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2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80" r:id="rId2"/>
    <p:sldMasterId id="2147483894" r:id="rId3"/>
  </p:sldMasterIdLst>
  <p:notesMasterIdLst>
    <p:notesMasterId r:id="rId53"/>
  </p:notesMasterIdLst>
  <p:sldIdLst>
    <p:sldId id="1360" r:id="rId4"/>
    <p:sldId id="1361" r:id="rId5"/>
    <p:sldId id="1371" r:id="rId6"/>
    <p:sldId id="1372" r:id="rId7"/>
    <p:sldId id="1520" r:id="rId8"/>
    <p:sldId id="1558" r:id="rId9"/>
    <p:sldId id="1559" r:id="rId10"/>
    <p:sldId id="1560" r:id="rId11"/>
    <p:sldId id="1561" r:id="rId12"/>
    <p:sldId id="1562" r:id="rId13"/>
    <p:sldId id="1563" r:id="rId14"/>
    <p:sldId id="1527" r:id="rId15"/>
    <p:sldId id="1564" r:id="rId16"/>
    <p:sldId id="1565" r:id="rId17"/>
    <p:sldId id="1566" r:id="rId18"/>
    <p:sldId id="1567" r:id="rId19"/>
    <p:sldId id="1568" r:id="rId20"/>
    <p:sldId id="1569" r:id="rId21"/>
    <p:sldId id="1570" r:id="rId22"/>
    <p:sldId id="1571" r:id="rId23"/>
    <p:sldId id="1572" r:id="rId24"/>
    <p:sldId id="1573" r:id="rId25"/>
    <p:sldId id="1574" r:id="rId26"/>
    <p:sldId id="1539" r:id="rId27"/>
    <p:sldId id="1540" r:id="rId28"/>
    <p:sldId id="1541" r:id="rId29"/>
    <p:sldId id="1542" r:id="rId30"/>
    <p:sldId id="1543" r:id="rId31"/>
    <p:sldId id="1544" r:id="rId32"/>
    <p:sldId id="1545" r:id="rId33"/>
    <p:sldId id="1546" r:id="rId34"/>
    <p:sldId id="1547" r:id="rId35"/>
    <p:sldId id="1548" r:id="rId36"/>
    <p:sldId id="1549" r:id="rId37"/>
    <p:sldId id="1550" r:id="rId38"/>
    <p:sldId id="1580" r:id="rId39"/>
    <p:sldId id="1575" r:id="rId40"/>
    <p:sldId id="1576" r:id="rId41"/>
    <p:sldId id="1577" r:id="rId42"/>
    <p:sldId id="1578" r:id="rId43"/>
    <p:sldId id="1579" r:id="rId44"/>
    <p:sldId id="1557" r:id="rId45"/>
    <p:sldId id="1438" r:id="rId46"/>
    <p:sldId id="1385" r:id="rId47"/>
    <p:sldId id="1482" r:id="rId48"/>
    <p:sldId id="1504" r:id="rId49"/>
    <p:sldId id="1483" r:id="rId50"/>
    <p:sldId id="1484" r:id="rId51"/>
    <p:sldId id="1486" r:id="rId52"/>
  </p:sldIdLst>
  <p:sldSz cx="12192000" cy="6858000"/>
  <p:notesSz cx="6858000" cy="9144000"/>
  <p:embeddedFontLst>
    <p:embeddedFont>
      <p:font typeface="Open Sans Light" panose="020B0306030504020204" pitchFamily="34" charset="0"/>
      <p:regular r:id="rId54"/>
      <p:italic r:id="rId55"/>
    </p:embeddedFont>
    <p:embeddedFont>
      <p:font typeface="Calibri Light" panose="020F0302020204030204" pitchFamily="34" charset="0"/>
      <p:regular r:id="rId56"/>
      <p:italic r:id="rId57"/>
    </p:embeddedFont>
    <p:embeddedFont>
      <p:font typeface="Segoe UI" panose="020B0502040204020203" pitchFamily="34" charset="0"/>
      <p:regular r:id="rId58"/>
      <p:bold r:id="rId59"/>
      <p:italic r:id="rId60"/>
      <p:boldItalic r:id="rId61"/>
    </p:embeddedFont>
    <p:embeddedFont>
      <p:font typeface="Open Sans" panose="020B0606030504020204" pitchFamily="34" charset="0"/>
      <p:regular r:id="rId62"/>
      <p:bold r:id="rId63"/>
      <p:italic r:id="rId64"/>
      <p:boldItalic r:id="rId65"/>
    </p:embeddedFont>
    <p:embeddedFont>
      <p:font typeface="Carlsberg Sans Light" panose="020B0304020202020204" pitchFamily="34" charset="0"/>
      <p:regular r:id="rId66"/>
      <p:italic r:id="rId67"/>
    </p:embeddedFont>
    <p:embeddedFont>
      <p:font typeface="Verdana" panose="020B0604030504040204" pitchFamily="34" charset="0"/>
      <p:regular r:id="rId68"/>
      <p:bold r:id="rId69"/>
      <p:italic r:id="rId70"/>
      <p:boldItalic r:id="rId71"/>
    </p:embeddedFont>
    <p:embeddedFont>
      <p:font typeface="Consolas" panose="020B0609020204030204" pitchFamily="49" charset="0"/>
      <p:regular r:id="rId72"/>
      <p:bold r:id="rId73"/>
      <p:italic r:id="rId74"/>
      <p:boldItalic r:id="rId75"/>
    </p:embeddedFont>
    <p:embeddedFont>
      <p:font typeface="Segoe UI Light" panose="020B0502040204020203" pitchFamily="34" charset="0"/>
      <p:regular r:id="rId76"/>
      <p:italic r:id="rId77"/>
    </p:embeddedFont>
    <p:embeddedFont>
      <p:font typeface="Arial Unicode MS" panose="020B0604020202020204" pitchFamily="34" charset="-128"/>
      <p:regular r:id="rId78"/>
    </p:embeddedFont>
    <p:embeddedFont>
      <p:font typeface="Calibri" panose="020F0502020204030204" pitchFamily="34" charset="0"/>
      <p:regular r:id="rId79"/>
      <p:bold r:id="rId80"/>
      <p:italic r:id="rId81"/>
      <p:boldItalic r:id="rId82"/>
    </p:embeddedFont>
    <p:embeddedFont>
      <p:font typeface="Carlsberg Sans Bold" panose="020B0804020202020204" pitchFamily="34" charset="0"/>
      <p:bold r:id="rId83"/>
      <p:boldItalic r:id="rId84"/>
    </p:embeddedFont>
  </p:embeddedFontLst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BF60A9E-DA46-4F02-AD46-75214E89A2A5}">
          <p14:sldIdLst>
            <p14:sldId id="1360"/>
          </p14:sldIdLst>
        </p14:section>
        <p14:section name="Call to action" id="{319B0ED9-D5DF-4C0C-A6E3-A17E1DA92EB9}">
          <p14:sldIdLst>
            <p14:sldId id="1361"/>
            <p14:sldId id="1371"/>
            <p14:sldId id="1372"/>
          </p14:sldIdLst>
        </p14:section>
        <p14:section name="Decision" id="{A99CA5BE-1AA2-42D7-A973-9D0DF0F78E46}">
          <p14:sldIdLst>
            <p14:sldId id="1520"/>
            <p14:sldId id="1558"/>
            <p14:sldId id="1559"/>
            <p14:sldId id="1560"/>
            <p14:sldId id="1561"/>
            <p14:sldId id="1562"/>
            <p14:sldId id="1563"/>
          </p14:sldIdLst>
        </p14:section>
        <p14:section name="Journey" id="{957D903B-026A-4CDC-B89E-3A0D9ED63D6A}">
          <p14:sldIdLst>
            <p14:sldId id="1527"/>
            <p14:sldId id="1564"/>
            <p14:sldId id="1565"/>
            <p14:sldId id="1566"/>
            <p14:sldId id="1567"/>
            <p14:sldId id="1568"/>
            <p14:sldId id="1569"/>
            <p14:sldId id="1570"/>
            <p14:sldId id="1571"/>
            <p14:sldId id="1572"/>
            <p14:sldId id="1573"/>
            <p14:sldId id="1574"/>
          </p14:sldIdLst>
        </p14:section>
        <p14:section name="Today" id="{8459F7DB-B4B1-4D89-A284-E259CD1A06B9}">
          <p14:sldIdLst>
            <p14:sldId id="1539"/>
            <p14:sldId id="1540"/>
            <p14:sldId id="1541"/>
            <p14:sldId id="1542"/>
            <p14:sldId id="1543"/>
            <p14:sldId id="1544"/>
            <p14:sldId id="1545"/>
            <p14:sldId id="1546"/>
            <p14:sldId id="1547"/>
            <p14:sldId id="1548"/>
            <p14:sldId id="1549"/>
            <p14:sldId id="1550"/>
            <p14:sldId id="1580"/>
            <p14:sldId id="1575"/>
            <p14:sldId id="1576"/>
            <p14:sldId id="1577"/>
            <p14:sldId id="1578"/>
            <p14:sldId id="1579"/>
            <p14:sldId id="1557"/>
          </p14:sldIdLst>
        </p14:section>
        <p14:section name="Proposal" id="{F82CFB47-BDBA-472C-815C-895084B0A2B8}">
          <p14:sldIdLst>
            <p14:sldId id="1438"/>
            <p14:sldId id="1385"/>
          </p14:sldIdLst>
        </p14:section>
        <p14:section name="Backup slides" id="{2F2480DE-75CE-46B6-AF9F-3CD53A6EF976}">
          <p14:sldIdLst>
            <p14:sldId id="1482"/>
            <p14:sldId id="1504"/>
            <p14:sldId id="1483"/>
            <p14:sldId id="1484"/>
            <p14:sldId id="14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570" userDrawn="1">
          <p15:clr>
            <a:srgbClr val="A4A3A4"/>
          </p15:clr>
        </p15:guide>
        <p15:guide id="2" pos="3984" userDrawn="1">
          <p15:clr>
            <a:srgbClr val="A4A3A4"/>
          </p15:clr>
        </p15:guide>
        <p15:guide id="3" orient="horz" pos="1094" userDrawn="1">
          <p15:clr>
            <a:srgbClr val="A4A3A4"/>
          </p15:clr>
        </p15:guide>
        <p15:guide id="4" pos="33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5F5F"/>
    <a:srgbClr val="808080"/>
    <a:srgbClr val="DDDDDD"/>
    <a:srgbClr val="FFFFFF"/>
    <a:srgbClr val="B2B2B2"/>
    <a:srgbClr val="000000"/>
    <a:srgbClr val="C0C0C0"/>
    <a:srgbClr val="7F7F7F"/>
    <a:srgbClr val="328682"/>
    <a:srgbClr val="3278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56" autoAdjust="0"/>
    <p:restoredTop sz="96811" autoAdjust="0"/>
  </p:normalViewPr>
  <p:slideViewPr>
    <p:cSldViewPr snapToObjects="1">
      <p:cViewPr varScale="1">
        <p:scale>
          <a:sx n="123" d="100"/>
          <a:sy n="123" d="100"/>
        </p:scale>
        <p:origin x="138" y="138"/>
      </p:cViewPr>
      <p:guideLst>
        <p:guide orient="horz" pos="1570"/>
        <p:guide pos="3984"/>
        <p:guide orient="horz" pos="1094"/>
        <p:guide pos="332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01546"/>
    </p:cViewPr>
  </p:sorterViewPr>
  <p:notesViewPr>
    <p:cSldViewPr snapToObjects="1">
      <p:cViewPr varScale="1">
        <p:scale>
          <a:sx n="73" d="100"/>
          <a:sy n="73" d="100"/>
        </p:scale>
        <p:origin x="-3792" y="-112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font" Target="fonts/font2.fntdata"/><Relationship Id="rId63" Type="http://schemas.openxmlformats.org/officeDocument/2006/relationships/font" Target="fonts/font10.fntdata"/><Relationship Id="rId68" Type="http://schemas.openxmlformats.org/officeDocument/2006/relationships/font" Target="fonts/font15.fntdata"/><Relationship Id="rId76" Type="http://schemas.openxmlformats.org/officeDocument/2006/relationships/font" Target="fonts/font23.fntdata"/><Relationship Id="rId84" Type="http://schemas.openxmlformats.org/officeDocument/2006/relationships/font" Target="fonts/font31.fntdata"/><Relationship Id="rId7" Type="http://schemas.openxmlformats.org/officeDocument/2006/relationships/slide" Target="slides/slide4.xml"/><Relationship Id="rId71" Type="http://schemas.openxmlformats.org/officeDocument/2006/relationships/font" Target="fonts/font1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66" Type="http://schemas.openxmlformats.org/officeDocument/2006/relationships/font" Target="fonts/font13.fntdata"/><Relationship Id="rId74" Type="http://schemas.openxmlformats.org/officeDocument/2006/relationships/font" Target="fonts/font21.fntdata"/><Relationship Id="rId79" Type="http://schemas.openxmlformats.org/officeDocument/2006/relationships/font" Target="fonts/font26.fntdata"/><Relationship Id="rId87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font" Target="fonts/font8.fntdata"/><Relationship Id="rId82" Type="http://schemas.openxmlformats.org/officeDocument/2006/relationships/font" Target="fonts/font29.fntdata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font" Target="fonts/font3.fntdata"/><Relationship Id="rId64" Type="http://schemas.openxmlformats.org/officeDocument/2006/relationships/font" Target="fonts/font11.fntdata"/><Relationship Id="rId69" Type="http://schemas.openxmlformats.org/officeDocument/2006/relationships/font" Target="fonts/font16.fntdata"/><Relationship Id="rId77" Type="http://schemas.openxmlformats.org/officeDocument/2006/relationships/font" Target="fonts/font24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19.fntdata"/><Relationship Id="rId80" Type="http://schemas.openxmlformats.org/officeDocument/2006/relationships/font" Target="fonts/font27.fntdata"/><Relationship Id="rId85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font" Target="fonts/font6.fntdata"/><Relationship Id="rId67" Type="http://schemas.openxmlformats.org/officeDocument/2006/relationships/font" Target="fonts/font14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1.fntdata"/><Relationship Id="rId62" Type="http://schemas.openxmlformats.org/officeDocument/2006/relationships/font" Target="fonts/font9.fntdata"/><Relationship Id="rId70" Type="http://schemas.openxmlformats.org/officeDocument/2006/relationships/font" Target="fonts/font17.fntdata"/><Relationship Id="rId75" Type="http://schemas.openxmlformats.org/officeDocument/2006/relationships/font" Target="fonts/font22.fntdata"/><Relationship Id="rId83" Type="http://schemas.openxmlformats.org/officeDocument/2006/relationships/font" Target="fonts/font30.fntdata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font" Target="fonts/font4.fntdata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font" Target="fonts/font7.fntdata"/><Relationship Id="rId65" Type="http://schemas.openxmlformats.org/officeDocument/2006/relationships/font" Target="fonts/font12.fntdata"/><Relationship Id="rId73" Type="http://schemas.openxmlformats.org/officeDocument/2006/relationships/font" Target="fonts/font20.fntdata"/><Relationship Id="rId78" Type="http://schemas.openxmlformats.org/officeDocument/2006/relationships/font" Target="fonts/font25.fntdata"/><Relationship Id="rId81" Type="http://schemas.openxmlformats.org/officeDocument/2006/relationships/font" Target="fonts/font28.fntdata"/><Relationship Id="rId86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42772A-6D5B-4D49-8DCC-687DE9C34C6F}" type="doc">
      <dgm:prSet loTypeId="urn:microsoft.com/office/officeart/2005/8/layout/venn1" loCatId="relationship" qsTypeId="urn:microsoft.com/office/officeart/2005/8/quickstyle/simple3" qsCatId="simple" csTypeId="urn:microsoft.com/office/officeart/2005/8/colors/accent3_1" csCatId="accent3" phldr="1"/>
      <dgm:spPr/>
    </dgm:pt>
    <dgm:pt modelId="{DB1EC65C-B795-4AE3-99E9-23ABB75C0A43}">
      <dgm:prSet phldrT="[Text]"/>
      <dgm:spPr>
        <a:solidFill>
          <a:schemeClr val="accent6">
            <a:alpha val="0"/>
          </a:schemeClr>
        </a:solidFill>
        <a:scene3d>
          <a:camera prst="orthographicFront"/>
          <a:lightRig rig="flat" dir="t"/>
        </a:scene3d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Workplace culture</a:t>
          </a:r>
        </a:p>
      </dgm:t>
    </dgm:pt>
    <dgm:pt modelId="{64694CB4-AB68-4EC9-8540-45E764E505B7}" type="parTrans" cxnId="{B94F5311-6DE1-49E5-B215-87FF326CC38B}">
      <dgm:prSet/>
      <dgm:spPr/>
      <dgm:t>
        <a:bodyPr/>
        <a:lstStyle/>
        <a:p>
          <a:endParaRPr lang="en-US"/>
        </a:p>
      </dgm:t>
    </dgm:pt>
    <dgm:pt modelId="{B4C9C702-F5F5-48C9-86C6-EAC610AEC723}" type="sibTrans" cxnId="{B94F5311-6DE1-49E5-B215-87FF326CC38B}">
      <dgm:prSet/>
      <dgm:spPr/>
      <dgm:t>
        <a:bodyPr/>
        <a:lstStyle/>
        <a:p>
          <a:endParaRPr lang="en-US"/>
        </a:p>
      </dgm:t>
    </dgm:pt>
    <dgm:pt modelId="{4789D108-5709-4E6C-AF04-F4F73FE1EC42}">
      <dgm:prSet phldrT="[Text]"/>
      <dgm:spPr>
        <a:solidFill>
          <a:schemeClr val="accent6">
            <a:alpha val="0"/>
          </a:schemeClr>
        </a:solidFill>
        <a:scene3d>
          <a:camera prst="orthographicFront"/>
          <a:lightRig rig="flat" dir="t"/>
        </a:scene3d>
      </dgm:spPr>
      <dgm:t>
        <a:bodyPr/>
        <a:lstStyle/>
        <a:p>
          <a:r>
            <a:rPr lang="en-US" dirty="0"/>
            <a:t>Personal computing</a:t>
          </a:r>
        </a:p>
      </dgm:t>
    </dgm:pt>
    <dgm:pt modelId="{AC25B271-DA7D-4E31-AA84-7935E6443AF7}" type="parTrans" cxnId="{D0D1533E-3E43-416C-94F9-D7931F478C2B}">
      <dgm:prSet/>
      <dgm:spPr/>
      <dgm:t>
        <a:bodyPr/>
        <a:lstStyle/>
        <a:p>
          <a:endParaRPr lang="en-US"/>
        </a:p>
      </dgm:t>
    </dgm:pt>
    <dgm:pt modelId="{3D7E8B49-EF41-4603-864C-CA9916670AE3}" type="sibTrans" cxnId="{D0D1533E-3E43-416C-94F9-D7931F478C2B}">
      <dgm:prSet/>
      <dgm:spPr/>
      <dgm:t>
        <a:bodyPr/>
        <a:lstStyle/>
        <a:p>
          <a:endParaRPr lang="en-US"/>
        </a:p>
      </dgm:t>
    </dgm:pt>
    <dgm:pt modelId="{43BE268B-065F-4F66-8187-3EF0A90E4687}">
      <dgm:prSet phldrT="[Text]"/>
      <dgm:spPr>
        <a:solidFill>
          <a:schemeClr val="accent6">
            <a:alpha val="0"/>
          </a:schemeClr>
        </a:solidFill>
        <a:scene3d>
          <a:camera prst="orthographicFront"/>
          <a:lightRig rig="flat" dir="t"/>
        </a:scene3d>
      </dgm:spPr>
      <dgm:t>
        <a:bodyPr/>
        <a:lstStyle/>
        <a:p>
          <a:r>
            <a:rPr lang="en-US" dirty="0"/>
            <a:t>Workplace Resources</a:t>
          </a:r>
        </a:p>
      </dgm:t>
    </dgm:pt>
    <dgm:pt modelId="{D0A30F11-B327-41F1-B4FC-C6D4E1E63ADA}" type="parTrans" cxnId="{25A39EFD-D3C9-4442-94DF-F05C857D48BB}">
      <dgm:prSet/>
      <dgm:spPr/>
      <dgm:t>
        <a:bodyPr/>
        <a:lstStyle/>
        <a:p>
          <a:endParaRPr lang="en-US"/>
        </a:p>
      </dgm:t>
    </dgm:pt>
    <dgm:pt modelId="{D35E8F0C-835C-48F4-9FCF-26992C8B894D}" type="sibTrans" cxnId="{25A39EFD-D3C9-4442-94DF-F05C857D48BB}">
      <dgm:prSet/>
      <dgm:spPr/>
      <dgm:t>
        <a:bodyPr/>
        <a:lstStyle/>
        <a:p>
          <a:endParaRPr lang="en-US"/>
        </a:p>
      </dgm:t>
    </dgm:pt>
    <dgm:pt modelId="{E2C061C5-F8E0-4706-AD5E-C8AF4B7F4AE4}">
      <dgm:prSet phldrT="[Text]"/>
      <dgm:spPr>
        <a:solidFill>
          <a:schemeClr val="accent6">
            <a:alpha val="0"/>
          </a:schemeClr>
        </a:solidFill>
        <a:scene3d>
          <a:camera prst="orthographicFront"/>
          <a:lightRig rig="flat" dir="t"/>
        </a:scene3d>
      </dgm:spPr>
      <dgm:t>
        <a:bodyPr/>
        <a:lstStyle/>
        <a:p>
          <a:r>
            <a:rPr lang="en-US" dirty="0"/>
            <a:t>Workplace collaboration</a:t>
          </a:r>
        </a:p>
      </dgm:t>
    </dgm:pt>
    <dgm:pt modelId="{82E2D7F6-AAC8-4D59-8DD5-735BFDDE173C}" type="parTrans" cxnId="{675BEB2C-7C32-4383-B24A-0CC879FA272F}">
      <dgm:prSet/>
      <dgm:spPr/>
      <dgm:t>
        <a:bodyPr/>
        <a:lstStyle/>
        <a:p>
          <a:endParaRPr lang="en-US"/>
        </a:p>
      </dgm:t>
    </dgm:pt>
    <dgm:pt modelId="{20A1F3F3-C506-4613-A39A-E6C4C7458B58}" type="sibTrans" cxnId="{675BEB2C-7C32-4383-B24A-0CC879FA272F}">
      <dgm:prSet/>
      <dgm:spPr/>
      <dgm:t>
        <a:bodyPr/>
        <a:lstStyle/>
        <a:p>
          <a:endParaRPr lang="en-US"/>
        </a:p>
      </dgm:t>
    </dgm:pt>
    <dgm:pt modelId="{0D986C92-42F0-4D5E-BF5E-336B18A7B1AA}" type="pres">
      <dgm:prSet presAssocID="{7C42772A-6D5B-4D49-8DCC-687DE9C34C6F}" presName="compositeShape" presStyleCnt="0">
        <dgm:presLayoutVars>
          <dgm:chMax val="7"/>
          <dgm:dir/>
          <dgm:resizeHandles val="exact"/>
        </dgm:presLayoutVars>
      </dgm:prSet>
      <dgm:spPr/>
    </dgm:pt>
    <dgm:pt modelId="{1FD19CAC-7688-4659-B3F4-501B1B70F94F}" type="pres">
      <dgm:prSet presAssocID="{DB1EC65C-B795-4AE3-99E9-23ABB75C0A43}" presName="circ1" presStyleLbl="vennNode1" presStyleIdx="0" presStyleCnt="4"/>
      <dgm:spPr/>
    </dgm:pt>
    <dgm:pt modelId="{D91BF124-EE90-447C-9945-7705304F8B97}" type="pres">
      <dgm:prSet presAssocID="{DB1EC65C-B795-4AE3-99E9-23ABB75C0A4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580571E-D0B8-4A0C-A595-FE5E729CC09A}" type="pres">
      <dgm:prSet presAssocID="{4789D108-5709-4E6C-AF04-F4F73FE1EC42}" presName="circ2" presStyleLbl="vennNode1" presStyleIdx="1" presStyleCnt="4"/>
      <dgm:spPr/>
    </dgm:pt>
    <dgm:pt modelId="{67F0C900-D10F-4086-988F-276B4EF596C9}" type="pres">
      <dgm:prSet presAssocID="{4789D108-5709-4E6C-AF04-F4F73FE1EC42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F0929BB6-A209-4932-B72F-40BEE6FCFCE5}" type="pres">
      <dgm:prSet presAssocID="{43BE268B-065F-4F66-8187-3EF0A90E4687}" presName="circ3" presStyleLbl="vennNode1" presStyleIdx="2" presStyleCnt="4"/>
      <dgm:spPr/>
    </dgm:pt>
    <dgm:pt modelId="{F47FB978-0636-4DA6-8E0D-B4D6E71FCDB0}" type="pres">
      <dgm:prSet presAssocID="{43BE268B-065F-4F66-8187-3EF0A90E4687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7C0870F3-F895-4367-9BCD-918DD7F51451}" type="pres">
      <dgm:prSet presAssocID="{E2C061C5-F8E0-4706-AD5E-C8AF4B7F4AE4}" presName="circ4" presStyleLbl="vennNode1" presStyleIdx="3" presStyleCnt="4"/>
      <dgm:spPr/>
    </dgm:pt>
    <dgm:pt modelId="{7DD07FF1-E0EE-434F-8BEA-1237F18800D9}" type="pres">
      <dgm:prSet presAssocID="{E2C061C5-F8E0-4706-AD5E-C8AF4B7F4AE4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9EB6EF63-F2B8-44D9-9DFC-2F65E253D49F}" type="presOf" srcId="{E2C061C5-F8E0-4706-AD5E-C8AF4B7F4AE4}" destId="{7C0870F3-F895-4367-9BCD-918DD7F51451}" srcOrd="0" destOrd="0" presId="urn:microsoft.com/office/officeart/2005/8/layout/venn1"/>
    <dgm:cxn modelId="{41663C13-7977-411D-AEF3-886D7DF32E8C}" type="presOf" srcId="{4789D108-5709-4E6C-AF04-F4F73FE1EC42}" destId="{0580571E-D0B8-4A0C-A595-FE5E729CC09A}" srcOrd="0" destOrd="0" presId="urn:microsoft.com/office/officeart/2005/8/layout/venn1"/>
    <dgm:cxn modelId="{D2116A21-57E6-4F2C-A8B5-A17AD5216FC1}" type="presOf" srcId="{7C42772A-6D5B-4D49-8DCC-687DE9C34C6F}" destId="{0D986C92-42F0-4D5E-BF5E-336B18A7B1AA}" srcOrd="0" destOrd="0" presId="urn:microsoft.com/office/officeart/2005/8/layout/venn1"/>
    <dgm:cxn modelId="{8DA2C1E2-C5A4-4770-A014-7116F3A888B1}" type="presOf" srcId="{43BE268B-065F-4F66-8187-3EF0A90E4687}" destId="{F0929BB6-A209-4932-B72F-40BEE6FCFCE5}" srcOrd="0" destOrd="0" presId="urn:microsoft.com/office/officeart/2005/8/layout/venn1"/>
    <dgm:cxn modelId="{D0D1533E-3E43-416C-94F9-D7931F478C2B}" srcId="{7C42772A-6D5B-4D49-8DCC-687DE9C34C6F}" destId="{4789D108-5709-4E6C-AF04-F4F73FE1EC42}" srcOrd="1" destOrd="0" parTransId="{AC25B271-DA7D-4E31-AA84-7935E6443AF7}" sibTransId="{3D7E8B49-EF41-4603-864C-CA9916670AE3}"/>
    <dgm:cxn modelId="{86E4ECEE-3980-4D43-804F-F9DA7BCA55AC}" type="presOf" srcId="{43BE268B-065F-4F66-8187-3EF0A90E4687}" destId="{F47FB978-0636-4DA6-8E0D-B4D6E71FCDB0}" srcOrd="1" destOrd="0" presId="urn:microsoft.com/office/officeart/2005/8/layout/venn1"/>
    <dgm:cxn modelId="{675BEB2C-7C32-4383-B24A-0CC879FA272F}" srcId="{7C42772A-6D5B-4D49-8DCC-687DE9C34C6F}" destId="{E2C061C5-F8E0-4706-AD5E-C8AF4B7F4AE4}" srcOrd="3" destOrd="0" parTransId="{82E2D7F6-AAC8-4D59-8DD5-735BFDDE173C}" sibTransId="{20A1F3F3-C506-4613-A39A-E6C4C7458B58}"/>
    <dgm:cxn modelId="{25A39EFD-D3C9-4442-94DF-F05C857D48BB}" srcId="{7C42772A-6D5B-4D49-8DCC-687DE9C34C6F}" destId="{43BE268B-065F-4F66-8187-3EF0A90E4687}" srcOrd="2" destOrd="0" parTransId="{D0A30F11-B327-41F1-B4FC-C6D4E1E63ADA}" sibTransId="{D35E8F0C-835C-48F4-9FCF-26992C8B894D}"/>
    <dgm:cxn modelId="{0BB87D1C-160A-488D-B154-4D429CB0E404}" type="presOf" srcId="{DB1EC65C-B795-4AE3-99E9-23ABB75C0A43}" destId="{1FD19CAC-7688-4659-B3F4-501B1B70F94F}" srcOrd="0" destOrd="0" presId="urn:microsoft.com/office/officeart/2005/8/layout/venn1"/>
    <dgm:cxn modelId="{5C55B1DD-8F6B-4169-95CE-F99561F61CDC}" type="presOf" srcId="{DB1EC65C-B795-4AE3-99E9-23ABB75C0A43}" destId="{D91BF124-EE90-447C-9945-7705304F8B97}" srcOrd="1" destOrd="0" presId="urn:microsoft.com/office/officeart/2005/8/layout/venn1"/>
    <dgm:cxn modelId="{8ADD77FC-5348-4FC5-A7DF-07AA2BEB6ACA}" type="presOf" srcId="{4789D108-5709-4E6C-AF04-F4F73FE1EC42}" destId="{67F0C900-D10F-4086-988F-276B4EF596C9}" srcOrd="1" destOrd="0" presId="urn:microsoft.com/office/officeart/2005/8/layout/venn1"/>
    <dgm:cxn modelId="{841F496D-601A-473A-BC75-68EEADADAEB7}" type="presOf" srcId="{E2C061C5-F8E0-4706-AD5E-C8AF4B7F4AE4}" destId="{7DD07FF1-E0EE-434F-8BEA-1237F18800D9}" srcOrd="1" destOrd="0" presId="urn:microsoft.com/office/officeart/2005/8/layout/venn1"/>
    <dgm:cxn modelId="{B94F5311-6DE1-49E5-B215-87FF326CC38B}" srcId="{7C42772A-6D5B-4D49-8DCC-687DE9C34C6F}" destId="{DB1EC65C-B795-4AE3-99E9-23ABB75C0A43}" srcOrd="0" destOrd="0" parTransId="{64694CB4-AB68-4EC9-8540-45E764E505B7}" sibTransId="{B4C9C702-F5F5-48C9-86C6-EAC610AEC723}"/>
    <dgm:cxn modelId="{A9A54498-DE80-4C91-84E6-6464CB6F2FF3}" type="presParOf" srcId="{0D986C92-42F0-4D5E-BF5E-336B18A7B1AA}" destId="{1FD19CAC-7688-4659-B3F4-501B1B70F94F}" srcOrd="0" destOrd="0" presId="urn:microsoft.com/office/officeart/2005/8/layout/venn1"/>
    <dgm:cxn modelId="{CE51C183-004A-431F-A2A3-4374B96229E4}" type="presParOf" srcId="{0D986C92-42F0-4D5E-BF5E-336B18A7B1AA}" destId="{D91BF124-EE90-447C-9945-7705304F8B97}" srcOrd="1" destOrd="0" presId="urn:microsoft.com/office/officeart/2005/8/layout/venn1"/>
    <dgm:cxn modelId="{9C7683F3-37E9-4CB2-A130-E4DA83E5B344}" type="presParOf" srcId="{0D986C92-42F0-4D5E-BF5E-336B18A7B1AA}" destId="{0580571E-D0B8-4A0C-A595-FE5E729CC09A}" srcOrd="2" destOrd="0" presId="urn:microsoft.com/office/officeart/2005/8/layout/venn1"/>
    <dgm:cxn modelId="{2F82BC4F-1218-4447-AB05-2FF15015853E}" type="presParOf" srcId="{0D986C92-42F0-4D5E-BF5E-336B18A7B1AA}" destId="{67F0C900-D10F-4086-988F-276B4EF596C9}" srcOrd="3" destOrd="0" presId="urn:microsoft.com/office/officeart/2005/8/layout/venn1"/>
    <dgm:cxn modelId="{642FC9BE-6174-4801-B351-0EC9182B0FF6}" type="presParOf" srcId="{0D986C92-42F0-4D5E-BF5E-336B18A7B1AA}" destId="{F0929BB6-A209-4932-B72F-40BEE6FCFCE5}" srcOrd="4" destOrd="0" presId="urn:microsoft.com/office/officeart/2005/8/layout/venn1"/>
    <dgm:cxn modelId="{F223ACFE-230D-46DF-863F-99B0827F4E9C}" type="presParOf" srcId="{0D986C92-42F0-4D5E-BF5E-336B18A7B1AA}" destId="{F47FB978-0636-4DA6-8E0D-B4D6E71FCDB0}" srcOrd="5" destOrd="0" presId="urn:microsoft.com/office/officeart/2005/8/layout/venn1"/>
    <dgm:cxn modelId="{7BA61D9D-552B-492D-808D-EE175C669084}" type="presParOf" srcId="{0D986C92-42F0-4D5E-BF5E-336B18A7B1AA}" destId="{7C0870F3-F895-4367-9BCD-918DD7F51451}" srcOrd="6" destOrd="0" presId="urn:microsoft.com/office/officeart/2005/8/layout/venn1"/>
    <dgm:cxn modelId="{7EF987C9-A875-41D0-93AC-6C81CC3AB4F3}" type="presParOf" srcId="{0D986C92-42F0-4D5E-BF5E-336B18A7B1AA}" destId="{7DD07FF1-E0EE-434F-8BEA-1237F18800D9}" srcOrd="7" destOrd="0" presId="urn:microsoft.com/office/officeart/2005/8/layout/ven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D19CAC-7688-4659-B3F4-501B1B70F94F}">
      <dsp:nvSpPr>
        <dsp:cNvPr id="0" name=""/>
        <dsp:cNvSpPr/>
      </dsp:nvSpPr>
      <dsp:spPr>
        <a:xfrm>
          <a:off x="2170603" y="43379"/>
          <a:ext cx="2255724" cy="2255724"/>
        </a:xfrm>
        <a:prstGeom prst="ellipse">
          <a:avLst/>
        </a:prstGeom>
        <a:solidFill>
          <a:schemeClr val="accent6">
            <a:alpha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>
              <a:solidFill>
                <a:schemeClr val="bg1"/>
              </a:solidFill>
            </a:rPr>
            <a:t>Workplace culture</a:t>
          </a:r>
        </a:p>
      </dsp:txBody>
      <dsp:txXfrm>
        <a:off x="2430879" y="347034"/>
        <a:ext cx="1735172" cy="715758"/>
      </dsp:txXfrm>
    </dsp:sp>
    <dsp:sp modelId="{0580571E-D0B8-4A0C-A595-FE5E729CC09A}">
      <dsp:nvSpPr>
        <dsp:cNvPr id="0" name=""/>
        <dsp:cNvSpPr/>
      </dsp:nvSpPr>
      <dsp:spPr>
        <a:xfrm>
          <a:off x="3168328" y="1041103"/>
          <a:ext cx="2255724" cy="2255724"/>
        </a:xfrm>
        <a:prstGeom prst="ellipse">
          <a:avLst/>
        </a:prstGeom>
        <a:solidFill>
          <a:schemeClr val="accent6">
            <a:alpha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Personal computing</a:t>
          </a:r>
        </a:p>
      </dsp:txBody>
      <dsp:txXfrm>
        <a:off x="4382949" y="1301379"/>
        <a:ext cx="867586" cy="1735172"/>
      </dsp:txXfrm>
    </dsp:sp>
    <dsp:sp modelId="{F0929BB6-A209-4932-B72F-40BEE6FCFCE5}">
      <dsp:nvSpPr>
        <dsp:cNvPr id="0" name=""/>
        <dsp:cNvSpPr/>
      </dsp:nvSpPr>
      <dsp:spPr>
        <a:xfrm>
          <a:off x="2170603" y="2038828"/>
          <a:ext cx="2255724" cy="2255724"/>
        </a:xfrm>
        <a:prstGeom prst="ellipse">
          <a:avLst/>
        </a:prstGeom>
        <a:solidFill>
          <a:schemeClr val="accent6">
            <a:alpha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Workplace Resources</a:t>
          </a:r>
        </a:p>
      </dsp:txBody>
      <dsp:txXfrm>
        <a:off x="2430879" y="3275138"/>
        <a:ext cx="1735172" cy="715758"/>
      </dsp:txXfrm>
    </dsp:sp>
    <dsp:sp modelId="{7C0870F3-F895-4367-9BCD-918DD7F51451}">
      <dsp:nvSpPr>
        <dsp:cNvPr id="0" name=""/>
        <dsp:cNvSpPr/>
      </dsp:nvSpPr>
      <dsp:spPr>
        <a:xfrm>
          <a:off x="1172879" y="1041103"/>
          <a:ext cx="2255724" cy="2255724"/>
        </a:xfrm>
        <a:prstGeom prst="ellipse">
          <a:avLst/>
        </a:prstGeom>
        <a:solidFill>
          <a:schemeClr val="accent6">
            <a:alpha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Workplace collaboration</a:t>
          </a:r>
        </a:p>
      </dsp:txBody>
      <dsp:txXfrm>
        <a:off x="1346396" y="1301379"/>
        <a:ext cx="867586" cy="17351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Open Sans" panose="020B0606030504020204" pitchFamily="34" charset="0"/>
              </a:defRPr>
            </a:lvl1pPr>
          </a:lstStyle>
          <a:p>
            <a:fld id="{03A1D146-B4E0-1741-B9EE-9789392EFCC4}" type="datetimeFigureOut">
              <a:rPr lang="en-US" smtClean="0"/>
              <a:pPr/>
              <a:t>9/19/2016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Open Sans" panose="020B0606030504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Open Sans" panose="020B0606030504020204" pitchFamily="34" charset="0"/>
              </a:defRPr>
            </a:lvl1pPr>
          </a:lstStyle>
          <a:p>
            <a:fld id="{97863621-2E60-B848-8968-B0341E26A31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585" rtl="0" eaLnBrk="1" latinLnBrk="0" hangingPunct="1">
      <a:defRPr sz="160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1pPr>
    <a:lvl2pPr marL="609585" algn="l" defTabSz="609585" rtl="0" eaLnBrk="1" latinLnBrk="0" hangingPunct="1">
      <a:defRPr sz="160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2pPr>
    <a:lvl3pPr marL="1219170" algn="l" defTabSz="609585" rtl="0" eaLnBrk="1" latinLnBrk="0" hangingPunct="1">
      <a:defRPr sz="160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3pPr>
    <a:lvl4pPr marL="1828754" algn="l" defTabSz="609585" rtl="0" eaLnBrk="1" latinLnBrk="0" hangingPunct="1">
      <a:defRPr sz="160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4pPr>
    <a:lvl5pPr marL="2438339" algn="l" defTabSz="609585" rtl="0" eaLnBrk="1" latinLnBrk="0" hangingPunct="1">
      <a:defRPr sz="1600"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8919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Sources:</a:t>
            </a:r>
          </a:p>
          <a:p>
            <a:r>
              <a:rPr lang="en-US" dirty="0"/>
              <a:t>Office</a:t>
            </a:r>
            <a:r>
              <a:rPr lang="en-US" baseline="0" dirty="0"/>
              <a:t> 365 statistics 2012-2015 and file-server statistics 2010-2015.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1004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Sources:</a:t>
            </a:r>
          </a:p>
          <a:p>
            <a:r>
              <a:rPr lang="en-US" dirty="0"/>
              <a:t>Office</a:t>
            </a:r>
            <a:r>
              <a:rPr lang="en-US" baseline="0" dirty="0"/>
              <a:t> 365 statistics from May 2016 retrieved via </a:t>
            </a:r>
            <a:r>
              <a:rPr lang="en-US" baseline="0" dirty="0" err="1"/>
              <a:t>Cogmotive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8088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9352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821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Innovisor</a:t>
            </a:r>
            <a:r>
              <a:rPr lang="en-US" dirty="0"/>
              <a:t> case: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 Company purchased UK company 2-3 years earlier,</a:t>
            </a:r>
            <a:r>
              <a:rPr lang="en-US" baseline="0" dirty="0"/>
              <a:t> and wanted to investigate what joint culture had evolved.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aseline="0" dirty="0"/>
              <a:t>They realized that almost none had, and that they needed to do something to avoid losing colleagues in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7764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Innovisor</a:t>
            </a:r>
            <a:r>
              <a:rPr lang="en-US" dirty="0"/>
              <a:t> case: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 Company purchased UK company 2-3 years earlier,</a:t>
            </a:r>
            <a:r>
              <a:rPr lang="en-US" baseline="0" dirty="0"/>
              <a:t> and wanted to investigate what joint culture had evolved.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aseline="0" dirty="0"/>
              <a:t>They realized that almost none had, and that they needed to do something to avoid losing colleagues in UK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pPr/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4937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en-US" sz="1600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Innovisor</a:t>
            </a: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case:</a:t>
            </a:r>
          </a:p>
          <a:p>
            <a:pPr marL="171450" indent="-171450">
              <a:buFont typeface="Arial"/>
              <a:buChar char="•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company engaged regularly in trusting conversations with the 10 influential employees. They listened and calibrated their messages. </a:t>
            </a:r>
          </a:p>
          <a:p>
            <a:pPr marL="171450" indent="-171450">
              <a:buFont typeface="Arial"/>
              <a:buChar char="•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Already after four months the overall engagement scores were up by 20%, and the negativity amongst the influential employees had been turned into advocacy for the transformation.</a:t>
            </a:r>
          </a:p>
          <a:p>
            <a:pPr marL="171450" indent="-171450">
              <a:buFont typeface="Arial"/>
              <a:buChar char="•"/>
            </a:pPr>
            <a:r>
              <a:rPr lang="en-US" sz="16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They were in fact regular transmission towers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558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Innovisor</a:t>
            </a:r>
            <a:r>
              <a:rPr lang="en-US" baseline="0" dirty="0"/>
              <a:t> case: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Improving</a:t>
            </a:r>
            <a:r>
              <a:rPr lang="en-US" baseline="0" dirty="0"/>
              <a:t> agility permanently by continuously identifying key influencers and involving them in changes from the early stages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5574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269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Sources:</a:t>
            </a:r>
          </a:p>
          <a:p>
            <a:r>
              <a:rPr lang="en-US" dirty="0"/>
              <a:t>http://www.pewresearch.org/fact-tank/2015/05/11/millennials-surpass-gen-xers-as-the-largest-generation-in-u-s-labor-force/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http://www.statista.com/statistics/284202/mobile-phone-internet-user-penetration-worldwide/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Further reading: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http://www2.deloitte.com/us/en/pages/human-capital/articles/introduction-human-capital-trends.html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https://s3.amazonaws.com/elitedaily-public/2015_EliteDaily_MillennialSurvey-2.pdf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693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Sources: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http://www.aei.org/publication/fortune-500-firms-in-1955-vs-2014-89-are-gone-and-were-all-better-off-because-of-that-dynamic-creative-destruction/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Company life expectancy: Steve Denning, Forbes, via Richard Foster, Deloitte Center for the Edge - http://www.forbes.com/sites/stevedenning/2011/11/19/peggy-noonan-on-steve-jobs-and-why-big-companies-die/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Further reading: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Jack Welch quote: http://www.ceotoceo.com/jack-welch-got-it-righteven-for-customers/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43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Sources: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https://www2.deloitte.com/content/dam/Deloitte/global/Documents/HumanCapital/gx-dup-global-human-capital-trends-2016.pdf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http://www.gallup.com/businessjournal/163130/employee-engagement-drives-growth.aspx</a:t>
            </a:r>
          </a:p>
          <a:p>
            <a:endParaRPr lang="en-US" dirty="0"/>
          </a:p>
          <a:p>
            <a:r>
              <a:rPr lang="en-US" dirty="0"/>
              <a:t>Further reading:</a:t>
            </a:r>
          </a:p>
          <a:p>
            <a:r>
              <a:rPr lang="en-US" dirty="0"/>
              <a:t>https://hbr.org/2015/06/what-makes-an-organization-networked</a:t>
            </a:r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http://cw.iabc.com/2015/05/05/true-impact-employee-engagement-business-performance/</a:t>
            </a:r>
          </a:p>
          <a:p>
            <a:r>
              <a:rPr lang="en-US" dirty="0"/>
              <a:t>https://remote.co/10-stats-about-remote-work/</a:t>
            </a:r>
          </a:p>
          <a:p>
            <a:r>
              <a:rPr lang="en-US" dirty="0"/>
              <a:t>https://hbr.org/resources/pdfs/comm/achievers/hbr_achievers_report_sep13.pdf</a:t>
            </a:r>
          </a:p>
          <a:p>
            <a:r>
              <a:rPr lang="en-US" dirty="0"/>
              <a:t>http://dazeinfo.com/2016/04/14/living-cloud-millennials-changing-nature-work/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8929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0906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6756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Sources:</a:t>
            </a:r>
          </a:p>
          <a:p>
            <a:r>
              <a:rPr lang="en-US" dirty="0"/>
              <a:t>GBS Office 365 roll-out.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61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Sources:</a:t>
            </a:r>
          </a:p>
          <a:p>
            <a:r>
              <a:rPr lang="en-US" dirty="0"/>
              <a:t>Office</a:t>
            </a:r>
            <a:r>
              <a:rPr lang="en-US" baseline="0" dirty="0"/>
              <a:t> 365 statistics 2012-2015 and file-server statistics 2010-2015.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22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Sources:</a:t>
            </a:r>
          </a:p>
          <a:p>
            <a:r>
              <a:rPr lang="en-US" dirty="0" err="1"/>
              <a:t>SkyHigh</a:t>
            </a:r>
            <a:r>
              <a:rPr lang="en-US" baseline="0" dirty="0"/>
              <a:t> analysis of network traffic in Q1 2016.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694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625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62284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803370"/>
            <a:ext cx="5082117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62284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03370"/>
            <a:ext cx="5084232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3545870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911578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alkin">
    <p:bg bwMode="gray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269239" y="2077800"/>
            <a:ext cx="6274974" cy="2696029"/>
          </a:xfrm>
          <a:prstGeom prst="rect">
            <a:avLst/>
          </a:prstGeom>
          <a:noFill/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41655" y="1927276"/>
            <a:ext cx="7744259" cy="2106897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 bwMode="gray">
          <a:xfrm>
            <a:off x="0" y="5646494"/>
            <a:ext cx="12191377" cy="1211506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03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192" y="6087890"/>
            <a:ext cx="1427788" cy="30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8720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9696162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gray">
          <a:xfrm>
            <a:off x="0" y="5646494"/>
            <a:ext cx="12191377" cy="1211506"/>
          </a:xfrm>
          <a:prstGeom prst="rect">
            <a:avLst/>
          </a:prstGeom>
          <a:solidFill>
            <a:schemeClr val="tx1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79285" tIns="143428" rIns="179285" bIns="14342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91403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2353" dirty="0" err="1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192" y="6087890"/>
            <a:ext cx="1427788" cy="304828"/>
          </a:xfrm>
          <a:prstGeom prst="rect">
            <a:avLst/>
          </a:prstGeom>
        </p:spPr>
      </p:pic>
      <p:pic>
        <p:nvPicPr>
          <p:cNvPr id="16" name="Picture 15" hidden="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450203" y="6119147"/>
            <a:ext cx="1253377" cy="268786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269302" y="1646860"/>
            <a:ext cx="8964185" cy="1793090"/>
          </a:xfrm>
          <a:noFill/>
        </p:spPr>
        <p:txBody>
          <a:bodyPr lIns="146304" tIns="91440" rIns="146304" bIns="91440" anchor="t" anchorCtr="0"/>
          <a:lstStyle>
            <a:lvl1pPr>
              <a:defRPr sz="5294" spc="-98" baseline="0">
                <a:gradFill>
                  <a:gsLst>
                    <a:gs pos="100000">
                      <a:schemeClr val="tx2"/>
                    </a:gs>
                    <a:gs pos="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12" hasCustomPrompt="1"/>
          </p:nvPr>
        </p:nvSpPr>
        <p:spPr bwMode="white">
          <a:xfrm>
            <a:off x="269301" y="3441247"/>
            <a:ext cx="7171337" cy="1792326"/>
          </a:xfrm>
          <a:noFill/>
        </p:spPr>
        <p:txBody>
          <a:bodyPr lIns="146304" tIns="109728" rIns="146304" bIns="109728">
            <a:no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91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0011980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2-color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98564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97" indent="0">
              <a:buNone/>
              <a:defRPr/>
            </a:lvl3pPr>
            <a:lvl4pPr marL="448193" indent="0">
              <a:buNone/>
              <a:defRPr/>
            </a:lvl4pPr>
            <a:lvl5pPr marL="67229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7174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1985641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1250">
                      <a:schemeClr val="tx1"/>
                    </a:gs>
                    <a:gs pos="99000">
                      <a:schemeClr val="tx1"/>
                    </a:gs>
                  </a:gsLst>
                  <a:lin ang="5400000" scaled="0"/>
                </a:gradFill>
              </a:defRPr>
            </a:lvl1pPr>
            <a:lvl2pPr marL="0" indent="0">
              <a:buFontTx/>
              <a:buNone/>
              <a:defRPr sz="1961"/>
            </a:lvl2pPr>
            <a:lvl3pPr marL="224097" indent="0">
              <a:buNone/>
              <a:defRPr/>
            </a:lvl3pPr>
            <a:lvl4pPr marL="448193" indent="0">
              <a:buNone/>
              <a:defRPr/>
            </a:lvl4pPr>
            <a:lvl5pPr marL="67229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6683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st level color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052030"/>
          </a:xfrm>
        </p:spPr>
        <p:txBody>
          <a:bodyPr>
            <a:spAutoFit/>
          </a:bodyPr>
          <a:lstStyle>
            <a:lvl1pPr>
              <a:defRPr sz="3921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868483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39" y="1189177"/>
            <a:ext cx="11653523" cy="2052030"/>
          </a:xfrm>
        </p:spPr>
        <p:txBody>
          <a:bodyPr>
            <a:spAutoFit/>
          </a:bodyPr>
          <a:lstStyle>
            <a:lvl1pPr>
              <a:defRPr sz="3921"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51528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2-color Non-bulleted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5"/>
            <a:ext cx="5378548" cy="187700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5"/>
            <a:ext cx="5378548" cy="187700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618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Non-bulleted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5"/>
            <a:ext cx="5378548" cy="187700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5"/>
            <a:ext cx="5378548" cy="1877004"/>
          </a:xfrm>
        </p:spPr>
        <p:txBody>
          <a:bodyPr wrap="square">
            <a:spAutoFit/>
          </a:bodyPr>
          <a:lstStyle>
            <a:lvl1pPr marL="0" indent="0">
              <a:spcBef>
                <a:spcPts val="1200"/>
              </a:spcBef>
              <a:buClr>
                <a:schemeClr val="tx1"/>
              </a:buClr>
              <a:buFont typeface="Wingdings" pitchFamily="2" charset="2"/>
              <a:buNone/>
              <a:defRPr sz="3137"/>
            </a:lvl1pPr>
            <a:lvl2pPr marL="0" indent="0">
              <a:buNone/>
              <a:defRPr sz="1961"/>
            </a:lvl2pPr>
            <a:lvl3pPr marL="227209" indent="0">
              <a:buNone/>
              <a:tabLst/>
              <a:defRPr sz="1961"/>
            </a:lvl3pPr>
            <a:lvl4pPr marL="451306" indent="0">
              <a:buNone/>
              <a:defRPr/>
            </a:lvl4pPr>
            <a:lvl5pPr marL="672290" indent="0">
              <a:buNone/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0061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 1st level color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1946751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1946751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2"/>
              </a:buClr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</a:defRPr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096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Bullet tex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269241" y="1189176"/>
            <a:ext cx="5378548" cy="1946751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/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6544214" y="1189176"/>
            <a:ext cx="5378548" cy="1946751"/>
          </a:xfrm>
        </p:spPr>
        <p:txBody>
          <a:bodyPr wrap="square">
            <a:spAutoFit/>
          </a:bodyPr>
          <a:lstStyle>
            <a:lvl1pPr marL="281677" indent="-281677">
              <a:spcBef>
                <a:spcPts val="1200"/>
              </a:spcBef>
              <a:buClr>
                <a:schemeClr val="tx1"/>
              </a:buClr>
              <a:buFont typeface="Arial" pitchFamily="34" charset="0"/>
              <a:buChar char="•"/>
              <a:defRPr sz="3137"/>
            </a:lvl1pPr>
            <a:lvl2pPr marL="520702" indent="-228601">
              <a:defRPr sz="2353"/>
            </a:lvl2pPr>
            <a:lvl3pPr marL="685803" indent="-165101">
              <a:tabLst/>
              <a:defRPr sz="1961"/>
            </a:lvl3pPr>
            <a:lvl4pPr marL="863603" indent="-177801">
              <a:defRPr/>
            </a:lvl4pPr>
            <a:lvl5pPr marL="1028704" indent="-165101">
              <a:tabLst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6476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0126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13276"/>
            <a:ext cx="1559496" cy="9447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86721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Evidence Slide">
    <p:bg bwMode="gray"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gradFill>
                  <a:gsLst>
                    <a:gs pos="18584">
                      <a:schemeClr val="tx2"/>
                    </a:gs>
                    <a:gs pos="57000">
                      <a:schemeClr val="tx2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Customer evidence slide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269239" y="1406078"/>
            <a:ext cx="5378549" cy="1791549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353" kern="1200" spc="0" baseline="0" dirty="0">
                <a:noFill/>
                <a:latin typeface="+mn-lt"/>
                <a:ea typeface="+mn-ea"/>
                <a:cs typeface="+mn-cs"/>
              </a:defRPr>
            </a:lvl1pPr>
            <a:lvl2pPr>
              <a:defRPr lang="en-US" sz="2353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 bwMode="auto">
          <a:xfrm>
            <a:off x="6095999" y="4773828"/>
            <a:ext cx="5829081" cy="1793104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179285" tIns="143428" rIns="179285" bIns="143428" numCol="1" rtlCol="0" anchor="ctr" anchorCtr="0" compatLnSpc="1">
            <a:prstTxWarp prst="textNoShape">
              <a:avLst/>
            </a:prstTxWarp>
          </a:bodyPr>
          <a:lstStyle/>
          <a:p>
            <a:pPr algn="ctr" defTabSz="914102" fontAlgn="base">
              <a:spcBef>
                <a:spcPct val="0"/>
              </a:spcBef>
              <a:spcAft>
                <a:spcPct val="0"/>
              </a:spcAft>
            </a:pPr>
            <a:endParaRPr lang="en-US" sz="1961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1" hasCustomPrompt="1"/>
          </p:nvPr>
        </p:nvSpPr>
        <p:spPr bwMode="gray">
          <a:xfrm>
            <a:off x="6096000" y="1406078"/>
            <a:ext cx="5826762" cy="3366196"/>
          </a:xfrm>
          <a:blipFill>
            <a:blip r:embed="rId3"/>
            <a:stretch>
              <a:fillRect/>
            </a:stretch>
          </a:blipFill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lang="en-US" sz="2353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1pPr>
            <a:lvl2pPr algn="ctr">
              <a:defRPr lang="en-US" sz="2353" kern="1200" spc="0" baseline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lvl2pPr>
          </a:lstStyle>
          <a:p>
            <a:pPr marL="0" marR="0" lvl="0" indent="0" algn="l" defTabSz="914367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Pct val="90000"/>
              <a:buFont typeface="Arial" pitchFamily="34" charset="0"/>
              <a:buNone/>
              <a:tabLst/>
            </a:pPr>
            <a:r>
              <a:rPr lang="en-US" dirty="0"/>
              <a:t>Your image here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5871894" y="1801029"/>
            <a:ext cx="0" cy="4662019"/>
          </a:xfrm>
          <a:prstGeom prst="line">
            <a:avLst/>
          </a:prstGeom>
          <a:ln w="3175">
            <a:solidFill>
              <a:schemeClr val="tx1">
                <a:alpha val="25000"/>
              </a:schemeClr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269239" y="3197079"/>
            <a:ext cx="5378549" cy="3369853"/>
          </a:xfrm>
        </p:spPr>
        <p:txBody>
          <a:bodyPr lIns="182880" tIns="146304" rIns="182880" bIns="146304">
            <a:noAutofit/>
          </a:bodyPr>
          <a:lstStyle>
            <a:lvl1pPr marL="0" indent="0">
              <a:buNone/>
              <a:defRPr sz="2353">
                <a:latin typeface="+mn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/>
          </p:nvPr>
        </p:nvSpPr>
        <p:spPr>
          <a:xfrm>
            <a:off x="6096001" y="4773828"/>
            <a:ext cx="5826761" cy="1791549"/>
          </a:xfrm>
        </p:spPr>
        <p:txBody>
          <a:bodyPr lIns="182880" tIns="146304" rIns="182880" bIns="146304" anchor="ctr">
            <a:noAutofit/>
          </a:bodyPr>
          <a:lstStyle>
            <a:lvl1pPr marL="0" indent="0" algn="ctr">
              <a:buNone/>
              <a:defRPr sz="3137">
                <a:gradFill>
                  <a:gsLst>
                    <a:gs pos="27434">
                      <a:srgbClr val="FFFFFF"/>
                    </a:gs>
                    <a:gs pos="54000">
                      <a:srgbClr val="FFFFFF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64881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mo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1186356"/>
            <a:ext cx="8066548" cy="1158793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Demo title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269240" y="3877277"/>
            <a:ext cx="8067822" cy="724246"/>
          </a:xfrm>
          <a:noFill/>
        </p:spPr>
        <p:txBody>
          <a:bodyPr wrap="square" lIns="182880" tIns="146304" rIns="182880" bIns="146304">
            <a:spAutoFit/>
          </a:bodyPr>
          <a:lstStyle>
            <a:lvl1pPr marL="0" indent="0">
              <a:spcBef>
                <a:spcPts val="0"/>
              </a:spcBef>
              <a:buNone/>
              <a:defRPr sz="3137" spc="0" baseline="0">
                <a:gradFill>
                  <a:gsLst>
                    <a:gs pos="8850">
                      <a:schemeClr val="tx1"/>
                    </a:gs>
                    <a:gs pos="23894">
                      <a:schemeClr val="tx1"/>
                    </a:gs>
                  </a:gsLst>
                  <a:lin ang="5400000" scaled="0"/>
                </a:gra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9577805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0" y="1186356"/>
            <a:ext cx="8067822" cy="1158793"/>
          </a:xfrm>
          <a:noFill/>
        </p:spPr>
        <p:txBody>
          <a:bodyPr wrap="square"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619">
                      <a:schemeClr val="tx1"/>
                    </a:gs>
                    <a:gs pos="26549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Video title</a:t>
            </a:r>
          </a:p>
        </p:txBody>
      </p:sp>
    </p:spTree>
    <p:extLst>
      <p:ext uri="{BB962C8B-B14F-4D97-AF65-F5344CB8AC3E}">
        <p14:creationId xmlns:p14="http://schemas.microsoft.com/office/powerpoint/2010/main" val="30443086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10458987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3351016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-50 Right Photo Layout"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41" y="1217195"/>
            <a:ext cx="5378548" cy="1973570"/>
          </a:xfrm>
        </p:spPr>
        <p:txBody>
          <a:bodyPr>
            <a:spAutoFit/>
          </a:bodyPr>
          <a:lstStyle>
            <a:lvl1pPr>
              <a:defRPr sz="6470" baseline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50/50 photo layout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 bwMode="ltGray">
          <a:xfrm>
            <a:off x="6097556" y="0"/>
            <a:ext cx="6094444" cy="68561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tIns="548640" anchor="ctr" anchorCtr="0">
            <a:noAutofit/>
          </a:bodyPr>
          <a:lstStyle>
            <a:lvl1pPr marL="0" indent="0" algn="ctr">
              <a:buNone/>
              <a:defRPr sz="1568" b="1" cap="none" baseline="0">
                <a:gradFill>
                  <a:gsLst>
                    <a:gs pos="0">
                      <a:srgbClr val="FFFFFF"/>
                    </a:gs>
                    <a:gs pos="27000">
                      <a:srgbClr val="FFFFFF"/>
                    </a:gs>
                  </a:gsLst>
                  <a:lin ang="5400000" scaled="0"/>
                </a:gradFill>
                <a:latin typeface="+mn-lt"/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4891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97767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Accent Color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1227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veloper Co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Slide for developer code</a:t>
            </a:r>
          </a:p>
        </p:txBody>
      </p:sp>
      <p:sp>
        <p:nvSpPr>
          <p:cNvPr id="3" name="Rectangle 2"/>
          <p:cNvSpPr/>
          <p:nvPr userDrawn="1"/>
        </p:nvSpPr>
        <p:spPr bwMode="hidden">
          <a:xfrm>
            <a:off x="1" y="1189176"/>
            <a:ext cx="12192000" cy="5668824"/>
          </a:xfrm>
          <a:prstGeom prst="rect">
            <a:avLst/>
          </a:prstGeom>
          <a:solidFill>
            <a:srgbClr val="FFFFFF"/>
          </a:solidFill>
          <a:ln>
            <a:noFill/>
            <a:headEnd type="none" w="med" len="med"/>
            <a:tailEnd type="none" w="med" len="me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2" tIns="45722" rIns="45722" bIns="4572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102" fontAlgn="base">
              <a:spcBef>
                <a:spcPct val="0"/>
              </a:spcBef>
              <a:spcAft>
                <a:spcPct val="0"/>
              </a:spcAft>
            </a:pPr>
            <a:endParaRPr lang="en-US" sz="2353" dirty="0">
              <a:gradFill>
                <a:gsLst>
                  <a:gs pos="0">
                    <a:srgbClr val="FFFFFF"/>
                  </a:gs>
                  <a:gs pos="100000">
                    <a:srgbClr val="FFFFFF"/>
                  </a:gs>
                </a:gsLst>
                <a:lin ang="5400000" scaled="0"/>
              </a:gradFill>
              <a:ea typeface="Segoe UI" pitchFamily="34" charset="0"/>
              <a:cs typeface="Segoe UI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39" y="1197322"/>
            <a:ext cx="11653522" cy="1956973"/>
          </a:xfrm>
        </p:spPr>
        <p:txBody>
          <a:bodyPr/>
          <a:lstStyle>
            <a:lvl1pPr marL="0" indent="0">
              <a:buNone/>
              <a:defRPr sz="3235"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1pPr>
            <a:lvl2pPr marL="33972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2pPr>
            <a:lvl3pPr marL="573090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3pPr>
            <a:lvl4pPr marL="798516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4pPr>
            <a:lvl5pPr marL="1030292" indent="0">
              <a:buNone/>
              <a:defRPr>
                <a:gradFill>
                  <a:gsLst>
                    <a:gs pos="125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latin typeface="Consolas" panose="020B0609020204030204" pitchFamily="49" charset="0"/>
                <a:cs typeface="Consolas" panose="020B0609020204030204" pitchFamily="49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213006"/>
      </p:ext>
    </p:extLst>
  </p:cSld>
  <p:clrMapOvr>
    <a:masterClrMapping/>
  </p:clrMapOvr>
  <p:transition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logo slide_colo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 userDrawn="1"/>
        </p:nvSpPr>
        <p:spPr bwMode="blackWhite">
          <a:xfrm>
            <a:off x="269239" y="6171616"/>
            <a:ext cx="11653522" cy="39531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179285" tIns="143428" rIns="179285" bIns="143428" numCol="1" anchor="t" anchorCtr="0" compatLnSpc="1">
            <a:prstTxWarp prst="textNoShape">
              <a:avLst/>
            </a:prstTxWarp>
            <a:spAutoFit/>
          </a:bodyPr>
          <a:lstStyle/>
          <a:p>
            <a:pPr defTabSz="913924" eaLnBrk="0" hangingPunct="0"/>
            <a:r>
              <a:rPr lang="en-US" sz="686" dirty="0">
                <a:gradFill>
                  <a:gsLst>
                    <a:gs pos="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cs typeface="Segoe UI" pitchFamily="34" charset="0"/>
              </a:rPr>
              <a:t>© 2016 Microsoft Corporation. All rights reserved. 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80"/>
          <a:stretch/>
        </p:blipFill>
        <p:spPr bwMode="invGray">
          <a:xfrm>
            <a:off x="448213" y="470067"/>
            <a:ext cx="1421436" cy="30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2989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48515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Notes slide Layout">
    <p:bg bwMode="black"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 bwMode="white">
          <a:xfrm>
            <a:off x="269239" y="1189177"/>
            <a:ext cx="11653523" cy="2396047"/>
          </a:xfrm>
          <a:prstGeom prst="rect">
            <a:avLst/>
          </a:prstGeom>
        </p:spPr>
        <p:txBody>
          <a:bodyPr/>
          <a:lstStyle>
            <a:lvl1pPr marL="284790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3529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60241" indent="-275453">
              <a:buClr>
                <a:schemeClr val="tx1"/>
              </a:buClr>
              <a:buSzPct val="90000"/>
              <a:buFont typeface="Arial" pitchFamily="34" charset="0"/>
              <a:buChar char="•"/>
              <a:defRPr sz="3137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845031" indent="-284790">
              <a:buClr>
                <a:schemeClr val="tx1"/>
              </a:buClr>
              <a:buSzPct val="90000"/>
              <a:buFont typeface="Arial" pitchFamily="34" charset="0"/>
              <a:buChar char="•"/>
              <a:defRPr sz="2745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069128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2353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1293225" indent="-224097">
              <a:buClr>
                <a:schemeClr val="tx1"/>
              </a:buClr>
              <a:buSzPct val="90000"/>
              <a:buFont typeface="Arial" pitchFamily="34" charset="0"/>
              <a:buChar char="•"/>
              <a:defRPr sz="1961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/>
              <a:t>Use this Layout for Speaker Notes slides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" y="6238876"/>
            <a:ext cx="12192001" cy="619125"/>
          </a:xfrm>
          <a:prstGeom prst="rect">
            <a:avLst/>
          </a:prstGeom>
          <a:solidFill>
            <a:srgbClr val="FFFF99"/>
          </a:solidFill>
        </p:spPr>
        <p:txBody>
          <a:bodyPr wrap="square" lIns="155457" tIns="77729" rIns="155457" bIns="77729" anchor="b" anchorCtr="0">
            <a:noAutofit/>
          </a:bodyPr>
          <a:lstStyle>
            <a:lvl1pPr algn="r">
              <a:buFont typeface="Arial" pitchFamily="34" charset="0"/>
              <a:buNone/>
              <a:defRPr sz="3627" spc="-50" baseline="0">
                <a:gradFill>
                  <a:gsLst>
                    <a:gs pos="0">
                      <a:srgbClr val="000000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/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dirty="0"/>
              <a:t>Next: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white"/>
        <p:txBody>
          <a:bodyPr/>
          <a:lstStyle>
            <a:lvl1pPr>
              <a:defRPr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0398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4678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8442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22058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1367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7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6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7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6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7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6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7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6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1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621134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4456498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9919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3182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69599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93190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559566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545733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107107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7765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574926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916813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512509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19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19969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347416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377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417812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100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357843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087994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652169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6816054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9569272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63677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76623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279825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92161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555741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707489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71558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92876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515408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877741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673805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80104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5188611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889073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354625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415568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353602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781646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4096209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348980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527730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773301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268759"/>
            <a:ext cx="2352260" cy="353568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57971" y="1268759"/>
            <a:ext cx="2352260" cy="3535680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467708" y="1268759"/>
            <a:ext cx="2479811" cy="353568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797789" y="1268759"/>
            <a:ext cx="2479811" cy="3535680"/>
          </a:xfr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400"/>
            </a:lvl2pPr>
            <a:lvl3pPr marL="150813" indent="-150813">
              <a:defRPr sz="1400"/>
            </a:lvl3pPr>
            <a:lvl4pPr marL="401638" indent="-207963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14400" y="4980565"/>
            <a:ext cx="503311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257971" y="4980565"/>
            <a:ext cx="501962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9947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09360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lean and 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6"/>
          <p:cNvSpPr/>
          <p:nvPr userDrawn="1"/>
        </p:nvSpPr>
        <p:spPr>
          <a:xfrm>
            <a:off x="262118" y="687949"/>
            <a:ext cx="11701433" cy="5738252"/>
          </a:xfrm>
          <a:prstGeom prst="rect">
            <a:avLst/>
          </a:prstGeom>
          <a:solidFill>
            <a:schemeClr val="accent2">
              <a:alpha val="6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03888" tIns="51944" rIns="103888" bIns="51944" rtlCol="0" anchor="ctr"/>
          <a:lstStyle/>
          <a:p>
            <a:pPr algn="ctr"/>
            <a:endParaRPr lang="en-US" sz="3200" dirty="0"/>
          </a:p>
        </p:txBody>
      </p:sp>
      <p:sp>
        <p:nvSpPr>
          <p:cNvPr id="5" name="Pladsholder til indhold 7"/>
          <p:cNvSpPr>
            <a:spLocks noGrp="1"/>
          </p:cNvSpPr>
          <p:nvPr>
            <p:ph sz="quarter" idx="12" hasCustomPrompt="1"/>
          </p:nvPr>
        </p:nvSpPr>
        <p:spPr>
          <a:xfrm>
            <a:off x="783165" y="1609097"/>
            <a:ext cx="10610475" cy="4350748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cs typeface="Open Sans" panose="020B0606030504020204" pitchFamily="34" charset="0"/>
              </a:defRPr>
            </a:lvl1pPr>
            <a:lvl2pPr marL="609585" indent="0">
              <a:buNone/>
              <a:defRPr sz="933">
                <a:latin typeface="Calibri"/>
                <a:cs typeface="Calibri"/>
              </a:defRPr>
            </a:lvl2pPr>
            <a:lvl3pPr marL="1219170" indent="0">
              <a:buNone/>
              <a:defRPr sz="933">
                <a:latin typeface="Calibri"/>
                <a:cs typeface="Calibri"/>
              </a:defRPr>
            </a:lvl3pPr>
            <a:lvl4pPr marL="1828754" indent="0">
              <a:buNone/>
              <a:defRPr sz="933">
                <a:latin typeface="Calibri"/>
                <a:cs typeface="Calibri"/>
              </a:defRPr>
            </a:lvl4pPr>
            <a:lvl5pPr marL="2438339" indent="0">
              <a:buNone/>
              <a:defRPr sz="933">
                <a:latin typeface="Calibri"/>
                <a:cs typeface="Calibri"/>
              </a:defRPr>
            </a:lvl5pPr>
          </a:lstStyle>
          <a:p>
            <a:pPr lvl="0"/>
            <a:r>
              <a:rPr lang="en-US" noProof="0" dirty="0" err="1"/>
              <a:t>Klik</a:t>
            </a:r>
            <a:r>
              <a:rPr lang="en-US" noProof="0" dirty="0"/>
              <a:t> for at </a:t>
            </a:r>
            <a:r>
              <a:rPr lang="en-US" noProof="0" dirty="0" err="1"/>
              <a:t>redigere</a:t>
            </a:r>
            <a:r>
              <a:rPr lang="en-US" noProof="0" dirty="0"/>
              <a:t> </a:t>
            </a:r>
            <a:r>
              <a:rPr lang="en-US" noProof="0" dirty="0" err="1"/>
              <a:t>indhold</a:t>
            </a:r>
            <a:endParaRPr lang="en-US" noProof="0" dirty="0"/>
          </a:p>
        </p:txBody>
      </p:sp>
      <p:sp>
        <p:nvSpPr>
          <p:cNvPr id="6" name="Rectangle 1"/>
          <p:cNvSpPr/>
          <p:nvPr userDrawn="1"/>
        </p:nvSpPr>
        <p:spPr>
          <a:xfrm>
            <a:off x="-1" y="435581"/>
            <a:ext cx="11963552" cy="574996"/>
          </a:xfrm>
          <a:prstGeom prst="rect">
            <a:avLst/>
          </a:prstGeom>
          <a:solidFill>
            <a:srgbClr val="6773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3900" tIns="51951" rIns="103900" bIns="51951" rtlCol="0" anchor="ctr"/>
          <a:lstStyle/>
          <a:p>
            <a:pPr algn="ctr"/>
            <a:endParaRPr lang="da-DK" sz="320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2117" y="389344"/>
            <a:ext cx="11131523" cy="613661"/>
          </a:xfrm>
          <a:prstGeom prst="rect">
            <a:avLst/>
          </a:prstGeom>
        </p:spPr>
        <p:txBody>
          <a:bodyPr/>
          <a:lstStyle>
            <a:lvl1pPr algn="l">
              <a:defRPr sz="3200">
                <a:solidFill>
                  <a:schemeClr val="bg1"/>
                </a:solidFill>
                <a:latin typeface="Calibri Light"/>
                <a:cs typeface="Calibri Light"/>
              </a:defRPr>
            </a:lvl1pPr>
          </a:lstStyle>
          <a:p>
            <a:r>
              <a:rPr lang="en-US" dirty="0"/>
              <a:t>CLICK TO EDIT MASTER TITLE STYLE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26359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Title Accent Color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69239" y="2084172"/>
            <a:ext cx="11653523" cy="1158793"/>
          </a:xfrm>
          <a:noFill/>
        </p:spPr>
        <p:txBody>
          <a:bodyPr tIns="91440" bIns="91440" anchor="t" anchorCtr="0">
            <a:spAutoFit/>
          </a:bodyPr>
          <a:lstStyle>
            <a:lvl1pPr>
              <a:defRPr sz="7058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</a:defRPr>
            </a:lvl1pPr>
          </a:lstStyle>
          <a:p>
            <a:r>
              <a:rPr lang="en-US" dirty="0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9584227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83" indent="-228594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560285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19200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60285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2967032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62284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803370"/>
            <a:ext cx="5082117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62284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03370"/>
            <a:ext cx="5084232" cy="436883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8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8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4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56"/>
            <a:ext cx="2441448" cy="2295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7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6" y="0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7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6" y="1709928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7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6" y="3419856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7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4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6" y="5129784"/>
            <a:ext cx="2048256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0800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161167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560285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19200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60285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395214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microsoft.com/office/2007/relationships/hdphoto" Target="../media/hdphoto1.wdp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26" Type="http://schemas.openxmlformats.org/officeDocument/2006/relationships/slideLayout" Target="../slideLayouts/slideLayout87.xml"/><Relationship Id="rId39" Type="http://schemas.openxmlformats.org/officeDocument/2006/relationships/slideLayout" Target="../slideLayouts/slideLayout100.xml"/><Relationship Id="rId21" Type="http://schemas.openxmlformats.org/officeDocument/2006/relationships/slideLayout" Target="../slideLayouts/slideLayout82.xml"/><Relationship Id="rId34" Type="http://schemas.openxmlformats.org/officeDocument/2006/relationships/slideLayout" Target="../slideLayouts/slideLayout95.xml"/><Relationship Id="rId42" Type="http://schemas.openxmlformats.org/officeDocument/2006/relationships/slideLayout" Target="../slideLayouts/slideLayout103.xml"/><Relationship Id="rId47" Type="http://schemas.openxmlformats.org/officeDocument/2006/relationships/slideLayout" Target="../slideLayouts/slideLayout108.xml"/><Relationship Id="rId50" Type="http://schemas.openxmlformats.org/officeDocument/2006/relationships/slideLayout" Target="../slideLayouts/slideLayout111.xml"/><Relationship Id="rId55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29" Type="http://schemas.openxmlformats.org/officeDocument/2006/relationships/slideLayout" Target="../slideLayouts/slideLayout90.xml"/><Relationship Id="rId41" Type="http://schemas.openxmlformats.org/officeDocument/2006/relationships/slideLayout" Target="../slideLayouts/slideLayout102.xml"/><Relationship Id="rId54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slideLayout" Target="../slideLayouts/slideLayout85.xml"/><Relationship Id="rId32" Type="http://schemas.openxmlformats.org/officeDocument/2006/relationships/slideLayout" Target="../slideLayouts/slideLayout93.xml"/><Relationship Id="rId37" Type="http://schemas.openxmlformats.org/officeDocument/2006/relationships/slideLayout" Target="../slideLayouts/slideLayout98.xml"/><Relationship Id="rId40" Type="http://schemas.openxmlformats.org/officeDocument/2006/relationships/slideLayout" Target="../slideLayouts/slideLayout101.xml"/><Relationship Id="rId45" Type="http://schemas.openxmlformats.org/officeDocument/2006/relationships/slideLayout" Target="../slideLayouts/slideLayout106.xml"/><Relationship Id="rId53" Type="http://schemas.openxmlformats.org/officeDocument/2006/relationships/slideLayout" Target="../slideLayouts/slideLayout114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slideLayout" Target="../slideLayouts/slideLayout84.xml"/><Relationship Id="rId28" Type="http://schemas.openxmlformats.org/officeDocument/2006/relationships/slideLayout" Target="../slideLayouts/slideLayout89.xml"/><Relationship Id="rId36" Type="http://schemas.openxmlformats.org/officeDocument/2006/relationships/slideLayout" Target="../slideLayouts/slideLayout97.xml"/><Relationship Id="rId49" Type="http://schemas.openxmlformats.org/officeDocument/2006/relationships/slideLayout" Target="../slideLayouts/slideLayout110.xml"/><Relationship Id="rId57" Type="http://schemas.openxmlformats.org/officeDocument/2006/relationships/slideLayout" Target="../slideLayouts/slideLayout118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31" Type="http://schemas.openxmlformats.org/officeDocument/2006/relationships/slideLayout" Target="../slideLayouts/slideLayout92.xml"/><Relationship Id="rId44" Type="http://schemas.openxmlformats.org/officeDocument/2006/relationships/slideLayout" Target="../slideLayouts/slideLayout105.xml"/><Relationship Id="rId52" Type="http://schemas.openxmlformats.org/officeDocument/2006/relationships/slideLayout" Target="../slideLayouts/slideLayout113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Relationship Id="rId27" Type="http://schemas.openxmlformats.org/officeDocument/2006/relationships/slideLayout" Target="../slideLayouts/slideLayout88.xml"/><Relationship Id="rId30" Type="http://schemas.openxmlformats.org/officeDocument/2006/relationships/slideLayout" Target="../slideLayouts/slideLayout91.xml"/><Relationship Id="rId35" Type="http://schemas.openxmlformats.org/officeDocument/2006/relationships/slideLayout" Target="../slideLayouts/slideLayout96.xml"/><Relationship Id="rId43" Type="http://schemas.openxmlformats.org/officeDocument/2006/relationships/slideLayout" Target="../slideLayouts/slideLayout104.xml"/><Relationship Id="rId48" Type="http://schemas.openxmlformats.org/officeDocument/2006/relationships/slideLayout" Target="../slideLayouts/slideLayout109.xml"/><Relationship Id="rId56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69.xml"/><Relationship Id="rId51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5" Type="http://schemas.openxmlformats.org/officeDocument/2006/relationships/slideLayout" Target="../slideLayouts/slideLayout86.xml"/><Relationship Id="rId33" Type="http://schemas.openxmlformats.org/officeDocument/2006/relationships/slideLayout" Target="../slideLayouts/slideLayout94.xml"/><Relationship Id="rId38" Type="http://schemas.openxmlformats.org/officeDocument/2006/relationships/slideLayout" Target="../slideLayouts/slideLayout99.xml"/><Relationship Id="rId46" Type="http://schemas.openxmlformats.org/officeDocument/2006/relationships/slideLayout" Target="../slideLayouts/slideLayout107.xml"/><Relationship Id="rId59" Type="http://schemas.openxmlformats.org/officeDocument/2006/relationships/hyperlink" Target="https://www.facebook.com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slideLayout" Target="../slideLayouts/slideLayout131.xml"/><Relationship Id="rId18" Type="http://schemas.openxmlformats.org/officeDocument/2006/relationships/slideLayout" Target="../slideLayouts/slideLayout136.xml"/><Relationship Id="rId3" Type="http://schemas.openxmlformats.org/officeDocument/2006/relationships/slideLayout" Target="../slideLayouts/slideLayout121.xml"/><Relationship Id="rId21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17" Type="http://schemas.openxmlformats.org/officeDocument/2006/relationships/slideLayout" Target="../slideLayouts/slideLayout135.xml"/><Relationship Id="rId2" Type="http://schemas.openxmlformats.org/officeDocument/2006/relationships/slideLayout" Target="../slideLayouts/slideLayout120.xml"/><Relationship Id="rId16" Type="http://schemas.openxmlformats.org/officeDocument/2006/relationships/slideLayout" Target="../slideLayouts/slideLayout134.xml"/><Relationship Id="rId20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5" Type="http://schemas.openxmlformats.org/officeDocument/2006/relationships/slideLayout" Target="../slideLayouts/slideLayout133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128.xml"/><Relationship Id="rId19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Relationship Id="rId14" Type="http://schemas.openxmlformats.org/officeDocument/2006/relationships/slideLayout" Target="../slideLayouts/slideLayout132.xml"/><Relationship Id="rId22" Type="http://schemas.openxmlformats.org/officeDocument/2006/relationships/slideLayout" Target="../slideLayouts/slideLayout1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10363200" cy="4627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63" cstate="screen">
            <a:extLst>
              <a:ext uri="{BEBA8EAE-BF5A-486C-A8C5-ECC9F3942E4B}">
                <a14:imgProps xmlns:a14="http://schemas.microsoft.com/office/drawing/2010/main">
                  <a14:imgLayer r:embed="rId64">
                    <a14:imgEffect>
                      <a14:brightnessContrast bright="-50000" contras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32" y="6237311"/>
            <a:ext cx="953682" cy="534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6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889" r:id="rId2"/>
    <p:sldLayoutId id="2147483650" r:id="rId3"/>
    <p:sldLayoutId id="2147483664" r:id="rId4"/>
    <p:sldLayoutId id="2147483678" r:id="rId5"/>
    <p:sldLayoutId id="2147483679" r:id="rId6"/>
    <p:sldLayoutId id="2147483652" r:id="rId7"/>
    <p:sldLayoutId id="2147483665" r:id="rId8"/>
    <p:sldLayoutId id="2147483653" r:id="rId9"/>
    <p:sldLayoutId id="2147483666" r:id="rId10"/>
    <p:sldLayoutId id="2147483654" r:id="rId11"/>
    <p:sldLayoutId id="2147483667" r:id="rId12"/>
    <p:sldLayoutId id="2147483655" r:id="rId13"/>
    <p:sldLayoutId id="2147483734" r:id="rId14"/>
    <p:sldLayoutId id="2147483735" r:id="rId15"/>
    <p:sldLayoutId id="2147483736" r:id="rId16"/>
    <p:sldLayoutId id="2147483844" r:id="rId17"/>
    <p:sldLayoutId id="2147483845" r:id="rId18"/>
    <p:sldLayoutId id="2147483846" r:id="rId19"/>
    <p:sldLayoutId id="2147483847" r:id="rId20"/>
    <p:sldLayoutId id="2147483848" r:id="rId21"/>
    <p:sldLayoutId id="2147483849" r:id="rId22"/>
    <p:sldLayoutId id="2147483850" r:id="rId23"/>
    <p:sldLayoutId id="2147483851" r:id="rId24"/>
    <p:sldLayoutId id="2147483852" r:id="rId25"/>
    <p:sldLayoutId id="2147483853" r:id="rId26"/>
    <p:sldLayoutId id="2147483854" r:id="rId27"/>
    <p:sldLayoutId id="2147483855" r:id="rId28"/>
    <p:sldLayoutId id="2147483856" r:id="rId29"/>
    <p:sldLayoutId id="2147483857" r:id="rId30"/>
    <p:sldLayoutId id="2147483858" r:id="rId31"/>
    <p:sldLayoutId id="2147483859" r:id="rId32"/>
    <p:sldLayoutId id="2147483860" r:id="rId33"/>
    <p:sldLayoutId id="2147483861" r:id="rId34"/>
    <p:sldLayoutId id="2147483862" r:id="rId35"/>
    <p:sldLayoutId id="2147483863" r:id="rId36"/>
    <p:sldLayoutId id="2147483864" r:id="rId37"/>
    <p:sldLayoutId id="2147483865" r:id="rId38"/>
    <p:sldLayoutId id="2147483866" r:id="rId39"/>
    <p:sldLayoutId id="2147483867" r:id="rId40"/>
    <p:sldLayoutId id="2147483868" r:id="rId41"/>
    <p:sldLayoutId id="2147483869" r:id="rId42"/>
    <p:sldLayoutId id="2147483870" r:id="rId43"/>
    <p:sldLayoutId id="2147483871" r:id="rId44"/>
    <p:sldLayoutId id="2147483872" r:id="rId45"/>
    <p:sldLayoutId id="2147483873" r:id="rId46"/>
    <p:sldLayoutId id="2147483874" r:id="rId47"/>
    <p:sldLayoutId id="2147483875" r:id="rId48"/>
    <p:sldLayoutId id="2147483876" r:id="rId49"/>
    <p:sldLayoutId id="2147483877" r:id="rId50"/>
    <p:sldLayoutId id="2147483878" r:id="rId51"/>
    <p:sldLayoutId id="2147483879" r:id="rId52"/>
    <p:sldLayoutId id="2147483880" r:id="rId53"/>
    <p:sldLayoutId id="2147483881" r:id="rId54"/>
    <p:sldLayoutId id="2147483882" r:id="rId55"/>
    <p:sldLayoutId id="2147483883" r:id="rId56"/>
    <p:sldLayoutId id="2147483884" r:id="rId57"/>
    <p:sldLayoutId id="2147483885" r:id="rId58"/>
    <p:sldLayoutId id="2147483886" r:id="rId59"/>
    <p:sldLayoutId id="2147483890" r:id="rId60"/>
    <p:sldLayoutId id="2147483891" r:id="rId61"/>
  </p:sldLayoutIdLs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Carlsberg Sans Light" panose="020B0304020202020204" pitchFamily="34" charset="0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10363200" cy="4627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3938" y="6303346"/>
            <a:ext cx="2161276" cy="307777"/>
          </a:xfrm>
          <a:prstGeom prst="rect">
            <a:avLst/>
          </a:prstGeom>
        </p:spPr>
        <p:txBody>
          <a:bodyPr vert="horz" wrap="square" lIns="121920" tIns="60960" rIns="121920" bIns="60960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 dirty="0"/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63" y="6293087"/>
            <a:ext cx="139424" cy="328295"/>
          </a:xfrm>
          <a:prstGeom prst="rect">
            <a:avLst/>
          </a:prstGeom>
        </p:spPr>
        <p:txBody>
          <a:bodyPr vert="horz" wrap="none" lIns="121920" tIns="60960" rIns="121920" bIns="6096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1A290D8D-6BA0-418D-AFED-C65293F70DA0}" type="slidenum">
              <a:rPr lang="en-US" sz="1200" smtClean="0"/>
              <a:pPr algn="ctr"/>
              <a:t>‹#›</a:t>
            </a:fld>
            <a:endParaRPr lang="en-US" sz="1200" dirty="0"/>
          </a:p>
        </p:txBody>
      </p:sp>
      <p:sp>
        <p:nvSpPr>
          <p:cNvPr id="10" name="Oval 9"/>
          <p:cNvSpPr/>
          <p:nvPr/>
        </p:nvSpPr>
        <p:spPr>
          <a:xfrm>
            <a:off x="718075" y="6290644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6" name="Oval 15"/>
          <p:cNvSpPr/>
          <p:nvPr/>
        </p:nvSpPr>
        <p:spPr>
          <a:xfrm>
            <a:off x="281861" y="6290644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7" name="Rectangle 9"/>
          <p:cNvSpPr/>
          <p:nvPr/>
        </p:nvSpPr>
        <p:spPr>
          <a:xfrm rot="2700000">
            <a:off x="426720" y="6412186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" name="Oval 13"/>
          <p:cNvSpPr/>
          <p:nvPr/>
        </p:nvSpPr>
        <p:spPr>
          <a:xfrm rot="10800000">
            <a:off x="1154288" y="6290644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Rectangle 9"/>
          <p:cNvSpPr/>
          <p:nvPr/>
        </p:nvSpPr>
        <p:spPr>
          <a:xfrm rot="13500000">
            <a:off x="1252512" y="6412186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33553" y="6390365"/>
            <a:ext cx="64135" cy="137803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30723" y="6387435"/>
            <a:ext cx="142220" cy="13650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61065" y="6399834"/>
            <a:ext cx="153964" cy="125761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22" name="Oval 21"/>
          <p:cNvSpPr/>
          <p:nvPr userDrawn="1"/>
        </p:nvSpPr>
        <p:spPr>
          <a:xfrm>
            <a:off x="11135232" y="6290644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23" name="Oval 22"/>
          <p:cNvSpPr/>
          <p:nvPr userDrawn="1"/>
        </p:nvSpPr>
        <p:spPr>
          <a:xfrm>
            <a:off x="10699019" y="6290644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445" y="6290644"/>
            <a:ext cx="333200" cy="333200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67"/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8932" y="6254517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2939" y="6254517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6877" y="6254517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7078" y="6259096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959" y="6251322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52" r:id="rId13"/>
    <p:sldLayoutId id="2147483753" r:id="rId14"/>
    <p:sldLayoutId id="2147483754" r:id="rId15"/>
    <p:sldLayoutId id="2147483755" r:id="rId16"/>
    <p:sldLayoutId id="2147483774" r:id="rId17"/>
    <p:sldLayoutId id="2147483756" r:id="rId18"/>
    <p:sldLayoutId id="2147483775" r:id="rId19"/>
    <p:sldLayoutId id="2147483757" r:id="rId20"/>
    <p:sldLayoutId id="2147483776" r:id="rId21"/>
    <p:sldLayoutId id="2147483758" r:id="rId22"/>
    <p:sldLayoutId id="2147483777" r:id="rId23"/>
    <p:sldLayoutId id="2147483759" r:id="rId24"/>
    <p:sldLayoutId id="2147483778" r:id="rId25"/>
    <p:sldLayoutId id="2147483760" r:id="rId26"/>
    <p:sldLayoutId id="2147483779" r:id="rId27"/>
    <p:sldLayoutId id="2147483761" r:id="rId28"/>
    <p:sldLayoutId id="2147483780" r:id="rId29"/>
    <p:sldLayoutId id="2147483762" r:id="rId30"/>
    <p:sldLayoutId id="2147483781" r:id="rId31"/>
    <p:sldLayoutId id="2147483763" r:id="rId32"/>
    <p:sldLayoutId id="2147483782" r:id="rId33"/>
    <p:sldLayoutId id="2147483764" r:id="rId34"/>
    <p:sldLayoutId id="2147483783" r:id="rId35"/>
    <p:sldLayoutId id="2147483765" r:id="rId36"/>
    <p:sldLayoutId id="2147483784" r:id="rId37"/>
    <p:sldLayoutId id="2147483785" r:id="rId38"/>
    <p:sldLayoutId id="2147483766" r:id="rId39"/>
    <p:sldLayoutId id="2147483768" r:id="rId40"/>
    <p:sldLayoutId id="2147483786" r:id="rId41"/>
    <p:sldLayoutId id="2147483788" r:id="rId42"/>
    <p:sldLayoutId id="2147483769" r:id="rId43"/>
    <p:sldLayoutId id="2147483767" r:id="rId44"/>
    <p:sldLayoutId id="2147483787" r:id="rId45"/>
    <p:sldLayoutId id="2147483771" r:id="rId46"/>
    <p:sldLayoutId id="2147483773" r:id="rId47"/>
    <p:sldLayoutId id="2147483792" r:id="rId48"/>
    <p:sldLayoutId id="2147483793" r:id="rId49"/>
    <p:sldLayoutId id="2147483794" r:id="rId50"/>
    <p:sldLayoutId id="2147483795" r:id="rId51"/>
    <p:sldLayoutId id="2147483796" r:id="rId52"/>
    <p:sldLayoutId id="2147483797" r:id="rId53"/>
    <p:sldLayoutId id="2147483798" r:id="rId54"/>
    <p:sldLayoutId id="2147483842" r:id="rId55"/>
    <p:sldLayoutId id="2147483841" r:id="rId56"/>
    <p:sldLayoutId id="2147483843" r:id="rId57"/>
  </p:sldLayoutIdLs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306" indent="-230712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900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494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5089" indent="-228594" algn="l" defTabSz="1219170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9240" y="289511"/>
            <a:ext cx="11655840" cy="899665"/>
          </a:xfrm>
          <a:prstGeom prst="rect">
            <a:avLst/>
          </a:prstGeom>
        </p:spPr>
        <p:txBody>
          <a:bodyPr vert="horz" wrap="square" lIns="146304" tIns="91440" rIns="146304" bIns="9144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69241" y="1189178"/>
            <a:ext cx="11653521" cy="2052030"/>
          </a:xfrm>
          <a:prstGeom prst="rect">
            <a:avLst/>
          </a:prstGeom>
        </p:spPr>
        <p:txBody>
          <a:bodyPr vert="horz" wrap="square" lIns="146304" tIns="91440" rIns="146304" bIns="91440" rtlCol="0">
            <a:sp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3" name="Group 2"/>
          <p:cNvGrpSpPr/>
          <p:nvPr userDrawn="1"/>
        </p:nvGrpSpPr>
        <p:grpSpPr>
          <a:xfrm>
            <a:off x="12370906" y="-217"/>
            <a:ext cx="935477" cy="5654620"/>
            <a:chOff x="12618967" y="-221"/>
            <a:chExt cx="954235" cy="5767188"/>
          </a:xfrm>
        </p:grpSpPr>
        <p:grpSp>
          <p:nvGrpSpPr>
            <p:cNvPr id="26" name="Group 25"/>
            <p:cNvGrpSpPr/>
            <p:nvPr userDrawn="1"/>
          </p:nvGrpSpPr>
          <p:grpSpPr>
            <a:xfrm rot="5400000">
              <a:off x="11584220" y="1040742"/>
              <a:ext cx="2698730" cy="629236"/>
              <a:chOff x="1584344" y="4543426"/>
              <a:chExt cx="2698730" cy="629236"/>
            </a:xfrm>
          </p:grpSpPr>
          <p:sp>
            <p:nvSpPr>
              <p:cNvPr id="37" name="Rectangle 36"/>
              <p:cNvSpPr/>
              <p:nvPr userDrawn="1"/>
            </p:nvSpPr>
            <p:spPr bwMode="auto">
              <a:xfrm>
                <a:off x="1586734" y="4543428"/>
                <a:ext cx="869930" cy="28976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 dirty="0" err="1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Oragen</a:t>
                </a:r>
                <a:endParaRPr lang="en-US" sz="49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endParaRP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49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216 G:59 B:1</a:t>
                </a:r>
                <a:endParaRPr lang="en-US" sz="49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  <p:sp>
            <p:nvSpPr>
              <p:cNvPr id="41" name="Rectangle 40"/>
              <p:cNvSpPr/>
              <p:nvPr userDrawn="1"/>
            </p:nvSpPr>
            <p:spPr bwMode="auto">
              <a:xfrm>
                <a:off x="2505456" y="4543427"/>
                <a:ext cx="869930" cy="28976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Blue</a:t>
                </a:r>
              </a:p>
              <a:p>
                <a:pPr marL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R:0 G:120 B:215</a:t>
                </a:r>
              </a:p>
            </p:txBody>
          </p:sp>
          <p:sp>
            <p:nvSpPr>
              <p:cNvPr id="42" name="Rectangle 41"/>
              <p:cNvSpPr/>
              <p:nvPr userDrawn="1"/>
            </p:nvSpPr>
            <p:spPr bwMode="auto">
              <a:xfrm>
                <a:off x="3413144" y="4543426"/>
                <a:ext cx="869930" cy="289766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 dirty="0">
                    <a:gradFill>
                      <a:gsLst>
                        <a:gs pos="0">
                          <a:srgbClr val="FFFFFF"/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Dark Gray</a:t>
                </a:r>
              </a:p>
              <a:p>
                <a:pPr marL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kern="1200" dirty="0">
                    <a:gradFill>
                      <a:gsLst>
                        <a:gs pos="2092">
                          <a:srgbClr val="F8F8F8"/>
                        </a:gs>
                        <a:gs pos="10042">
                          <a:srgbClr val="F8F8F8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R:80 G:80 B:80</a:t>
                </a:r>
              </a:p>
            </p:txBody>
          </p:sp>
          <p:sp>
            <p:nvSpPr>
              <p:cNvPr id="43" name="Rectangle 42"/>
              <p:cNvSpPr/>
              <p:nvPr userDrawn="1"/>
            </p:nvSpPr>
            <p:spPr bwMode="auto">
              <a:xfrm>
                <a:off x="2498744" y="4882896"/>
                <a:ext cx="869930" cy="289766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Yellow</a:t>
                </a:r>
              </a:p>
              <a:p>
                <a:pPr marL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G:185 B:0</a:t>
                </a:r>
              </a:p>
            </p:txBody>
          </p:sp>
          <p:sp>
            <p:nvSpPr>
              <p:cNvPr id="44" name="Rectangle 43"/>
              <p:cNvSpPr/>
              <p:nvPr userDrawn="1"/>
            </p:nvSpPr>
            <p:spPr bwMode="auto">
              <a:xfrm>
                <a:off x="3413144" y="4882895"/>
                <a:ext cx="869930" cy="289766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Orange</a:t>
                </a:r>
              </a:p>
              <a:p>
                <a:pPr marL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kern="120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R:255 G:140 B:0</a:t>
                </a:r>
              </a:p>
            </p:txBody>
          </p:sp>
          <p:sp>
            <p:nvSpPr>
              <p:cNvPr id="45" name="Rectangle 44"/>
              <p:cNvSpPr/>
              <p:nvPr userDrawn="1"/>
            </p:nvSpPr>
            <p:spPr bwMode="auto">
              <a:xfrm>
                <a:off x="1584344" y="4882896"/>
                <a:ext cx="869930" cy="289766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algn="l" defTabSz="914102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b="1" kern="120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latin typeface="+mn-lt"/>
                    <a:ea typeface="Segoe UI" pitchFamily="34" charset="0"/>
                    <a:cs typeface="Segoe UI" pitchFamily="34" charset="0"/>
                  </a:rPr>
                  <a:t>Light Gray</a:t>
                </a:r>
              </a:p>
              <a:p>
                <a:pPr algn="l" defTabSz="914102" fontAlgn="base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49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R:</a:t>
                </a:r>
                <a:r>
                  <a:rPr lang="en-US" sz="490" baseline="0" dirty="0">
                    <a:gradFill>
                      <a:gsLst>
                        <a:gs pos="37168">
                          <a:srgbClr val="292929"/>
                        </a:gs>
                        <a:gs pos="72000">
                          <a:srgbClr val="292929"/>
                        </a:gs>
                      </a:gsLst>
                      <a:lin ang="5400000" scaled="0"/>
                    </a:gradFill>
                    <a:ea typeface="Segoe UI" pitchFamily="34" charset="0"/>
                    <a:cs typeface="Segoe UI" pitchFamily="34" charset="0"/>
                  </a:rPr>
                  <a:t>210 G:210 B:210</a:t>
                </a:r>
                <a:endParaRPr lang="en-US" sz="490" dirty="0">
                  <a:gradFill>
                    <a:gsLst>
                      <a:gs pos="37168">
                        <a:srgbClr val="292929"/>
                      </a:gs>
                      <a:gs pos="72000">
                        <a:srgbClr val="292929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endParaRPr>
              </a:p>
            </p:txBody>
          </p:sp>
        </p:grpSp>
        <p:sp>
          <p:nvSpPr>
            <p:cNvPr id="28" name="TextBox 27"/>
            <p:cNvSpPr txBox="1"/>
            <p:nvPr userDrawn="1"/>
          </p:nvSpPr>
          <p:spPr>
            <a:xfrm rot="5400000">
              <a:off x="12987813" y="258334"/>
              <a:ext cx="843944" cy="326834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14367" rtl="0" eaLnBrk="1" latinLnBrk="0" hangingPunct="1">
                <a:lnSpc>
                  <a:spcPct val="90000"/>
                </a:lnSpc>
                <a:spcAft>
                  <a:spcPts val="588"/>
                </a:spcAft>
              </a:pPr>
              <a:r>
                <a:rPr lang="en-US" sz="98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Main colors</a:t>
              </a:r>
            </a:p>
          </p:txBody>
        </p:sp>
        <p:sp>
          <p:nvSpPr>
            <p:cNvPr id="32" name="TextBox 31"/>
            <p:cNvSpPr txBox="1"/>
            <p:nvPr userDrawn="1"/>
          </p:nvSpPr>
          <p:spPr>
            <a:xfrm rot="5400000">
              <a:off x="11746691" y="4228746"/>
              <a:ext cx="2647253" cy="326834"/>
            </a:xfrm>
            <a:prstGeom prst="rect">
              <a:avLst/>
            </a:prstGeom>
            <a:noFill/>
          </p:spPr>
          <p:txBody>
            <a:bodyPr wrap="none" lIns="0" tIns="91440" rIns="182880" bIns="91440" rtlCol="0">
              <a:spAutoFit/>
            </a:bodyPr>
            <a:lstStyle/>
            <a:p>
              <a:pPr marL="0" algn="l" defTabSz="914367" rtl="0" eaLnBrk="1" latinLnBrk="0" hangingPunct="1">
                <a:lnSpc>
                  <a:spcPct val="90000"/>
                </a:lnSpc>
                <a:spcAft>
                  <a:spcPts val="588"/>
                </a:spcAft>
              </a:pPr>
              <a:r>
                <a:rPr lang="en-US" sz="980" kern="1200" dirty="0">
                  <a:gradFill>
                    <a:gsLst>
                      <a:gs pos="82301">
                        <a:srgbClr val="292929"/>
                      </a:gs>
                      <a:gs pos="62000">
                        <a:srgbClr val="292929"/>
                      </a:gs>
                    </a:gsLst>
                    <a:lin ang="5400000" scaled="0"/>
                  </a:gradFill>
                  <a:latin typeface="+mn-lt"/>
                  <a:ea typeface="+mn-ea"/>
                  <a:cs typeface="+mn-cs"/>
                </a:rPr>
                <a:t>Secondary colors (use only when necessary)</a:t>
              </a:r>
            </a:p>
          </p:txBody>
        </p:sp>
        <p:sp>
          <p:nvSpPr>
            <p:cNvPr id="22" name="Rectangle 21"/>
            <p:cNvSpPr/>
            <p:nvPr userDrawn="1"/>
          </p:nvSpPr>
          <p:spPr bwMode="auto">
            <a:xfrm rot="5400000">
              <a:off x="12328888" y="5187119"/>
              <a:ext cx="869930" cy="289766"/>
            </a:xfrm>
            <a:prstGeom prst="rect">
              <a:avLst/>
            </a:prstGeom>
            <a:solidFill>
              <a:srgbClr val="A8000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1410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49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Red</a:t>
              </a:r>
            </a:p>
            <a:p>
              <a:pPr algn="l" defTabSz="91410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49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</a:t>
              </a:r>
              <a:r>
                <a:rPr lang="en-US" sz="49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168 G:0 B:0</a:t>
              </a:r>
              <a:endParaRPr lang="en-US" sz="49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3" name="Rectangle 22"/>
            <p:cNvSpPr/>
            <p:nvPr userDrawn="1"/>
          </p:nvSpPr>
          <p:spPr bwMode="auto">
            <a:xfrm rot="5400000">
              <a:off x="12328888" y="3353997"/>
              <a:ext cx="869930" cy="289766"/>
            </a:xfrm>
            <a:prstGeom prst="rect">
              <a:avLst/>
            </a:prstGeom>
            <a:solidFill>
              <a:srgbClr val="00BCF2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1410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49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Light Blue</a:t>
              </a:r>
            </a:p>
            <a:p>
              <a:pPr algn="l" defTabSz="91410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49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R:16</a:t>
              </a:r>
              <a:r>
                <a:rPr lang="en-US" sz="490" baseline="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 G:124 B:16</a:t>
              </a:r>
              <a:endParaRPr lang="en-US" sz="490" dirty="0">
                <a:gradFill>
                  <a:gsLst>
                    <a:gs pos="2092">
                      <a:srgbClr val="F8F8F8"/>
                    </a:gs>
                    <a:gs pos="10042">
                      <a:srgbClr val="F8F8F8"/>
                    </a:gs>
                  </a:gsLst>
                  <a:lin ang="5400000" scaled="0"/>
                </a:gradFill>
                <a:ea typeface="Segoe UI" pitchFamily="34" charset="0"/>
                <a:cs typeface="Segoe UI" pitchFamily="34" charset="0"/>
              </a:endParaRPr>
            </a:p>
          </p:txBody>
        </p:sp>
        <p:sp>
          <p:nvSpPr>
            <p:cNvPr id="24" name="Rectangle 23"/>
            <p:cNvSpPr/>
            <p:nvPr userDrawn="1"/>
          </p:nvSpPr>
          <p:spPr bwMode="auto">
            <a:xfrm rot="5400000">
              <a:off x="12328888" y="4272719"/>
              <a:ext cx="869930" cy="289766"/>
            </a:xfrm>
            <a:prstGeom prst="rect">
              <a:avLst/>
            </a:prstGeom>
            <a:solidFill>
              <a:srgbClr val="002050"/>
            </a:solidFill>
            <a:ln>
              <a:noFill/>
              <a:headEnd type="none" w="med" len="med"/>
              <a:tailEnd type="none" w="med" len="med"/>
            </a:ln>
            <a:effectLst/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5720" tIns="4572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algn="l" defTabSz="914102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490" b="1" kern="1200" baseline="0" dirty="0">
                  <a:gradFill>
                    <a:gsLst>
                      <a:gs pos="0">
                        <a:srgbClr val="FFFFFF"/>
                      </a:gs>
                      <a:gs pos="100000">
                        <a:srgbClr val="FFFFFF"/>
                      </a:gs>
                    </a:gsLst>
                    <a:lin ang="5400000" scaled="0"/>
                  </a:gradFill>
                  <a:latin typeface="+mn-lt"/>
                  <a:ea typeface="Segoe UI" pitchFamily="34" charset="0"/>
                  <a:cs typeface="Segoe UI" pitchFamily="34" charset="0"/>
                </a:rPr>
                <a:t>Dark Blue</a:t>
              </a:r>
            </a:p>
            <a:p>
              <a:pPr algn="l" defTabSz="914102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490" dirty="0">
                  <a:gradFill>
                    <a:gsLst>
                      <a:gs pos="2092">
                        <a:srgbClr val="F8F8F8"/>
                      </a:gs>
                      <a:gs pos="10042">
                        <a:srgbClr val="F8F8F8"/>
                      </a:gs>
                    </a:gsLst>
                    <a:lin ang="5400000" scaled="0"/>
                  </a:gradFill>
                  <a:ea typeface="Segoe UI" pitchFamily="34" charset="0"/>
                  <a:cs typeface="Segoe UI" pitchFamily="34" charset="0"/>
                </a:rPr>
                <a:t>R0 G32 B80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7414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  <p:sldLayoutId id="2147483906" r:id="rId12"/>
    <p:sldLayoutId id="2147483907" r:id="rId13"/>
    <p:sldLayoutId id="2147483908" r:id="rId14"/>
    <p:sldLayoutId id="2147483909" r:id="rId15"/>
    <p:sldLayoutId id="2147483910" r:id="rId16"/>
    <p:sldLayoutId id="2147483911" r:id="rId17"/>
    <p:sldLayoutId id="2147483912" r:id="rId18"/>
    <p:sldLayoutId id="2147483913" r:id="rId19"/>
    <p:sldLayoutId id="2147483914" r:id="rId20"/>
    <p:sldLayoutId id="2147483915" r:id="rId21"/>
    <p:sldLayoutId id="2147483916" r:id="rId22"/>
  </p:sldLayoutIdLst>
  <p:transition>
    <p:fade/>
  </p:transition>
  <p:txStyles>
    <p:titleStyle>
      <a:lvl1pPr algn="l" defTabSz="914367" rtl="0" eaLnBrk="1" latinLnBrk="0" hangingPunct="1">
        <a:lnSpc>
          <a:spcPct val="90000"/>
        </a:lnSpc>
        <a:spcBef>
          <a:spcPct val="0"/>
        </a:spcBef>
        <a:buNone/>
        <a:defRPr lang="en-US" sz="4705" b="0" kern="1200" cap="none" spc="-100" baseline="0" dirty="0" smtClean="0">
          <a:ln w="3175">
            <a:noFill/>
          </a:ln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effectLst/>
          <a:latin typeface="+mj-lt"/>
          <a:ea typeface="+mn-ea"/>
          <a:cs typeface="Segoe UI" pitchFamily="34" charset="0"/>
        </a:defRPr>
      </a:lvl1pPr>
    </p:titleStyle>
    <p:bodyStyle>
      <a:lvl1pPr marL="336145" marR="0" indent="-336145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392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j-lt"/>
          <a:ea typeface="+mn-ea"/>
          <a:cs typeface="+mn-cs"/>
        </a:defRPr>
      </a:lvl1pPr>
      <a:lvl2pPr marL="572691" marR="0" indent="-236546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2353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2pPr>
      <a:lvl3pPr marL="784338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961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3pPr>
      <a:lvl4pPr marL="1008435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4pPr>
      <a:lvl5pPr marL="1232531" marR="0" indent="-224097" algn="l" defTabSz="914367" rtl="0" eaLnBrk="1" fontAlgn="auto" latinLnBrk="0" hangingPunct="1">
        <a:lnSpc>
          <a:spcPct val="90000"/>
        </a:lnSpc>
        <a:spcBef>
          <a:spcPct val="20000"/>
        </a:spcBef>
        <a:spcAft>
          <a:spcPts val="0"/>
        </a:spcAft>
        <a:buClrTx/>
        <a:buSzPct val="90000"/>
        <a:buFont typeface="Arial" pitchFamily="34" charset="0"/>
        <a:buChar char="•"/>
        <a:tabLst/>
        <a:defRPr sz="1765" kern="1200" spc="0" baseline="0">
          <a:gradFill>
            <a:gsLst>
              <a:gs pos="1250">
                <a:schemeClr val="tx1"/>
              </a:gs>
              <a:gs pos="100000">
                <a:schemeClr val="tx1"/>
              </a:gs>
            </a:gsLst>
            <a:lin ang="5400000" scaled="0"/>
          </a:gradFill>
          <a:latin typeface="+mn-lt"/>
          <a:ea typeface="+mn-ea"/>
          <a:cs typeface="+mn-cs"/>
        </a:defRPr>
      </a:lvl5pPr>
      <a:lvl6pPr marL="2514509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6pPr>
      <a:lvl7pPr marL="2971693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7pPr>
      <a:lvl8pPr marL="3428877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8pPr>
      <a:lvl9pPr marL="3886061" indent="-228592" algn="l" defTabSz="914367" rtl="0" eaLnBrk="1" latinLnBrk="0" hangingPunct="1">
        <a:spcBef>
          <a:spcPct val="20000"/>
        </a:spcBef>
        <a:buFont typeface="Arial" pitchFamily="34" charset="0"/>
        <a:buChar char="•"/>
        <a:defRPr sz="19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1pPr>
      <a:lvl2pPr marL="457183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2pPr>
      <a:lvl3pPr marL="914367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3pPr>
      <a:lvl4pPr marL="1371550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4pPr>
      <a:lvl5pPr marL="182873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5pPr>
      <a:lvl6pPr marL="2285918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6pPr>
      <a:lvl7pPr marL="2743101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7pPr>
      <a:lvl8pPr marL="3200284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8pPr>
      <a:lvl9pPr marL="3657469" algn="l" defTabSz="914367" rtl="0" eaLnBrk="1" latinLnBrk="0" hangingPunct="1">
        <a:defRPr sz="17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7">
          <p15:clr>
            <a:srgbClr val="5ACBF0"/>
          </p15:clr>
        </p15:guide>
        <p15:guide id="2" pos="173">
          <p15:clr>
            <a:srgbClr val="5ACBF0"/>
          </p15:clr>
        </p15:guide>
        <p15:guide id="3" pos="749">
          <p15:clr>
            <a:srgbClr val="5ACBF0"/>
          </p15:clr>
        </p15:guide>
        <p15:guide id="4" pos="1325">
          <p15:clr>
            <a:srgbClr val="5ACBF0"/>
          </p15:clr>
        </p15:guide>
        <p15:guide id="5" pos="1901">
          <p15:clr>
            <a:srgbClr val="5ACBF0"/>
          </p15:clr>
        </p15:guide>
        <p15:guide id="6" pos="2477">
          <p15:clr>
            <a:srgbClr val="5ACBF0"/>
          </p15:clr>
        </p15:guide>
        <p15:guide id="7" pos="3053">
          <p15:clr>
            <a:srgbClr val="5ACBF0"/>
          </p15:clr>
        </p15:guide>
        <p15:guide id="8" pos="3629">
          <p15:clr>
            <a:srgbClr val="5ACBF0"/>
          </p15:clr>
        </p15:guide>
        <p15:guide id="9" pos="4205">
          <p15:clr>
            <a:srgbClr val="5ACBF0"/>
          </p15:clr>
        </p15:guide>
        <p15:guide id="10" pos="4781">
          <p15:clr>
            <a:srgbClr val="5ACBF0"/>
          </p15:clr>
        </p15:guide>
        <p15:guide id="11" pos="5357">
          <p15:clr>
            <a:srgbClr val="5ACBF0"/>
          </p15:clr>
        </p15:guide>
        <p15:guide id="12" pos="5933">
          <p15:clr>
            <a:srgbClr val="5ACBF0"/>
          </p15:clr>
        </p15:guide>
        <p15:guide id="13" pos="6509">
          <p15:clr>
            <a:srgbClr val="5ACBF0"/>
          </p15:clr>
        </p15:guide>
        <p15:guide id="14" pos="7085">
          <p15:clr>
            <a:srgbClr val="5ACBF0"/>
          </p15:clr>
        </p15:guide>
        <p15:guide id="15" pos="7661">
          <p15:clr>
            <a:srgbClr val="5ACBF0"/>
          </p15:clr>
        </p15:guide>
        <p15:guide id="16" pos="288">
          <p15:clr>
            <a:srgbClr val="C35EA4"/>
          </p15:clr>
        </p15:guide>
        <p15:guide id="17" pos="7546">
          <p15:clr>
            <a:srgbClr val="C35EA4"/>
          </p15:clr>
        </p15:guide>
        <p15:guide id="18" orient="horz" pos="763">
          <p15:clr>
            <a:srgbClr val="5ACBF0"/>
          </p15:clr>
        </p15:guide>
        <p15:guide id="19" orient="horz" pos="1339">
          <p15:clr>
            <a:srgbClr val="5ACBF0"/>
          </p15:clr>
        </p15:guide>
        <p15:guide id="20" orient="horz" pos="1915">
          <p15:clr>
            <a:srgbClr val="5ACBF0"/>
          </p15:clr>
        </p15:guide>
        <p15:guide id="21" orient="horz" pos="2491">
          <p15:clr>
            <a:srgbClr val="5ACBF0"/>
          </p15:clr>
        </p15:guide>
        <p15:guide id="22" orient="horz" pos="3067">
          <p15:clr>
            <a:srgbClr val="5ACBF0"/>
          </p15:clr>
        </p15:guide>
        <p15:guide id="23" orient="horz" pos="3643">
          <p15:clr>
            <a:srgbClr val="5ACBF0"/>
          </p15:clr>
        </p15:guide>
        <p15:guide id="24" orient="horz" pos="4219">
          <p15:clr>
            <a:srgbClr val="5ACBF0"/>
          </p15:clr>
        </p15:guide>
        <p15:guide id="25" orient="horz" pos="302">
          <p15:clr>
            <a:srgbClr val="C35EA4"/>
          </p15:clr>
        </p15:guide>
        <p15:guide id="26" orient="horz" pos="4104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jpe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9.png"/><Relationship Id="rId5" Type="http://schemas.microsoft.com/office/2007/relationships/hdphoto" Target="../media/hdphoto4.wdp"/><Relationship Id="rId4" Type="http://schemas.openxmlformats.org/officeDocument/2006/relationships/image" Target="../media/image5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hyperlink" Target="https://www.flickr.com/photos/125303894@N06/" TargetMode="External"/><Relationship Id="rId1" Type="http://schemas.openxmlformats.org/officeDocument/2006/relationships/slideLayout" Target="../slideLayouts/slideLayout11.xml"/><Relationship Id="rId4" Type="http://schemas.microsoft.com/office/2007/relationships/hdphoto" Target="../media/hdphoto5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2.png"/><Relationship Id="rId4" Type="http://schemas.microsoft.com/office/2007/relationships/hdphoto" Target="../media/hdphoto5.wdp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png"/><Relationship Id="rId18" Type="http://schemas.openxmlformats.org/officeDocument/2006/relationships/image" Target="../media/image78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12" Type="http://schemas.openxmlformats.org/officeDocument/2006/relationships/image" Target="../media/image72.png"/><Relationship Id="rId17" Type="http://schemas.openxmlformats.org/officeDocument/2006/relationships/image" Target="../media/image77.jpeg"/><Relationship Id="rId2" Type="http://schemas.openxmlformats.org/officeDocument/2006/relationships/image" Target="../media/image60.png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7.png"/><Relationship Id="rId11" Type="http://schemas.openxmlformats.org/officeDocument/2006/relationships/image" Target="../media/image71.png"/><Relationship Id="rId5" Type="http://schemas.microsoft.com/office/2007/relationships/hdphoto" Target="../media/hdphoto6.wdp"/><Relationship Id="rId15" Type="http://schemas.openxmlformats.org/officeDocument/2006/relationships/image" Target="../media/image75.png"/><Relationship Id="rId10" Type="http://schemas.openxmlformats.org/officeDocument/2006/relationships/image" Target="../media/image70.png"/><Relationship Id="rId19" Type="http://schemas.openxmlformats.org/officeDocument/2006/relationships/image" Target="../media/image79.png"/><Relationship Id="rId4" Type="http://schemas.openxmlformats.org/officeDocument/2006/relationships/image" Target="../media/image66.png"/><Relationship Id="rId9" Type="http://schemas.openxmlformats.org/officeDocument/2006/relationships/image" Target="../media/image69.png"/><Relationship Id="rId1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diagramLayout" Target="../diagrams/layout1.xml"/><Relationship Id="rId7" Type="http://schemas.openxmlformats.org/officeDocument/2006/relationships/image" Target="../media/image6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5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5.wdp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artner.com/document/3236917?ref=solrAll&amp;refval=173641003&amp;qid=033d51844b00713e1be2321d41be504e" TargetMode="Externa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gartner.com/document/code/266846?ref=grbody&amp;refval=3236917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tags" Target="../tags/tag3.xml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tags" Target="../tags/tag2.xml"/><Relationship Id="rId16" Type="http://schemas.openxmlformats.org/officeDocument/2006/relationships/image" Target="../media/image21.png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notesSlide" Target="../notesSlides/notesSlide5.xml"/><Relationship Id="rId15" Type="http://schemas.openxmlformats.org/officeDocument/2006/relationships/image" Target="../media/image20.png"/><Relationship Id="rId10" Type="http://schemas.openxmlformats.org/officeDocument/2006/relationships/image" Target="../media/image15.wmf"/><Relationship Id="rId4" Type="http://schemas.openxmlformats.org/officeDocument/2006/relationships/slideLayout" Target="../slideLayouts/slideLayout124.xml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6" Type="http://schemas.openxmlformats.org/officeDocument/2006/relationships/tags" Target="../tags/tag29.xml"/><Relationship Id="rId21" Type="http://schemas.openxmlformats.org/officeDocument/2006/relationships/tags" Target="../tags/tag24.xml"/><Relationship Id="rId34" Type="http://schemas.openxmlformats.org/officeDocument/2006/relationships/tags" Target="../tags/tag37.xml"/><Relationship Id="rId42" Type="http://schemas.openxmlformats.org/officeDocument/2006/relationships/tags" Target="../tags/tag45.xml"/><Relationship Id="rId47" Type="http://schemas.openxmlformats.org/officeDocument/2006/relationships/tags" Target="../tags/tag50.xml"/><Relationship Id="rId50" Type="http://schemas.openxmlformats.org/officeDocument/2006/relationships/tags" Target="../tags/tag53.xml"/><Relationship Id="rId55" Type="http://schemas.openxmlformats.org/officeDocument/2006/relationships/tags" Target="../tags/tag58.xml"/><Relationship Id="rId63" Type="http://schemas.openxmlformats.org/officeDocument/2006/relationships/tags" Target="../tags/tag66.xml"/><Relationship Id="rId68" Type="http://schemas.openxmlformats.org/officeDocument/2006/relationships/tags" Target="../tags/tag71.xml"/><Relationship Id="rId76" Type="http://schemas.openxmlformats.org/officeDocument/2006/relationships/tags" Target="../tags/tag79.xml"/><Relationship Id="rId84" Type="http://schemas.openxmlformats.org/officeDocument/2006/relationships/tags" Target="../tags/tag87.xml"/><Relationship Id="rId89" Type="http://schemas.openxmlformats.org/officeDocument/2006/relationships/tags" Target="../tags/tag92.xml"/><Relationship Id="rId97" Type="http://schemas.openxmlformats.org/officeDocument/2006/relationships/image" Target="../media/image22.png"/><Relationship Id="rId7" Type="http://schemas.openxmlformats.org/officeDocument/2006/relationships/tags" Target="../tags/tag10.xml"/><Relationship Id="rId71" Type="http://schemas.openxmlformats.org/officeDocument/2006/relationships/tags" Target="../tags/tag74.xml"/><Relationship Id="rId92" Type="http://schemas.openxmlformats.org/officeDocument/2006/relationships/tags" Target="../tags/tag95.xml"/><Relationship Id="rId2" Type="http://schemas.openxmlformats.org/officeDocument/2006/relationships/tags" Target="../tags/tag5.xml"/><Relationship Id="rId16" Type="http://schemas.openxmlformats.org/officeDocument/2006/relationships/tags" Target="../tags/tag19.xml"/><Relationship Id="rId29" Type="http://schemas.openxmlformats.org/officeDocument/2006/relationships/tags" Target="../tags/tag32.xml"/><Relationship Id="rId11" Type="http://schemas.openxmlformats.org/officeDocument/2006/relationships/tags" Target="../tags/tag14.xml"/><Relationship Id="rId24" Type="http://schemas.openxmlformats.org/officeDocument/2006/relationships/tags" Target="../tags/tag27.xml"/><Relationship Id="rId32" Type="http://schemas.openxmlformats.org/officeDocument/2006/relationships/tags" Target="../tags/tag35.xml"/><Relationship Id="rId37" Type="http://schemas.openxmlformats.org/officeDocument/2006/relationships/tags" Target="../tags/tag40.xml"/><Relationship Id="rId40" Type="http://schemas.openxmlformats.org/officeDocument/2006/relationships/tags" Target="../tags/tag43.xml"/><Relationship Id="rId45" Type="http://schemas.openxmlformats.org/officeDocument/2006/relationships/tags" Target="../tags/tag48.xml"/><Relationship Id="rId53" Type="http://schemas.openxmlformats.org/officeDocument/2006/relationships/tags" Target="../tags/tag56.xml"/><Relationship Id="rId58" Type="http://schemas.openxmlformats.org/officeDocument/2006/relationships/tags" Target="../tags/tag61.xml"/><Relationship Id="rId66" Type="http://schemas.openxmlformats.org/officeDocument/2006/relationships/tags" Target="../tags/tag69.xml"/><Relationship Id="rId74" Type="http://schemas.openxmlformats.org/officeDocument/2006/relationships/tags" Target="../tags/tag77.xml"/><Relationship Id="rId79" Type="http://schemas.openxmlformats.org/officeDocument/2006/relationships/tags" Target="../tags/tag82.xml"/><Relationship Id="rId87" Type="http://schemas.openxmlformats.org/officeDocument/2006/relationships/tags" Target="../tags/tag90.xml"/><Relationship Id="rId5" Type="http://schemas.openxmlformats.org/officeDocument/2006/relationships/tags" Target="../tags/tag8.xml"/><Relationship Id="rId61" Type="http://schemas.openxmlformats.org/officeDocument/2006/relationships/tags" Target="../tags/tag64.xml"/><Relationship Id="rId82" Type="http://schemas.openxmlformats.org/officeDocument/2006/relationships/tags" Target="../tags/tag85.xml"/><Relationship Id="rId90" Type="http://schemas.openxmlformats.org/officeDocument/2006/relationships/tags" Target="../tags/tag93.xml"/><Relationship Id="rId95" Type="http://schemas.openxmlformats.org/officeDocument/2006/relationships/slideLayout" Target="../slideLayouts/slideLayout124.xml"/><Relationship Id="rId19" Type="http://schemas.openxmlformats.org/officeDocument/2006/relationships/tags" Target="../tags/tag22.xml"/><Relationship Id="rId14" Type="http://schemas.openxmlformats.org/officeDocument/2006/relationships/tags" Target="../tags/tag17.xml"/><Relationship Id="rId22" Type="http://schemas.openxmlformats.org/officeDocument/2006/relationships/tags" Target="../tags/tag25.xml"/><Relationship Id="rId27" Type="http://schemas.openxmlformats.org/officeDocument/2006/relationships/tags" Target="../tags/tag30.xml"/><Relationship Id="rId30" Type="http://schemas.openxmlformats.org/officeDocument/2006/relationships/tags" Target="../tags/tag33.xml"/><Relationship Id="rId35" Type="http://schemas.openxmlformats.org/officeDocument/2006/relationships/tags" Target="../tags/tag38.xml"/><Relationship Id="rId43" Type="http://schemas.openxmlformats.org/officeDocument/2006/relationships/tags" Target="../tags/tag46.xml"/><Relationship Id="rId48" Type="http://schemas.openxmlformats.org/officeDocument/2006/relationships/tags" Target="../tags/tag51.xml"/><Relationship Id="rId56" Type="http://schemas.openxmlformats.org/officeDocument/2006/relationships/tags" Target="../tags/tag59.xml"/><Relationship Id="rId64" Type="http://schemas.openxmlformats.org/officeDocument/2006/relationships/tags" Target="../tags/tag67.xml"/><Relationship Id="rId69" Type="http://schemas.openxmlformats.org/officeDocument/2006/relationships/tags" Target="../tags/tag72.xml"/><Relationship Id="rId77" Type="http://schemas.openxmlformats.org/officeDocument/2006/relationships/tags" Target="../tags/tag80.xml"/><Relationship Id="rId8" Type="http://schemas.openxmlformats.org/officeDocument/2006/relationships/tags" Target="../tags/tag11.xml"/><Relationship Id="rId51" Type="http://schemas.openxmlformats.org/officeDocument/2006/relationships/tags" Target="../tags/tag54.xml"/><Relationship Id="rId72" Type="http://schemas.openxmlformats.org/officeDocument/2006/relationships/tags" Target="../tags/tag75.xml"/><Relationship Id="rId80" Type="http://schemas.openxmlformats.org/officeDocument/2006/relationships/tags" Target="../tags/tag83.xml"/><Relationship Id="rId85" Type="http://schemas.openxmlformats.org/officeDocument/2006/relationships/tags" Target="../tags/tag88.xml"/><Relationship Id="rId93" Type="http://schemas.openxmlformats.org/officeDocument/2006/relationships/tags" Target="../tags/tag96.xml"/><Relationship Id="rId3" Type="http://schemas.openxmlformats.org/officeDocument/2006/relationships/tags" Target="../tags/tag6.xml"/><Relationship Id="rId12" Type="http://schemas.openxmlformats.org/officeDocument/2006/relationships/tags" Target="../tags/tag15.xml"/><Relationship Id="rId17" Type="http://schemas.openxmlformats.org/officeDocument/2006/relationships/tags" Target="../tags/tag20.xml"/><Relationship Id="rId25" Type="http://schemas.openxmlformats.org/officeDocument/2006/relationships/tags" Target="../tags/tag28.xml"/><Relationship Id="rId33" Type="http://schemas.openxmlformats.org/officeDocument/2006/relationships/tags" Target="../tags/tag36.xml"/><Relationship Id="rId38" Type="http://schemas.openxmlformats.org/officeDocument/2006/relationships/tags" Target="../tags/tag41.xml"/><Relationship Id="rId46" Type="http://schemas.openxmlformats.org/officeDocument/2006/relationships/tags" Target="../tags/tag49.xml"/><Relationship Id="rId59" Type="http://schemas.openxmlformats.org/officeDocument/2006/relationships/tags" Target="../tags/tag62.xml"/><Relationship Id="rId67" Type="http://schemas.openxmlformats.org/officeDocument/2006/relationships/tags" Target="../tags/tag70.xml"/><Relationship Id="rId20" Type="http://schemas.openxmlformats.org/officeDocument/2006/relationships/tags" Target="../tags/tag23.xml"/><Relationship Id="rId41" Type="http://schemas.openxmlformats.org/officeDocument/2006/relationships/tags" Target="../tags/tag44.xml"/><Relationship Id="rId54" Type="http://schemas.openxmlformats.org/officeDocument/2006/relationships/tags" Target="../tags/tag57.xml"/><Relationship Id="rId62" Type="http://schemas.openxmlformats.org/officeDocument/2006/relationships/tags" Target="../tags/tag65.xml"/><Relationship Id="rId70" Type="http://schemas.openxmlformats.org/officeDocument/2006/relationships/tags" Target="../tags/tag73.xml"/><Relationship Id="rId75" Type="http://schemas.openxmlformats.org/officeDocument/2006/relationships/tags" Target="../tags/tag78.xml"/><Relationship Id="rId83" Type="http://schemas.openxmlformats.org/officeDocument/2006/relationships/tags" Target="../tags/tag86.xml"/><Relationship Id="rId88" Type="http://schemas.openxmlformats.org/officeDocument/2006/relationships/tags" Target="../tags/tag91.xml"/><Relationship Id="rId91" Type="http://schemas.openxmlformats.org/officeDocument/2006/relationships/tags" Target="../tags/tag94.xml"/><Relationship Id="rId96" Type="http://schemas.openxmlformats.org/officeDocument/2006/relationships/notesSlide" Target="../notesSlides/notesSlide6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5" Type="http://schemas.openxmlformats.org/officeDocument/2006/relationships/tags" Target="../tags/tag18.xml"/><Relationship Id="rId23" Type="http://schemas.openxmlformats.org/officeDocument/2006/relationships/tags" Target="../tags/tag26.xml"/><Relationship Id="rId28" Type="http://schemas.openxmlformats.org/officeDocument/2006/relationships/tags" Target="../tags/tag31.xml"/><Relationship Id="rId36" Type="http://schemas.openxmlformats.org/officeDocument/2006/relationships/tags" Target="../tags/tag39.xml"/><Relationship Id="rId49" Type="http://schemas.openxmlformats.org/officeDocument/2006/relationships/tags" Target="../tags/tag52.xml"/><Relationship Id="rId57" Type="http://schemas.openxmlformats.org/officeDocument/2006/relationships/tags" Target="../tags/tag60.xml"/><Relationship Id="rId10" Type="http://schemas.openxmlformats.org/officeDocument/2006/relationships/tags" Target="../tags/tag13.xml"/><Relationship Id="rId31" Type="http://schemas.openxmlformats.org/officeDocument/2006/relationships/tags" Target="../tags/tag34.xml"/><Relationship Id="rId44" Type="http://schemas.openxmlformats.org/officeDocument/2006/relationships/tags" Target="../tags/tag47.xml"/><Relationship Id="rId52" Type="http://schemas.openxmlformats.org/officeDocument/2006/relationships/tags" Target="../tags/tag55.xml"/><Relationship Id="rId60" Type="http://schemas.openxmlformats.org/officeDocument/2006/relationships/tags" Target="../tags/tag63.xml"/><Relationship Id="rId65" Type="http://schemas.openxmlformats.org/officeDocument/2006/relationships/tags" Target="../tags/tag68.xml"/><Relationship Id="rId73" Type="http://schemas.openxmlformats.org/officeDocument/2006/relationships/tags" Target="../tags/tag76.xml"/><Relationship Id="rId78" Type="http://schemas.openxmlformats.org/officeDocument/2006/relationships/tags" Target="../tags/tag81.xml"/><Relationship Id="rId81" Type="http://schemas.openxmlformats.org/officeDocument/2006/relationships/tags" Target="../tags/tag84.xml"/><Relationship Id="rId86" Type="http://schemas.openxmlformats.org/officeDocument/2006/relationships/tags" Target="../tags/tag89.xml"/><Relationship Id="rId94" Type="http://schemas.openxmlformats.org/officeDocument/2006/relationships/tags" Target="../tags/tag97.xml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3" Type="http://schemas.openxmlformats.org/officeDocument/2006/relationships/tags" Target="../tags/tag16.xml"/><Relationship Id="rId18" Type="http://schemas.openxmlformats.org/officeDocument/2006/relationships/tags" Target="../tags/tag21.xml"/><Relationship Id="rId39" Type="http://schemas.openxmlformats.org/officeDocument/2006/relationships/tags" Target="../tags/tag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727"/>
            <a:ext cx="12192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51383" y="5121188"/>
            <a:ext cx="9798445" cy="1470025"/>
          </a:xfrm>
        </p:spPr>
        <p:txBody>
          <a:bodyPr>
            <a:normAutofit/>
          </a:bodyPr>
          <a:lstStyle/>
          <a:p>
            <a:pPr algn="l"/>
            <a:r>
              <a:rPr lang="en-US" sz="8000" dirty="0">
                <a:latin typeface="Carlsberg Sans Bold" panose="020B0804020202020204" pitchFamily="34" charset="0"/>
              </a:rPr>
              <a:t>Modern Workplace</a:t>
            </a:r>
          </a:p>
        </p:txBody>
      </p:sp>
      <p:sp>
        <p:nvSpPr>
          <p:cNvPr id="3" name="Rectangle 2"/>
          <p:cNvSpPr/>
          <p:nvPr/>
        </p:nvSpPr>
        <p:spPr>
          <a:xfrm>
            <a:off x="508814" y="6165304"/>
            <a:ext cx="66398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Carlsberg Sans Bold" panose="020B0804020202020204" pitchFamily="34" charset="0"/>
              </a:rPr>
              <a:t>Carlsberg Journey with Office 365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088317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6170702" y="2786855"/>
            <a:ext cx="4033912" cy="129742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896386"/>
            <a:r>
              <a:rPr lang="da-DK" sz="3921" kern="0" dirty="0">
                <a:gradFill>
                  <a:gsLst>
                    <a:gs pos="1250">
                      <a:srgbClr val="D83B01"/>
                    </a:gs>
                    <a:gs pos="99000">
                      <a:srgbClr val="D83B01"/>
                    </a:gs>
                  </a:gsLst>
                  <a:lin ang="5400000" scaled="0"/>
                </a:gradFill>
                <a:latin typeface="Segoe UI Light"/>
              </a:rPr>
              <a:t>Cheat</a:t>
            </a:r>
          </a:p>
          <a:p>
            <a:pPr algn="ctr" defTabSz="896386"/>
            <a:r>
              <a:rPr lang="en-US" sz="1961" kern="0" dirty="0">
                <a:solidFill>
                  <a:srgbClr val="505050"/>
                </a:solidFill>
              </a:rPr>
              <a:t>Deploy global cloud collaboration services without fixing the basics.</a:t>
            </a:r>
            <a:endParaRPr lang="da-DK" sz="2157" kern="0" dirty="0">
              <a:solidFill>
                <a:sysClr val="windowText" lastClr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37982" y="2771768"/>
            <a:ext cx="3884508" cy="132759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896386"/>
            <a:r>
              <a:rPr lang="da-DK" sz="3921" kern="0" dirty="0">
                <a:solidFill>
                  <a:schemeClr val="tx2"/>
                </a:solidFill>
                <a:latin typeface="Segoe UI Light"/>
              </a:rPr>
              <a:t>Merge and build</a:t>
            </a:r>
          </a:p>
          <a:p>
            <a:pPr algn="ctr" defTabSz="896386"/>
            <a:r>
              <a:rPr lang="en-US" sz="1961" kern="0" dirty="0">
                <a:solidFill>
                  <a:srgbClr val="505050"/>
                </a:solidFill>
              </a:rPr>
              <a:t>Merge organizations and build global infrastructure</a:t>
            </a:r>
            <a:r>
              <a:rPr lang="da-DK" sz="2157" kern="0" dirty="0">
                <a:solidFill>
                  <a:srgbClr val="50505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03845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6170702" y="2786855"/>
            <a:ext cx="4033912" cy="129742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896386"/>
            <a:r>
              <a:rPr lang="da-DK" sz="3921" kern="0" dirty="0">
                <a:gradFill>
                  <a:gsLst>
                    <a:gs pos="1250">
                      <a:srgbClr val="D83B01"/>
                    </a:gs>
                    <a:gs pos="99000">
                      <a:srgbClr val="D83B01"/>
                    </a:gs>
                  </a:gsLst>
                  <a:lin ang="5400000" scaled="0"/>
                </a:gradFill>
                <a:latin typeface="Segoe UI Light"/>
              </a:rPr>
              <a:t>Cheat</a:t>
            </a:r>
          </a:p>
          <a:p>
            <a:pPr algn="ctr" defTabSz="896386"/>
            <a:r>
              <a:rPr lang="en-US" sz="1961" kern="0" dirty="0">
                <a:solidFill>
                  <a:srgbClr val="505050"/>
                </a:solidFill>
              </a:rPr>
              <a:t>Deploy global cloud collaboration services without fixing the basics.</a:t>
            </a:r>
            <a:endParaRPr lang="da-DK" sz="2157" kern="0" dirty="0">
              <a:solidFill>
                <a:sysClr val="windowText" lastClr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37982" y="2771768"/>
            <a:ext cx="3884508" cy="132759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896386"/>
            <a:r>
              <a:rPr lang="da-DK" sz="3921" kern="0" dirty="0">
                <a:solidFill>
                  <a:sysClr val="windowText" lastClr="000000"/>
                </a:solidFill>
                <a:latin typeface="Segoe UI Light"/>
              </a:rPr>
              <a:t>Merge and build</a:t>
            </a:r>
          </a:p>
          <a:p>
            <a:pPr algn="ctr" defTabSz="896386"/>
            <a:r>
              <a:rPr lang="en-US" sz="1961" kern="0" dirty="0">
                <a:solidFill>
                  <a:sysClr val="windowText" lastClr="000000"/>
                </a:solidFill>
              </a:rPr>
              <a:t>Merge organizations and build global infrastructure</a:t>
            </a:r>
            <a:r>
              <a:rPr lang="da-DK" sz="2157" kern="0" dirty="0">
                <a:solidFill>
                  <a:sysClr val="windowText" lastClr="000000"/>
                </a:solidFill>
              </a:rPr>
              <a:t>.</a:t>
            </a:r>
          </a:p>
        </p:txBody>
      </p:sp>
      <p:sp>
        <p:nvSpPr>
          <p:cNvPr id="2" name="Cross 1"/>
          <p:cNvSpPr/>
          <p:nvPr/>
        </p:nvSpPr>
        <p:spPr bwMode="auto">
          <a:xfrm rot="18900000">
            <a:off x="2958513" y="2613843"/>
            <a:ext cx="1643445" cy="1643445"/>
          </a:xfrm>
          <a:prstGeom prst="plus">
            <a:avLst>
              <a:gd name="adj" fmla="val 40978"/>
            </a:avLst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ctr" defTabSz="914102" fontAlgn="base">
              <a:spcBef>
                <a:spcPct val="0"/>
              </a:spcBef>
              <a:spcAft>
                <a:spcPct val="0"/>
              </a:spcAft>
            </a:pPr>
            <a:endParaRPr lang="en-US" sz="1961" kern="0" dirty="0">
              <a:gradFill>
                <a:gsLst>
                  <a:gs pos="5439">
                    <a:srgbClr val="F8F8F8"/>
                  </a:gs>
                  <a:gs pos="10000">
                    <a:srgbClr val="F8F8F8"/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556825351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6536" b="3151"/>
          <a:stretch/>
        </p:blipFill>
        <p:spPr>
          <a:xfrm>
            <a:off x="864" y="487"/>
            <a:ext cx="12190272" cy="6857026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69239" y="3278319"/>
            <a:ext cx="11653523" cy="1158793"/>
          </a:xfrm>
        </p:spPr>
        <p:txBody>
          <a:bodyPr/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Journey</a:t>
            </a:r>
          </a:p>
        </p:txBody>
      </p:sp>
    </p:spTree>
    <p:extLst>
      <p:ext uri="{BB962C8B-B14F-4D97-AF65-F5344CB8AC3E}">
        <p14:creationId xmlns:p14="http://schemas.microsoft.com/office/powerpoint/2010/main" val="42611109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41557" y="2194907"/>
            <a:ext cx="4155713" cy="4141980"/>
          </a:xfrm>
        </p:spPr>
        <p:txBody>
          <a:bodyPr/>
          <a:lstStyle/>
          <a:p>
            <a:r>
              <a:rPr lang="da-DK" sz="1961" dirty="0">
                <a:solidFill>
                  <a:schemeClr val="tx2"/>
                </a:solidFill>
              </a:rPr>
              <a:t>Contract signed </a:t>
            </a:r>
            <a:r>
              <a:rPr lang="da-DK" sz="1961" dirty="0"/>
              <a:t>spring 2012</a:t>
            </a:r>
          </a:p>
          <a:p>
            <a:r>
              <a:rPr lang="da-DK" sz="1961" dirty="0">
                <a:solidFill>
                  <a:schemeClr val="tx2"/>
                </a:solidFill>
              </a:rPr>
              <a:t>Three weeks later </a:t>
            </a:r>
            <a:r>
              <a:rPr lang="da-DK" sz="1961" dirty="0"/>
              <a:t>first market with 300 people migrated</a:t>
            </a:r>
          </a:p>
          <a:p>
            <a:r>
              <a:rPr lang="da-DK" sz="1961" dirty="0">
                <a:solidFill>
                  <a:schemeClr val="tx2"/>
                </a:solidFill>
              </a:rPr>
              <a:t>Summer 2013 </a:t>
            </a:r>
            <a:r>
              <a:rPr lang="da-DK" sz="1961" dirty="0"/>
              <a:t>all markets in Europe and first markets in Asia (15.000 users).</a:t>
            </a:r>
          </a:p>
          <a:p>
            <a:r>
              <a:rPr lang="da-DK" sz="1961" dirty="0">
                <a:solidFill>
                  <a:schemeClr val="tx2"/>
                </a:solidFill>
              </a:rPr>
              <a:t>Summer 2014 </a:t>
            </a:r>
            <a:r>
              <a:rPr lang="da-DK" sz="1961" dirty="0"/>
              <a:t>all markets in Asia (+4.000 users)</a:t>
            </a:r>
          </a:p>
          <a:p>
            <a:r>
              <a:rPr lang="da-DK" sz="1961" dirty="0">
                <a:solidFill>
                  <a:schemeClr val="tx2"/>
                </a:solidFill>
              </a:rPr>
              <a:t>Summer 2015</a:t>
            </a:r>
            <a:r>
              <a:rPr lang="da-DK" sz="1961" b="1" dirty="0"/>
              <a:t> </a:t>
            </a:r>
            <a:r>
              <a:rPr lang="da-DK" sz="1961" dirty="0"/>
              <a:t>all markets in Eastern Europe (+6.000 users)</a:t>
            </a:r>
          </a:p>
          <a:p>
            <a:r>
              <a:rPr lang="da-DK" sz="1961" b="1" dirty="0">
                <a:solidFill>
                  <a:schemeClr val="tx1"/>
                </a:solidFill>
              </a:rPr>
              <a:t>~25.000 users in 2½ years</a:t>
            </a:r>
          </a:p>
          <a:p>
            <a:endParaRPr lang="da-DK" sz="1961" dirty="0"/>
          </a:p>
          <a:p>
            <a:pPr marL="0" indent="0">
              <a:buNone/>
            </a:pPr>
            <a:endParaRPr lang="da-DK" sz="1961" dirty="0"/>
          </a:p>
          <a:p>
            <a:endParaRPr lang="da-DK" sz="1961" dirty="0"/>
          </a:p>
          <a:p>
            <a:endParaRPr lang="da-DK" sz="196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Office 365 project at a glance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896386"/>
            <a:endParaRPr lang="en-GB" sz="1765" kern="0" dirty="0">
              <a:solidFill>
                <a:sysClr val="windowText" lastClr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7161" y="1375895"/>
            <a:ext cx="2435199" cy="819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8176" y="1913016"/>
            <a:ext cx="3597657" cy="1163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0815" y="3015182"/>
            <a:ext cx="2135406" cy="13011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4738" y="3824624"/>
            <a:ext cx="2068869" cy="15734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5681" y="3333115"/>
            <a:ext cx="1633130" cy="845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3685" y="2085105"/>
            <a:ext cx="1919354" cy="1247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8722" y="2825239"/>
            <a:ext cx="1915618" cy="1040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5310" y="3644683"/>
            <a:ext cx="3052467" cy="2733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2937" y="4646538"/>
            <a:ext cx="2603021" cy="1997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0911" y="4406995"/>
            <a:ext cx="2318957" cy="1644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7482" y="5667657"/>
            <a:ext cx="2272871" cy="1072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50261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8187658" y="1189494"/>
            <a:ext cx="3737423" cy="141811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179285" tIns="143428" rIns="179285" bIns="143428" rtlCol="0">
            <a:spAutoFit/>
          </a:bodyPr>
          <a:lstStyle/>
          <a:p>
            <a:pPr marL="403225" lvl="1" defTabSz="896386">
              <a:lnSpc>
                <a:spcPct val="90000"/>
              </a:lnSpc>
              <a:spcAft>
                <a:spcPts val="588"/>
              </a:spcAft>
            </a:pPr>
            <a:r>
              <a:rPr lang="en-US" sz="2353" kern="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Few challenges</a:t>
            </a:r>
          </a:p>
          <a:p>
            <a:pPr marL="403225" lvl="1" defTabSz="896386">
              <a:lnSpc>
                <a:spcPct val="90000"/>
              </a:lnSpc>
              <a:spcAft>
                <a:spcPts val="588"/>
              </a:spcAft>
            </a:pPr>
            <a:r>
              <a:rPr lang="en-US" sz="2353" kern="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Some challenges</a:t>
            </a:r>
          </a:p>
          <a:p>
            <a:pPr marL="403225" lvl="1" defTabSz="896386">
              <a:lnSpc>
                <a:spcPct val="90000"/>
              </a:lnSpc>
              <a:spcAft>
                <a:spcPts val="588"/>
              </a:spcAft>
            </a:pPr>
            <a:r>
              <a:rPr lang="en-US" sz="2353" kern="0" dirty="0">
                <a:gradFill>
                  <a:gsLst>
                    <a:gs pos="2917">
                      <a:schemeClr val="tx1"/>
                    </a:gs>
                    <a:gs pos="30000">
                      <a:schemeClr val="tx1"/>
                    </a:gs>
                  </a:gsLst>
                  <a:lin ang="5400000" scaled="0"/>
                </a:gradFill>
              </a:rPr>
              <a:t>Significant challenges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Experience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938567" y="1189495"/>
            <a:ext cx="6352666" cy="5526396"/>
          </a:xfrm>
        </p:spPr>
        <p:txBody>
          <a:bodyPr numCol="1"/>
          <a:lstStyle/>
          <a:p>
            <a:r>
              <a:rPr lang="en-US" dirty="0">
                <a:solidFill>
                  <a:schemeClr val="tx1"/>
                </a:solidFill>
              </a:rPr>
              <a:t>Security and Legal</a:t>
            </a:r>
          </a:p>
          <a:p>
            <a:r>
              <a:rPr lang="en-US" dirty="0">
                <a:solidFill>
                  <a:schemeClr val="tx1"/>
                </a:solidFill>
              </a:rPr>
              <a:t>Migration</a:t>
            </a:r>
          </a:p>
          <a:p>
            <a:r>
              <a:rPr lang="en-US" dirty="0">
                <a:solidFill>
                  <a:schemeClr val="tx1"/>
                </a:solidFill>
              </a:rPr>
              <a:t>Operations</a:t>
            </a:r>
          </a:p>
          <a:p>
            <a:r>
              <a:rPr lang="en-US" dirty="0">
                <a:solidFill>
                  <a:schemeClr val="tx1"/>
                </a:solidFill>
              </a:rPr>
              <a:t>Support</a:t>
            </a:r>
          </a:p>
          <a:p>
            <a:r>
              <a:rPr lang="en-US" dirty="0">
                <a:solidFill>
                  <a:schemeClr val="tx1"/>
                </a:solidFill>
              </a:rPr>
              <a:t>License mgmt.</a:t>
            </a:r>
          </a:p>
          <a:p>
            <a:r>
              <a:rPr lang="en-US" dirty="0">
                <a:solidFill>
                  <a:schemeClr val="tx1"/>
                </a:solidFill>
              </a:rPr>
              <a:t>Maintenance</a:t>
            </a:r>
          </a:p>
          <a:p>
            <a:r>
              <a:rPr lang="en-US" dirty="0">
                <a:solidFill>
                  <a:schemeClr val="tx1"/>
                </a:solidFill>
              </a:rPr>
              <a:t>Network</a:t>
            </a:r>
          </a:p>
          <a:p>
            <a:r>
              <a:rPr lang="en-US" dirty="0">
                <a:solidFill>
                  <a:schemeClr val="tx1"/>
                </a:solidFill>
              </a:rPr>
              <a:t>Adoption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03" y="1262641"/>
            <a:ext cx="549855" cy="5468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02" y="1914669"/>
            <a:ext cx="549855" cy="546867"/>
          </a:xfrm>
          <a:prstGeom prst="rect">
            <a:avLst/>
          </a:prstGeom>
        </p:spPr>
      </p:pic>
      <p:sp>
        <p:nvSpPr>
          <p:cNvPr id="29" name="Oval 6"/>
          <p:cNvSpPr>
            <a:spLocks noChangeArrowheads="1"/>
          </p:cNvSpPr>
          <p:nvPr/>
        </p:nvSpPr>
        <p:spPr bwMode="auto">
          <a:xfrm>
            <a:off x="8362341" y="1324697"/>
            <a:ext cx="318461" cy="318461"/>
          </a:xfrm>
          <a:prstGeom prst="ellipse">
            <a:avLst/>
          </a:prstGeom>
          <a:solidFill>
            <a:srgbClr val="107C10"/>
          </a:solidFill>
          <a:ln>
            <a:noFill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896386"/>
            <a:endParaRPr 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31" name="Oval 6"/>
          <p:cNvSpPr>
            <a:spLocks noChangeArrowheads="1"/>
          </p:cNvSpPr>
          <p:nvPr/>
        </p:nvSpPr>
        <p:spPr bwMode="auto">
          <a:xfrm>
            <a:off x="8362341" y="1741468"/>
            <a:ext cx="318461" cy="31846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896386"/>
            <a:endParaRPr 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32" name="Oval 6"/>
          <p:cNvSpPr>
            <a:spLocks noChangeArrowheads="1"/>
          </p:cNvSpPr>
          <p:nvPr/>
        </p:nvSpPr>
        <p:spPr bwMode="auto">
          <a:xfrm>
            <a:off x="8366113" y="2157754"/>
            <a:ext cx="318461" cy="31846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896386"/>
            <a:endParaRPr lang="en-US" sz="1800" kern="0">
              <a:solidFill>
                <a:sysClr val="windowText" lastClr="000000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099" y="2562359"/>
            <a:ext cx="546867" cy="54686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02" y="3221434"/>
            <a:ext cx="546867" cy="54686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02" y="3880509"/>
            <a:ext cx="549855" cy="54985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02" y="4539584"/>
            <a:ext cx="549855" cy="546867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01" y="5195671"/>
            <a:ext cx="546867" cy="54985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701" y="5857299"/>
            <a:ext cx="549855" cy="54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90583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Security and Legal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35599" y="1189495"/>
            <a:ext cx="9487163" cy="3650888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Experience</a:t>
            </a:r>
          </a:p>
          <a:p>
            <a:pPr marL="336145" indent="-336145">
              <a:buFont typeface="Arial" panose="020B0604020202020204" pitchFamily="34" charset="0"/>
              <a:buChar char="•"/>
            </a:pPr>
            <a:r>
              <a:rPr lang="en-US" sz="1961" b="1" dirty="0">
                <a:solidFill>
                  <a:schemeClr val="tx1"/>
                </a:solidFill>
                <a:latin typeface="+mn-lt"/>
              </a:rPr>
              <a:t>Peer experiences </a:t>
            </a:r>
            <a:r>
              <a:rPr lang="en-US" sz="1961" dirty="0">
                <a:solidFill>
                  <a:schemeClr val="tx1"/>
                </a:solidFill>
                <a:latin typeface="+mn-lt"/>
              </a:rPr>
              <a:t>– Concerns but no concrete risks identified</a:t>
            </a:r>
          </a:p>
          <a:p>
            <a:pPr marL="336145" indent="-336145">
              <a:buFont typeface="Arial" panose="020B0604020202020204" pitchFamily="34" charset="0"/>
              <a:buChar char="•"/>
            </a:pPr>
            <a:r>
              <a:rPr lang="en-US" sz="1961" b="1" dirty="0">
                <a:solidFill>
                  <a:schemeClr val="tx1"/>
                </a:solidFill>
                <a:latin typeface="+mn-lt"/>
              </a:rPr>
              <a:t>Trust Center </a:t>
            </a:r>
            <a:r>
              <a:rPr lang="en-US" sz="1961" dirty="0">
                <a:solidFill>
                  <a:schemeClr val="tx1"/>
                </a:solidFill>
                <a:latin typeface="+mn-lt"/>
              </a:rPr>
              <a:t>– Better security certifications than our own data center</a:t>
            </a:r>
          </a:p>
          <a:p>
            <a:pPr marL="336145" indent="-336145">
              <a:buFont typeface="Arial" panose="020B0604020202020204" pitchFamily="34" charset="0"/>
              <a:buChar char="•"/>
            </a:pPr>
            <a:r>
              <a:rPr lang="en-US" sz="1961" b="1" dirty="0">
                <a:solidFill>
                  <a:schemeClr val="tx1"/>
                </a:solidFill>
                <a:latin typeface="+mn-lt"/>
              </a:rPr>
              <a:t>O365 DC audits </a:t>
            </a:r>
            <a:r>
              <a:rPr lang="en-US" sz="1961" dirty="0">
                <a:solidFill>
                  <a:schemeClr val="tx1"/>
                </a:solidFill>
                <a:latin typeface="+mn-lt"/>
              </a:rPr>
              <a:t>– No comments by independent auditors</a:t>
            </a:r>
          </a:p>
          <a:p>
            <a:pPr marL="336145" indent="-336145">
              <a:buFont typeface="Arial" panose="020B0604020202020204" pitchFamily="34" charset="0"/>
              <a:buChar char="•"/>
            </a:pPr>
            <a:r>
              <a:rPr lang="en-US" sz="1961" b="1" dirty="0">
                <a:solidFill>
                  <a:schemeClr val="tx1"/>
                </a:solidFill>
                <a:latin typeface="+mn-lt"/>
              </a:rPr>
              <a:t>O365 technical design</a:t>
            </a:r>
            <a:r>
              <a:rPr lang="en-US" sz="1961" dirty="0">
                <a:solidFill>
                  <a:schemeClr val="tx1"/>
                </a:solidFill>
                <a:latin typeface="+mn-lt"/>
              </a:rPr>
              <a:t> – End-to-end encryption on critical data and data centers within EU</a:t>
            </a:r>
          </a:p>
          <a:p>
            <a:r>
              <a:rPr lang="en-US" dirty="0">
                <a:solidFill>
                  <a:schemeClr val="tx1"/>
                </a:solidFill>
              </a:rPr>
              <a:t>Decisions</a:t>
            </a:r>
          </a:p>
          <a:p>
            <a:pPr marL="336145" indent="-336145">
              <a:buFont typeface="Arial" panose="020B0604020202020204" pitchFamily="34" charset="0"/>
              <a:buChar char="•"/>
            </a:pPr>
            <a:r>
              <a:rPr lang="en-US" sz="1961" dirty="0">
                <a:solidFill>
                  <a:schemeClr val="tx1"/>
                </a:solidFill>
                <a:latin typeface="+mn-lt"/>
              </a:rPr>
              <a:t>O365 will </a:t>
            </a:r>
            <a:r>
              <a:rPr lang="en-US" sz="1961" b="1" dirty="0">
                <a:solidFill>
                  <a:schemeClr val="tx1"/>
                </a:solidFill>
                <a:latin typeface="+mn-lt"/>
              </a:rPr>
              <a:t>not increase</a:t>
            </a:r>
            <a:r>
              <a:rPr lang="en-US" sz="1961" dirty="0">
                <a:solidFill>
                  <a:schemeClr val="tx1"/>
                </a:solidFill>
                <a:latin typeface="+mn-lt"/>
              </a:rPr>
              <a:t> risks</a:t>
            </a:r>
            <a:endParaRPr lang="en-US" dirty="0">
              <a:solidFill>
                <a:schemeClr val="tx1"/>
              </a:solidFill>
            </a:endParaRPr>
          </a:p>
          <a:p>
            <a:pPr marL="336145" indent="-336145">
              <a:buFont typeface="Arial" panose="020B0604020202020204" pitchFamily="34" charset="0"/>
              <a:buChar char="•"/>
            </a:pPr>
            <a:r>
              <a:rPr lang="en-US" sz="1961" b="1" dirty="0">
                <a:solidFill>
                  <a:schemeClr val="tx1"/>
                </a:solidFill>
                <a:latin typeface="+mn-lt"/>
              </a:rPr>
              <a:t>Approved</a:t>
            </a:r>
            <a:r>
              <a:rPr lang="en-US" sz="1961" dirty="0">
                <a:solidFill>
                  <a:schemeClr val="tx1"/>
                </a:solidFill>
                <a:latin typeface="+mn-lt"/>
              </a:rPr>
              <a:t> by Security and Legal</a:t>
            </a:r>
          </a:p>
        </p:txBody>
      </p:sp>
      <p:sp>
        <p:nvSpPr>
          <p:cNvPr id="4" name="Oval 16"/>
          <p:cNvSpPr>
            <a:spLocks noChangeArrowheads="1"/>
          </p:cNvSpPr>
          <p:nvPr/>
        </p:nvSpPr>
        <p:spPr bwMode="auto">
          <a:xfrm>
            <a:off x="717451" y="1337342"/>
            <a:ext cx="1097124" cy="1097124"/>
          </a:xfrm>
          <a:prstGeom prst="ellipse">
            <a:avLst/>
          </a:prstGeom>
          <a:solidFill>
            <a:srgbClr val="107C10"/>
          </a:solidFill>
          <a:ln>
            <a:noFill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896386"/>
            <a:endParaRPr 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5" name="Freeform 27"/>
          <p:cNvSpPr>
            <a:spLocks noEditPoints="1"/>
          </p:cNvSpPr>
          <p:nvPr/>
        </p:nvSpPr>
        <p:spPr bwMode="auto">
          <a:xfrm>
            <a:off x="945341" y="1648575"/>
            <a:ext cx="640043" cy="498101"/>
          </a:xfrm>
          <a:custGeom>
            <a:avLst/>
            <a:gdLst>
              <a:gd name="T0" fmla="*/ 249 w 416"/>
              <a:gd name="T1" fmla="*/ 0 h 324"/>
              <a:gd name="T2" fmla="*/ 138 w 416"/>
              <a:gd name="T3" fmla="*/ 45 h 324"/>
              <a:gd name="T4" fmla="*/ 0 w 416"/>
              <a:gd name="T5" fmla="*/ 186 h 324"/>
              <a:gd name="T6" fmla="*/ 185 w 416"/>
              <a:gd name="T7" fmla="*/ 266 h 324"/>
              <a:gd name="T8" fmla="*/ 205 w 416"/>
              <a:gd name="T9" fmla="*/ 324 h 324"/>
              <a:gd name="T10" fmla="*/ 339 w 416"/>
              <a:gd name="T11" fmla="*/ 304 h 324"/>
              <a:gd name="T12" fmla="*/ 345 w 416"/>
              <a:gd name="T13" fmla="*/ 266 h 324"/>
              <a:gd name="T14" fmla="*/ 354 w 416"/>
              <a:gd name="T15" fmla="*/ 108 h 324"/>
              <a:gd name="T16" fmla="*/ 318 w 416"/>
              <a:gd name="T17" fmla="*/ 314 h 324"/>
              <a:gd name="T18" fmla="*/ 195 w 416"/>
              <a:gd name="T19" fmla="*/ 304 h 324"/>
              <a:gd name="T20" fmla="*/ 205 w 416"/>
              <a:gd name="T21" fmla="*/ 203 h 324"/>
              <a:gd name="T22" fmla="*/ 329 w 416"/>
              <a:gd name="T23" fmla="*/ 214 h 324"/>
              <a:gd name="T24" fmla="*/ 219 w 416"/>
              <a:gd name="T25" fmla="*/ 194 h 324"/>
              <a:gd name="T26" fmla="*/ 262 w 416"/>
              <a:gd name="T27" fmla="*/ 129 h 324"/>
              <a:gd name="T28" fmla="*/ 304 w 416"/>
              <a:gd name="T29" fmla="*/ 194 h 324"/>
              <a:gd name="T30" fmla="*/ 344 w 416"/>
              <a:gd name="T31" fmla="*/ 257 h 324"/>
              <a:gd name="T32" fmla="*/ 339 w 416"/>
              <a:gd name="T33" fmla="*/ 214 h 324"/>
              <a:gd name="T34" fmla="*/ 314 w 416"/>
              <a:gd name="T35" fmla="*/ 194 h 324"/>
              <a:gd name="T36" fmla="*/ 262 w 416"/>
              <a:gd name="T37" fmla="*/ 120 h 324"/>
              <a:gd name="T38" fmla="*/ 210 w 416"/>
              <a:gd name="T39" fmla="*/ 194 h 324"/>
              <a:gd name="T40" fmla="*/ 185 w 416"/>
              <a:gd name="T41" fmla="*/ 214 h 324"/>
              <a:gd name="T42" fmla="*/ 77 w 416"/>
              <a:gd name="T43" fmla="*/ 257 h 324"/>
              <a:gd name="T44" fmla="*/ 76 w 416"/>
              <a:gd name="T45" fmla="*/ 115 h 324"/>
              <a:gd name="T46" fmla="*/ 138 w 416"/>
              <a:gd name="T47" fmla="*/ 54 h 324"/>
              <a:gd name="T48" fmla="*/ 167 w 416"/>
              <a:gd name="T49" fmla="*/ 57 h 324"/>
              <a:gd name="T50" fmla="*/ 345 w 416"/>
              <a:gd name="T51" fmla="*/ 112 h 324"/>
              <a:gd name="T52" fmla="*/ 407 w 416"/>
              <a:gd name="T53" fmla="*/ 186 h 324"/>
              <a:gd name="T54" fmla="*/ 262 w 416"/>
              <a:gd name="T55" fmla="*/ 237 h 324"/>
              <a:gd name="T56" fmla="*/ 257 w 416"/>
              <a:gd name="T57" fmla="*/ 261 h 324"/>
              <a:gd name="T58" fmla="*/ 262 w 416"/>
              <a:gd name="T59" fmla="*/ 279 h 324"/>
              <a:gd name="T60" fmla="*/ 267 w 416"/>
              <a:gd name="T61" fmla="*/ 261 h 324"/>
              <a:gd name="T62" fmla="*/ 262 w 416"/>
              <a:gd name="T63" fmla="*/ 237 h 324"/>
              <a:gd name="T64" fmla="*/ 259 w 416"/>
              <a:gd name="T65" fmla="*/ 249 h 324"/>
              <a:gd name="T66" fmla="*/ 265 w 416"/>
              <a:gd name="T67" fmla="*/ 249 h 3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416" h="324">
                <a:moveTo>
                  <a:pt x="354" y="108"/>
                </a:moveTo>
                <a:cubicBezTo>
                  <a:pt x="350" y="48"/>
                  <a:pt x="304" y="0"/>
                  <a:pt x="249" y="0"/>
                </a:cubicBezTo>
                <a:cubicBezTo>
                  <a:pt x="213" y="0"/>
                  <a:pt x="182" y="18"/>
                  <a:pt x="161" y="49"/>
                </a:cubicBezTo>
                <a:cubicBezTo>
                  <a:pt x="153" y="46"/>
                  <a:pt x="146" y="45"/>
                  <a:pt x="138" y="45"/>
                </a:cubicBezTo>
                <a:cubicBezTo>
                  <a:pt x="102" y="45"/>
                  <a:pt x="73" y="71"/>
                  <a:pt x="71" y="106"/>
                </a:cubicBezTo>
                <a:cubicBezTo>
                  <a:pt x="32" y="110"/>
                  <a:pt x="0" y="145"/>
                  <a:pt x="0" y="186"/>
                </a:cubicBezTo>
                <a:cubicBezTo>
                  <a:pt x="0" y="231"/>
                  <a:pt x="34" y="266"/>
                  <a:pt x="77" y="266"/>
                </a:cubicBezTo>
                <a:cubicBezTo>
                  <a:pt x="185" y="266"/>
                  <a:pt x="185" y="266"/>
                  <a:pt x="185" y="266"/>
                </a:cubicBezTo>
                <a:cubicBezTo>
                  <a:pt x="185" y="304"/>
                  <a:pt x="185" y="304"/>
                  <a:pt x="185" y="304"/>
                </a:cubicBezTo>
                <a:cubicBezTo>
                  <a:pt x="185" y="315"/>
                  <a:pt x="194" y="324"/>
                  <a:pt x="205" y="324"/>
                </a:cubicBezTo>
                <a:cubicBezTo>
                  <a:pt x="318" y="324"/>
                  <a:pt x="318" y="324"/>
                  <a:pt x="318" y="324"/>
                </a:cubicBezTo>
                <a:cubicBezTo>
                  <a:pt x="330" y="324"/>
                  <a:pt x="339" y="315"/>
                  <a:pt x="339" y="304"/>
                </a:cubicBezTo>
                <a:cubicBezTo>
                  <a:pt x="339" y="266"/>
                  <a:pt x="339" y="266"/>
                  <a:pt x="339" y="266"/>
                </a:cubicBezTo>
                <a:cubicBezTo>
                  <a:pt x="345" y="266"/>
                  <a:pt x="345" y="266"/>
                  <a:pt x="345" y="266"/>
                </a:cubicBezTo>
                <a:cubicBezTo>
                  <a:pt x="384" y="264"/>
                  <a:pt x="416" y="228"/>
                  <a:pt x="416" y="186"/>
                </a:cubicBezTo>
                <a:cubicBezTo>
                  <a:pt x="416" y="147"/>
                  <a:pt x="390" y="115"/>
                  <a:pt x="354" y="108"/>
                </a:cubicBezTo>
                <a:close/>
                <a:moveTo>
                  <a:pt x="329" y="304"/>
                </a:moveTo>
                <a:cubicBezTo>
                  <a:pt x="329" y="309"/>
                  <a:pt x="324" y="314"/>
                  <a:pt x="318" y="314"/>
                </a:cubicBezTo>
                <a:cubicBezTo>
                  <a:pt x="205" y="314"/>
                  <a:pt x="205" y="314"/>
                  <a:pt x="205" y="314"/>
                </a:cubicBezTo>
                <a:cubicBezTo>
                  <a:pt x="200" y="314"/>
                  <a:pt x="195" y="309"/>
                  <a:pt x="195" y="304"/>
                </a:cubicBezTo>
                <a:cubicBezTo>
                  <a:pt x="195" y="214"/>
                  <a:pt x="195" y="214"/>
                  <a:pt x="195" y="214"/>
                </a:cubicBezTo>
                <a:cubicBezTo>
                  <a:pt x="195" y="208"/>
                  <a:pt x="200" y="203"/>
                  <a:pt x="205" y="203"/>
                </a:cubicBezTo>
                <a:cubicBezTo>
                  <a:pt x="318" y="203"/>
                  <a:pt x="318" y="203"/>
                  <a:pt x="318" y="203"/>
                </a:cubicBezTo>
                <a:cubicBezTo>
                  <a:pt x="324" y="203"/>
                  <a:pt x="329" y="208"/>
                  <a:pt x="329" y="214"/>
                </a:cubicBezTo>
                <a:lnTo>
                  <a:pt x="329" y="304"/>
                </a:lnTo>
                <a:close/>
                <a:moveTo>
                  <a:pt x="219" y="194"/>
                </a:moveTo>
                <a:cubicBezTo>
                  <a:pt x="219" y="171"/>
                  <a:pt x="219" y="171"/>
                  <a:pt x="219" y="171"/>
                </a:cubicBezTo>
                <a:cubicBezTo>
                  <a:pt x="219" y="148"/>
                  <a:pt x="239" y="129"/>
                  <a:pt x="262" y="129"/>
                </a:cubicBezTo>
                <a:cubicBezTo>
                  <a:pt x="285" y="129"/>
                  <a:pt x="304" y="148"/>
                  <a:pt x="304" y="171"/>
                </a:cubicBezTo>
                <a:cubicBezTo>
                  <a:pt x="304" y="194"/>
                  <a:pt x="304" y="194"/>
                  <a:pt x="304" y="194"/>
                </a:cubicBezTo>
                <a:lnTo>
                  <a:pt x="219" y="194"/>
                </a:lnTo>
                <a:close/>
                <a:moveTo>
                  <a:pt x="344" y="257"/>
                </a:moveTo>
                <a:cubicBezTo>
                  <a:pt x="339" y="257"/>
                  <a:pt x="339" y="257"/>
                  <a:pt x="339" y="257"/>
                </a:cubicBezTo>
                <a:cubicBezTo>
                  <a:pt x="339" y="214"/>
                  <a:pt x="339" y="214"/>
                  <a:pt x="339" y="214"/>
                </a:cubicBezTo>
                <a:cubicBezTo>
                  <a:pt x="339" y="203"/>
                  <a:pt x="330" y="194"/>
                  <a:pt x="318" y="194"/>
                </a:cubicBezTo>
                <a:cubicBezTo>
                  <a:pt x="314" y="194"/>
                  <a:pt x="314" y="194"/>
                  <a:pt x="314" y="194"/>
                </a:cubicBezTo>
                <a:cubicBezTo>
                  <a:pt x="314" y="171"/>
                  <a:pt x="314" y="171"/>
                  <a:pt x="314" y="171"/>
                </a:cubicBezTo>
                <a:cubicBezTo>
                  <a:pt x="314" y="143"/>
                  <a:pt x="291" y="120"/>
                  <a:pt x="262" y="120"/>
                </a:cubicBezTo>
                <a:cubicBezTo>
                  <a:pt x="233" y="120"/>
                  <a:pt x="210" y="143"/>
                  <a:pt x="210" y="171"/>
                </a:cubicBezTo>
                <a:cubicBezTo>
                  <a:pt x="210" y="194"/>
                  <a:pt x="210" y="194"/>
                  <a:pt x="210" y="194"/>
                </a:cubicBezTo>
                <a:cubicBezTo>
                  <a:pt x="205" y="194"/>
                  <a:pt x="205" y="194"/>
                  <a:pt x="205" y="194"/>
                </a:cubicBezTo>
                <a:cubicBezTo>
                  <a:pt x="194" y="194"/>
                  <a:pt x="185" y="203"/>
                  <a:pt x="185" y="214"/>
                </a:cubicBezTo>
                <a:cubicBezTo>
                  <a:pt x="185" y="257"/>
                  <a:pt x="185" y="257"/>
                  <a:pt x="185" y="257"/>
                </a:cubicBezTo>
                <a:cubicBezTo>
                  <a:pt x="77" y="257"/>
                  <a:pt x="77" y="257"/>
                  <a:pt x="77" y="257"/>
                </a:cubicBezTo>
                <a:cubicBezTo>
                  <a:pt x="39" y="257"/>
                  <a:pt x="10" y="226"/>
                  <a:pt x="10" y="186"/>
                </a:cubicBezTo>
                <a:cubicBezTo>
                  <a:pt x="10" y="148"/>
                  <a:pt x="39" y="117"/>
                  <a:pt x="76" y="115"/>
                </a:cubicBezTo>
                <a:cubicBezTo>
                  <a:pt x="78" y="115"/>
                  <a:pt x="80" y="113"/>
                  <a:pt x="80" y="110"/>
                </a:cubicBezTo>
                <a:cubicBezTo>
                  <a:pt x="80" y="79"/>
                  <a:pt x="106" y="54"/>
                  <a:pt x="138" y="54"/>
                </a:cubicBezTo>
                <a:cubicBezTo>
                  <a:pt x="146" y="54"/>
                  <a:pt x="153" y="56"/>
                  <a:pt x="161" y="59"/>
                </a:cubicBezTo>
                <a:cubicBezTo>
                  <a:pt x="163" y="60"/>
                  <a:pt x="166" y="59"/>
                  <a:pt x="167" y="57"/>
                </a:cubicBezTo>
                <a:cubicBezTo>
                  <a:pt x="186" y="27"/>
                  <a:pt x="215" y="9"/>
                  <a:pt x="249" y="9"/>
                </a:cubicBezTo>
                <a:cubicBezTo>
                  <a:pt x="300" y="9"/>
                  <a:pt x="343" y="55"/>
                  <a:pt x="345" y="112"/>
                </a:cubicBezTo>
                <a:cubicBezTo>
                  <a:pt x="345" y="114"/>
                  <a:pt x="346" y="116"/>
                  <a:pt x="349" y="117"/>
                </a:cubicBezTo>
                <a:cubicBezTo>
                  <a:pt x="382" y="121"/>
                  <a:pt x="407" y="151"/>
                  <a:pt x="407" y="186"/>
                </a:cubicBezTo>
                <a:cubicBezTo>
                  <a:pt x="407" y="223"/>
                  <a:pt x="379" y="255"/>
                  <a:pt x="344" y="257"/>
                </a:cubicBezTo>
                <a:close/>
                <a:moveTo>
                  <a:pt x="262" y="237"/>
                </a:moveTo>
                <a:cubicBezTo>
                  <a:pt x="255" y="237"/>
                  <a:pt x="250" y="242"/>
                  <a:pt x="250" y="249"/>
                </a:cubicBezTo>
                <a:cubicBezTo>
                  <a:pt x="250" y="254"/>
                  <a:pt x="253" y="259"/>
                  <a:pt x="257" y="261"/>
                </a:cubicBezTo>
                <a:cubicBezTo>
                  <a:pt x="257" y="274"/>
                  <a:pt x="257" y="274"/>
                  <a:pt x="257" y="274"/>
                </a:cubicBezTo>
                <a:cubicBezTo>
                  <a:pt x="257" y="277"/>
                  <a:pt x="259" y="279"/>
                  <a:pt x="262" y="279"/>
                </a:cubicBezTo>
                <a:cubicBezTo>
                  <a:pt x="265" y="279"/>
                  <a:pt x="267" y="277"/>
                  <a:pt x="267" y="274"/>
                </a:cubicBezTo>
                <a:cubicBezTo>
                  <a:pt x="267" y="261"/>
                  <a:pt x="267" y="261"/>
                  <a:pt x="267" y="261"/>
                </a:cubicBezTo>
                <a:cubicBezTo>
                  <a:pt x="271" y="259"/>
                  <a:pt x="274" y="254"/>
                  <a:pt x="274" y="249"/>
                </a:cubicBezTo>
                <a:cubicBezTo>
                  <a:pt x="274" y="242"/>
                  <a:pt x="269" y="237"/>
                  <a:pt x="262" y="237"/>
                </a:cubicBezTo>
                <a:close/>
                <a:moveTo>
                  <a:pt x="262" y="252"/>
                </a:moveTo>
                <a:cubicBezTo>
                  <a:pt x="260" y="252"/>
                  <a:pt x="259" y="251"/>
                  <a:pt x="259" y="249"/>
                </a:cubicBezTo>
                <a:cubicBezTo>
                  <a:pt x="259" y="248"/>
                  <a:pt x="260" y="246"/>
                  <a:pt x="262" y="246"/>
                </a:cubicBezTo>
                <a:cubicBezTo>
                  <a:pt x="264" y="246"/>
                  <a:pt x="265" y="248"/>
                  <a:pt x="265" y="249"/>
                </a:cubicBezTo>
                <a:cubicBezTo>
                  <a:pt x="265" y="251"/>
                  <a:pt x="264" y="252"/>
                  <a:pt x="262" y="25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896386"/>
            <a:endParaRPr lang="en-US" sz="1800" kern="0">
              <a:solidFill>
                <a:sysClr val="windowText" lastClr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2983" y="4400127"/>
            <a:ext cx="3300760" cy="1054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2666" y="3951914"/>
            <a:ext cx="2072101" cy="2717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6726" y="5179190"/>
            <a:ext cx="4300658" cy="12804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964756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Migration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35599" y="1189495"/>
            <a:ext cx="9487163" cy="3080626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Experience</a:t>
            </a:r>
          </a:p>
          <a:p>
            <a:pPr marL="336145" indent="-336145">
              <a:buFont typeface="Arial" panose="020B0604020202020204" pitchFamily="34" charset="0"/>
              <a:buChar char="•"/>
            </a:pPr>
            <a:r>
              <a:rPr lang="en-US" sz="1961" b="1" dirty="0">
                <a:solidFill>
                  <a:schemeClr val="tx1"/>
                </a:solidFill>
                <a:latin typeface="+mn-lt"/>
              </a:rPr>
              <a:t>Mature migration tools</a:t>
            </a:r>
          </a:p>
          <a:p>
            <a:pPr marL="336145" indent="-336145">
              <a:buFont typeface="Arial" panose="020B0604020202020204" pitchFamily="34" charset="0"/>
              <a:buChar char="•"/>
            </a:pPr>
            <a:r>
              <a:rPr lang="en-US" sz="1961" b="1" dirty="0">
                <a:solidFill>
                  <a:schemeClr val="tx1"/>
                </a:solidFill>
                <a:latin typeface="+mn-lt"/>
              </a:rPr>
              <a:t>Multiple fallback options</a:t>
            </a:r>
            <a:r>
              <a:rPr lang="en-US" sz="1961" dirty="0">
                <a:solidFill>
                  <a:schemeClr val="tx1"/>
                </a:solidFill>
                <a:latin typeface="+mn-lt"/>
              </a:rPr>
              <a:t>: </a:t>
            </a:r>
            <a:r>
              <a:rPr lang="en-US" sz="2059" dirty="0">
                <a:solidFill>
                  <a:schemeClr val="tx1"/>
                </a:solidFill>
                <a:latin typeface="+mn-lt"/>
              </a:rPr>
              <a:t>Cloud accounts, Outlook PST-files, etc.</a:t>
            </a:r>
          </a:p>
          <a:p>
            <a:pPr marL="336145" indent="-336145">
              <a:buFont typeface="Arial" panose="020B0604020202020204" pitchFamily="34" charset="0"/>
              <a:buChar char="•"/>
            </a:pPr>
            <a:r>
              <a:rPr lang="en-US" sz="2059" b="1" dirty="0">
                <a:solidFill>
                  <a:schemeClr val="tx1"/>
                </a:solidFill>
                <a:latin typeface="+mn-lt"/>
              </a:rPr>
              <a:t>Lots of help </a:t>
            </a:r>
            <a:r>
              <a:rPr lang="en-US" sz="2059" dirty="0">
                <a:solidFill>
                  <a:schemeClr val="tx1"/>
                </a:solidFill>
                <a:latin typeface="+mn-lt"/>
              </a:rPr>
              <a:t>from Microsoft</a:t>
            </a:r>
          </a:p>
          <a:p>
            <a:r>
              <a:rPr lang="en-US" dirty="0">
                <a:solidFill>
                  <a:schemeClr val="tx1"/>
                </a:solidFill>
              </a:rPr>
              <a:t>Decisions</a:t>
            </a:r>
          </a:p>
          <a:p>
            <a:pPr marL="336145" indent="-336145">
              <a:buFont typeface="Arial" panose="020B0604020202020204" pitchFamily="34" charset="0"/>
              <a:buChar char="•"/>
            </a:pPr>
            <a:r>
              <a:rPr lang="en-US" sz="1961" b="1" dirty="0">
                <a:solidFill>
                  <a:schemeClr val="tx1"/>
                </a:solidFill>
                <a:latin typeface="+mn-lt"/>
              </a:rPr>
              <a:t>Three migrations </a:t>
            </a:r>
            <a:r>
              <a:rPr lang="en-US" sz="1961" dirty="0">
                <a:solidFill>
                  <a:schemeClr val="tx1"/>
                </a:solidFill>
                <a:latin typeface="+mn-lt"/>
              </a:rPr>
              <a:t>– Western Europe, Eastern Europe, and Asia</a:t>
            </a:r>
          </a:p>
          <a:p>
            <a:pPr marL="336145" indent="-336145">
              <a:buFont typeface="Arial" panose="020B0604020202020204" pitchFamily="34" charset="0"/>
              <a:buChar char="•"/>
            </a:pPr>
            <a:r>
              <a:rPr lang="en-US" sz="1961" b="1" dirty="0">
                <a:solidFill>
                  <a:schemeClr val="tx1"/>
                </a:solidFill>
                <a:latin typeface="+mn-lt"/>
              </a:rPr>
              <a:t>Two migration models </a:t>
            </a:r>
            <a:r>
              <a:rPr lang="en-US" sz="1961" dirty="0">
                <a:solidFill>
                  <a:schemeClr val="tx1"/>
                </a:solidFill>
                <a:latin typeface="+mn-lt"/>
              </a:rPr>
              <a:t>– Exchange migration or PST-file copy</a:t>
            </a:r>
          </a:p>
        </p:txBody>
      </p:sp>
      <p:sp>
        <p:nvSpPr>
          <p:cNvPr id="4" name="Oval 16"/>
          <p:cNvSpPr>
            <a:spLocks noChangeArrowheads="1"/>
          </p:cNvSpPr>
          <p:nvPr/>
        </p:nvSpPr>
        <p:spPr bwMode="auto">
          <a:xfrm>
            <a:off x="717451" y="1337342"/>
            <a:ext cx="1097124" cy="1097124"/>
          </a:xfrm>
          <a:prstGeom prst="ellipse">
            <a:avLst/>
          </a:prstGeom>
          <a:solidFill>
            <a:srgbClr val="107C10"/>
          </a:solidFill>
          <a:ln>
            <a:noFill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896386"/>
            <a:endParaRPr 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8" name="Freeform 38"/>
          <p:cNvSpPr>
            <a:spLocks noEditPoints="1"/>
          </p:cNvSpPr>
          <p:nvPr/>
        </p:nvSpPr>
        <p:spPr bwMode="auto">
          <a:xfrm>
            <a:off x="945992" y="1603814"/>
            <a:ext cx="640043" cy="564180"/>
          </a:xfrm>
          <a:custGeom>
            <a:avLst/>
            <a:gdLst>
              <a:gd name="T0" fmla="*/ 354 w 416"/>
              <a:gd name="T1" fmla="*/ 108 h 367"/>
              <a:gd name="T2" fmla="*/ 248 w 416"/>
              <a:gd name="T3" fmla="*/ 0 h 367"/>
              <a:gd name="T4" fmla="*/ 161 w 416"/>
              <a:gd name="T5" fmla="*/ 49 h 367"/>
              <a:gd name="T6" fmla="*/ 138 w 416"/>
              <a:gd name="T7" fmla="*/ 45 h 367"/>
              <a:gd name="T8" fmla="*/ 71 w 416"/>
              <a:gd name="T9" fmla="*/ 106 h 367"/>
              <a:gd name="T10" fmla="*/ 0 w 416"/>
              <a:gd name="T11" fmla="*/ 186 h 367"/>
              <a:gd name="T12" fmla="*/ 77 w 416"/>
              <a:gd name="T13" fmla="*/ 266 h 367"/>
              <a:gd name="T14" fmla="*/ 209 w 416"/>
              <a:gd name="T15" fmla="*/ 266 h 367"/>
              <a:gd name="T16" fmla="*/ 209 w 416"/>
              <a:gd name="T17" fmla="*/ 362 h 367"/>
              <a:gd name="T18" fmla="*/ 213 w 416"/>
              <a:gd name="T19" fmla="*/ 367 h 367"/>
              <a:gd name="T20" fmla="*/ 218 w 416"/>
              <a:gd name="T21" fmla="*/ 362 h 367"/>
              <a:gd name="T22" fmla="*/ 218 w 416"/>
              <a:gd name="T23" fmla="*/ 266 h 367"/>
              <a:gd name="T24" fmla="*/ 344 w 416"/>
              <a:gd name="T25" fmla="*/ 266 h 367"/>
              <a:gd name="T26" fmla="*/ 344 w 416"/>
              <a:gd name="T27" fmla="*/ 266 h 367"/>
              <a:gd name="T28" fmla="*/ 416 w 416"/>
              <a:gd name="T29" fmla="*/ 186 h 367"/>
              <a:gd name="T30" fmla="*/ 354 w 416"/>
              <a:gd name="T31" fmla="*/ 108 h 367"/>
              <a:gd name="T32" fmla="*/ 344 w 416"/>
              <a:gd name="T33" fmla="*/ 257 h 367"/>
              <a:gd name="T34" fmla="*/ 218 w 416"/>
              <a:gd name="T35" fmla="*/ 257 h 367"/>
              <a:gd name="T36" fmla="*/ 218 w 416"/>
              <a:gd name="T37" fmla="*/ 177 h 367"/>
              <a:gd name="T38" fmla="*/ 267 w 416"/>
              <a:gd name="T39" fmla="*/ 226 h 367"/>
              <a:gd name="T40" fmla="*/ 270 w 416"/>
              <a:gd name="T41" fmla="*/ 227 h 367"/>
              <a:gd name="T42" fmla="*/ 273 w 416"/>
              <a:gd name="T43" fmla="*/ 226 h 367"/>
              <a:gd name="T44" fmla="*/ 273 w 416"/>
              <a:gd name="T45" fmla="*/ 219 h 367"/>
              <a:gd name="T46" fmla="*/ 217 w 416"/>
              <a:gd name="T47" fmla="*/ 162 h 367"/>
              <a:gd name="T48" fmla="*/ 217 w 416"/>
              <a:gd name="T49" fmla="*/ 162 h 367"/>
              <a:gd name="T50" fmla="*/ 213 w 416"/>
              <a:gd name="T51" fmla="*/ 161 h 367"/>
              <a:gd name="T52" fmla="*/ 210 w 416"/>
              <a:gd name="T53" fmla="*/ 162 h 367"/>
              <a:gd name="T54" fmla="*/ 153 w 416"/>
              <a:gd name="T55" fmla="*/ 219 h 367"/>
              <a:gd name="T56" fmla="*/ 153 w 416"/>
              <a:gd name="T57" fmla="*/ 226 h 367"/>
              <a:gd name="T58" fmla="*/ 160 w 416"/>
              <a:gd name="T59" fmla="*/ 226 h 367"/>
              <a:gd name="T60" fmla="*/ 209 w 416"/>
              <a:gd name="T61" fmla="*/ 177 h 367"/>
              <a:gd name="T62" fmla="*/ 209 w 416"/>
              <a:gd name="T63" fmla="*/ 257 h 367"/>
              <a:gd name="T64" fmla="*/ 77 w 416"/>
              <a:gd name="T65" fmla="*/ 257 h 367"/>
              <a:gd name="T66" fmla="*/ 10 w 416"/>
              <a:gd name="T67" fmla="*/ 186 h 367"/>
              <a:gd name="T68" fmla="*/ 76 w 416"/>
              <a:gd name="T69" fmla="*/ 115 h 367"/>
              <a:gd name="T70" fmla="*/ 80 w 416"/>
              <a:gd name="T71" fmla="*/ 110 h 367"/>
              <a:gd name="T72" fmla="*/ 138 w 416"/>
              <a:gd name="T73" fmla="*/ 55 h 367"/>
              <a:gd name="T74" fmla="*/ 161 w 416"/>
              <a:gd name="T75" fmla="*/ 59 h 367"/>
              <a:gd name="T76" fmla="*/ 167 w 416"/>
              <a:gd name="T77" fmla="*/ 57 h 367"/>
              <a:gd name="T78" fmla="*/ 248 w 416"/>
              <a:gd name="T79" fmla="*/ 9 h 367"/>
              <a:gd name="T80" fmla="*/ 345 w 416"/>
              <a:gd name="T81" fmla="*/ 112 h 367"/>
              <a:gd name="T82" fmla="*/ 349 w 416"/>
              <a:gd name="T83" fmla="*/ 117 h 367"/>
              <a:gd name="T84" fmla="*/ 407 w 416"/>
              <a:gd name="T85" fmla="*/ 186 h 367"/>
              <a:gd name="T86" fmla="*/ 344 w 416"/>
              <a:gd name="T87" fmla="*/ 257 h 3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16" h="367">
                <a:moveTo>
                  <a:pt x="354" y="108"/>
                </a:moveTo>
                <a:cubicBezTo>
                  <a:pt x="350" y="48"/>
                  <a:pt x="304" y="0"/>
                  <a:pt x="248" y="0"/>
                </a:cubicBezTo>
                <a:cubicBezTo>
                  <a:pt x="213" y="0"/>
                  <a:pt x="181" y="18"/>
                  <a:pt x="161" y="49"/>
                </a:cubicBezTo>
                <a:cubicBezTo>
                  <a:pt x="153" y="47"/>
                  <a:pt x="145" y="45"/>
                  <a:pt x="138" y="45"/>
                </a:cubicBezTo>
                <a:cubicBezTo>
                  <a:pt x="102" y="45"/>
                  <a:pt x="73" y="72"/>
                  <a:pt x="71" y="106"/>
                </a:cubicBezTo>
                <a:cubicBezTo>
                  <a:pt x="31" y="110"/>
                  <a:pt x="0" y="145"/>
                  <a:pt x="0" y="186"/>
                </a:cubicBezTo>
                <a:cubicBezTo>
                  <a:pt x="0" y="231"/>
                  <a:pt x="34" y="266"/>
                  <a:pt x="77" y="266"/>
                </a:cubicBezTo>
                <a:cubicBezTo>
                  <a:pt x="209" y="266"/>
                  <a:pt x="209" y="266"/>
                  <a:pt x="209" y="266"/>
                </a:cubicBezTo>
                <a:cubicBezTo>
                  <a:pt x="209" y="362"/>
                  <a:pt x="209" y="362"/>
                  <a:pt x="209" y="362"/>
                </a:cubicBezTo>
                <a:cubicBezTo>
                  <a:pt x="209" y="364"/>
                  <a:pt x="211" y="367"/>
                  <a:pt x="213" y="367"/>
                </a:cubicBezTo>
                <a:cubicBezTo>
                  <a:pt x="216" y="367"/>
                  <a:pt x="218" y="364"/>
                  <a:pt x="218" y="362"/>
                </a:cubicBezTo>
                <a:cubicBezTo>
                  <a:pt x="218" y="266"/>
                  <a:pt x="218" y="266"/>
                  <a:pt x="218" y="266"/>
                </a:cubicBezTo>
                <a:cubicBezTo>
                  <a:pt x="344" y="266"/>
                  <a:pt x="344" y="266"/>
                  <a:pt x="344" y="266"/>
                </a:cubicBezTo>
                <a:cubicBezTo>
                  <a:pt x="344" y="266"/>
                  <a:pt x="344" y="266"/>
                  <a:pt x="344" y="266"/>
                </a:cubicBezTo>
                <a:cubicBezTo>
                  <a:pt x="384" y="265"/>
                  <a:pt x="416" y="229"/>
                  <a:pt x="416" y="186"/>
                </a:cubicBezTo>
                <a:cubicBezTo>
                  <a:pt x="416" y="147"/>
                  <a:pt x="390" y="115"/>
                  <a:pt x="354" y="108"/>
                </a:cubicBezTo>
                <a:close/>
                <a:moveTo>
                  <a:pt x="344" y="257"/>
                </a:moveTo>
                <a:cubicBezTo>
                  <a:pt x="218" y="257"/>
                  <a:pt x="218" y="257"/>
                  <a:pt x="218" y="257"/>
                </a:cubicBezTo>
                <a:cubicBezTo>
                  <a:pt x="218" y="177"/>
                  <a:pt x="218" y="177"/>
                  <a:pt x="218" y="177"/>
                </a:cubicBezTo>
                <a:cubicBezTo>
                  <a:pt x="267" y="226"/>
                  <a:pt x="267" y="226"/>
                  <a:pt x="267" y="226"/>
                </a:cubicBezTo>
                <a:cubicBezTo>
                  <a:pt x="268" y="227"/>
                  <a:pt x="269" y="227"/>
                  <a:pt x="270" y="227"/>
                </a:cubicBezTo>
                <a:cubicBezTo>
                  <a:pt x="271" y="227"/>
                  <a:pt x="273" y="227"/>
                  <a:pt x="273" y="226"/>
                </a:cubicBezTo>
                <a:cubicBezTo>
                  <a:pt x="275" y="224"/>
                  <a:pt x="275" y="221"/>
                  <a:pt x="273" y="219"/>
                </a:cubicBezTo>
                <a:cubicBezTo>
                  <a:pt x="217" y="162"/>
                  <a:pt x="217" y="162"/>
                  <a:pt x="217" y="162"/>
                </a:cubicBezTo>
                <a:cubicBezTo>
                  <a:pt x="217" y="162"/>
                  <a:pt x="217" y="162"/>
                  <a:pt x="217" y="162"/>
                </a:cubicBezTo>
                <a:cubicBezTo>
                  <a:pt x="216" y="161"/>
                  <a:pt x="215" y="161"/>
                  <a:pt x="213" y="161"/>
                </a:cubicBezTo>
                <a:cubicBezTo>
                  <a:pt x="212" y="161"/>
                  <a:pt x="211" y="161"/>
                  <a:pt x="210" y="162"/>
                </a:cubicBezTo>
                <a:cubicBezTo>
                  <a:pt x="153" y="219"/>
                  <a:pt x="153" y="219"/>
                  <a:pt x="153" y="219"/>
                </a:cubicBezTo>
                <a:cubicBezTo>
                  <a:pt x="151" y="221"/>
                  <a:pt x="151" y="224"/>
                  <a:pt x="153" y="226"/>
                </a:cubicBezTo>
                <a:cubicBezTo>
                  <a:pt x="155" y="228"/>
                  <a:pt x="158" y="228"/>
                  <a:pt x="160" y="226"/>
                </a:cubicBezTo>
                <a:cubicBezTo>
                  <a:pt x="209" y="177"/>
                  <a:pt x="209" y="177"/>
                  <a:pt x="209" y="177"/>
                </a:cubicBezTo>
                <a:cubicBezTo>
                  <a:pt x="209" y="257"/>
                  <a:pt x="209" y="257"/>
                  <a:pt x="209" y="257"/>
                </a:cubicBezTo>
                <a:cubicBezTo>
                  <a:pt x="77" y="257"/>
                  <a:pt x="77" y="257"/>
                  <a:pt x="77" y="257"/>
                </a:cubicBezTo>
                <a:cubicBezTo>
                  <a:pt x="39" y="257"/>
                  <a:pt x="10" y="226"/>
                  <a:pt x="10" y="186"/>
                </a:cubicBezTo>
                <a:cubicBezTo>
                  <a:pt x="10" y="149"/>
                  <a:pt x="39" y="117"/>
                  <a:pt x="76" y="115"/>
                </a:cubicBezTo>
                <a:cubicBezTo>
                  <a:pt x="78" y="115"/>
                  <a:pt x="80" y="113"/>
                  <a:pt x="80" y="110"/>
                </a:cubicBezTo>
                <a:cubicBezTo>
                  <a:pt x="80" y="79"/>
                  <a:pt x="105" y="55"/>
                  <a:pt x="138" y="55"/>
                </a:cubicBezTo>
                <a:cubicBezTo>
                  <a:pt x="145" y="55"/>
                  <a:pt x="153" y="56"/>
                  <a:pt x="161" y="59"/>
                </a:cubicBezTo>
                <a:cubicBezTo>
                  <a:pt x="163" y="60"/>
                  <a:pt x="166" y="59"/>
                  <a:pt x="167" y="57"/>
                </a:cubicBezTo>
                <a:cubicBezTo>
                  <a:pt x="185" y="27"/>
                  <a:pt x="215" y="9"/>
                  <a:pt x="248" y="9"/>
                </a:cubicBezTo>
                <a:cubicBezTo>
                  <a:pt x="300" y="9"/>
                  <a:pt x="343" y="56"/>
                  <a:pt x="345" y="112"/>
                </a:cubicBezTo>
                <a:cubicBezTo>
                  <a:pt x="345" y="115"/>
                  <a:pt x="346" y="116"/>
                  <a:pt x="349" y="117"/>
                </a:cubicBezTo>
                <a:cubicBezTo>
                  <a:pt x="382" y="122"/>
                  <a:pt x="407" y="151"/>
                  <a:pt x="407" y="186"/>
                </a:cubicBezTo>
                <a:cubicBezTo>
                  <a:pt x="407" y="224"/>
                  <a:pt x="379" y="255"/>
                  <a:pt x="344" y="25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896386"/>
            <a:endParaRPr 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6772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Operations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35599" y="1189495"/>
            <a:ext cx="9487163" cy="3862097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Experience</a:t>
            </a:r>
          </a:p>
          <a:p>
            <a:pPr marL="336145" indent="-336145">
              <a:buFont typeface="Arial" panose="020B0604020202020204" pitchFamily="34" charset="0"/>
              <a:buChar char="•"/>
            </a:pPr>
            <a:r>
              <a:rPr lang="en-US" sz="1961" b="1" dirty="0">
                <a:solidFill>
                  <a:schemeClr val="tx1"/>
                </a:solidFill>
                <a:latin typeface="+mn-lt"/>
              </a:rPr>
              <a:t>Stable</a:t>
            </a:r>
            <a:r>
              <a:rPr lang="en-US" sz="1961" dirty="0">
                <a:solidFill>
                  <a:schemeClr val="tx1"/>
                </a:solidFill>
                <a:latin typeface="+mn-lt"/>
              </a:rPr>
              <a:t> environment</a:t>
            </a:r>
          </a:p>
          <a:p>
            <a:pPr marL="336145" indent="-336145">
              <a:buFont typeface="Arial" panose="020B0604020202020204" pitchFamily="34" charset="0"/>
              <a:buChar char="•"/>
            </a:pPr>
            <a:r>
              <a:rPr lang="en-US" sz="1961" b="1" dirty="0">
                <a:solidFill>
                  <a:schemeClr val="tx1"/>
                </a:solidFill>
                <a:latin typeface="+mn-lt"/>
              </a:rPr>
              <a:t>Simple</a:t>
            </a:r>
            <a:r>
              <a:rPr lang="en-US" sz="1961" dirty="0">
                <a:solidFill>
                  <a:schemeClr val="tx1"/>
                </a:solidFill>
                <a:latin typeface="+mn-lt"/>
              </a:rPr>
              <a:t> responsibility split -&gt; We put the accounts/data in the cloud, and MS operates it</a:t>
            </a:r>
          </a:p>
          <a:p>
            <a:pPr marL="336145" indent="-336145">
              <a:buFont typeface="Arial" panose="020B0604020202020204" pitchFamily="34" charset="0"/>
              <a:buChar char="•"/>
            </a:pPr>
            <a:r>
              <a:rPr lang="en-US" sz="1961" b="1" dirty="0">
                <a:solidFill>
                  <a:schemeClr val="tx1"/>
                </a:solidFill>
                <a:latin typeface="+mn-lt"/>
              </a:rPr>
              <a:t>Main source of issues </a:t>
            </a:r>
            <a:r>
              <a:rPr lang="en-US" sz="1961" dirty="0">
                <a:solidFill>
                  <a:schemeClr val="tx1"/>
                </a:solidFill>
                <a:latin typeface="+mn-lt"/>
              </a:rPr>
              <a:t>was our own inexperience with operating cloud services -&gt; On-premise AD changes impacting cloud</a:t>
            </a:r>
          </a:p>
          <a:p>
            <a:pPr marL="336145" indent="-336145">
              <a:buFont typeface="Arial" panose="020B0604020202020204" pitchFamily="34" charset="0"/>
              <a:buChar char="•"/>
            </a:pPr>
            <a:r>
              <a:rPr lang="en-US" sz="1961" b="1" dirty="0">
                <a:solidFill>
                  <a:schemeClr val="tx1"/>
                </a:solidFill>
                <a:latin typeface="+mn-lt"/>
              </a:rPr>
              <a:t>Microsoft was crucial </a:t>
            </a:r>
            <a:r>
              <a:rPr lang="en-US" sz="1961" dirty="0">
                <a:solidFill>
                  <a:schemeClr val="tx1"/>
                </a:solidFill>
                <a:latin typeface="+mn-lt"/>
              </a:rPr>
              <a:t>in fixing issues and reaching stable operations. Particularly with our very complex infrastructure.</a:t>
            </a:r>
          </a:p>
          <a:p>
            <a:r>
              <a:rPr lang="en-US" dirty="0">
                <a:solidFill>
                  <a:schemeClr val="tx1"/>
                </a:solidFill>
              </a:rPr>
              <a:t>Decisions</a:t>
            </a:r>
          </a:p>
          <a:p>
            <a:pPr marL="336145" indent="-336145">
              <a:buFont typeface="Arial" panose="020B0604020202020204" pitchFamily="34" charset="0"/>
              <a:buChar char="•"/>
            </a:pPr>
            <a:r>
              <a:rPr lang="en-US" sz="1961" b="1" dirty="0">
                <a:solidFill>
                  <a:schemeClr val="tx1"/>
                </a:solidFill>
                <a:latin typeface="+mn-lt"/>
              </a:rPr>
              <a:t>Two operating models </a:t>
            </a:r>
            <a:r>
              <a:rPr lang="en-US" sz="1961" dirty="0">
                <a:solidFill>
                  <a:schemeClr val="tx1"/>
                </a:solidFill>
                <a:latin typeface="+mn-lt"/>
              </a:rPr>
              <a:t>– Cloud accounts, Integrated accounts</a:t>
            </a:r>
          </a:p>
        </p:txBody>
      </p:sp>
      <p:sp>
        <p:nvSpPr>
          <p:cNvPr id="4" name="Oval 16"/>
          <p:cNvSpPr>
            <a:spLocks noChangeArrowheads="1"/>
          </p:cNvSpPr>
          <p:nvPr/>
        </p:nvSpPr>
        <p:spPr bwMode="auto">
          <a:xfrm>
            <a:off x="717451" y="1337342"/>
            <a:ext cx="1097124" cy="1097124"/>
          </a:xfrm>
          <a:prstGeom prst="ellipse">
            <a:avLst/>
          </a:prstGeom>
          <a:solidFill>
            <a:srgbClr val="107C10"/>
          </a:solidFill>
          <a:ln>
            <a:noFill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896386"/>
            <a:endParaRPr 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7" name="Freeform 18"/>
          <p:cNvSpPr>
            <a:spLocks noEditPoints="1"/>
          </p:cNvSpPr>
          <p:nvPr/>
        </p:nvSpPr>
        <p:spPr bwMode="auto">
          <a:xfrm>
            <a:off x="878587" y="1479354"/>
            <a:ext cx="774852" cy="663693"/>
          </a:xfrm>
          <a:custGeom>
            <a:avLst/>
            <a:gdLst>
              <a:gd name="T0" fmla="*/ 699 w 750"/>
              <a:gd name="T1" fmla="*/ 563 h 643"/>
              <a:gd name="T2" fmla="*/ 675 w 750"/>
              <a:gd name="T3" fmla="*/ 595 h 643"/>
              <a:gd name="T4" fmla="*/ 669 w 750"/>
              <a:gd name="T5" fmla="*/ 584 h 643"/>
              <a:gd name="T6" fmla="*/ 633 w 750"/>
              <a:gd name="T7" fmla="*/ 532 h 643"/>
              <a:gd name="T8" fmla="*/ 640 w 750"/>
              <a:gd name="T9" fmla="*/ 520 h 643"/>
              <a:gd name="T10" fmla="*/ 736 w 750"/>
              <a:gd name="T11" fmla="*/ 382 h 643"/>
              <a:gd name="T12" fmla="*/ 670 w 750"/>
              <a:gd name="T13" fmla="*/ 375 h 643"/>
              <a:gd name="T14" fmla="*/ 736 w 750"/>
              <a:gd name="T15" fmla="*/ 368 h 643"/>
              <a:gd name="T16" fmla="*/ 640 w 750"/>
              <a:gd name="T17" fmla="*/ 230 h 643"/>
              <a:gd name="T18" fmla="*/ 631 w 750"/>
              <a:gd name="T19" fmla="*/ 228 h 643"/>
              <a:gd name="T20" fmla="*/ 684 w 750"/>
              <a:gd name="T21" fmla="*/ 189 h 643"/>
              <a:gd name="T22" fmla="*/ 532 w 750"/>
              <a:gd name="T23" fmla="*/ 117 h 643"/>
              <a:gd name="T24" fmla="*/ 523 w 750"/>
              <a:gd name="T25" fmla="*/ 119 h 643"/>
              <a:gd name="T26" fmla="*/ 549 w 750"/>
              <a:gd name="T27" fmla="*/ 59 h 643"/>
              <a:gd name="T28" fmla="*/ 382 w 750"/>
              <a:gd name="T29" fmla="*/ 73 h 643"/>
              <a:gd name="T30" fmla="*/ 368 w 750"/>
              <a:gd name="T31" fmla="*/ 73 h 643"/>
              <a:gd name="T32" fmla="*/ 201 w 750"/>
              <a:gd name="T33" fmla="*/ 59 h 643"/>
              <a:gd name="T34" fmla="*/ 227 w 750"/>
              <a:gd name="T35" fmla="*/ 119 h 643"/>
              <a:gd name="T36" fmla="*/ 218 w 750"/>
              <a:gd name="T37" fmla="*/ 117 h 643"/>
              <a:gd name="T38" fmla="*/ 66 w 750"/>
              <a:gd name="T39" fmla="*/ 189 h 643"/>
              <a:gd name="T40" fmla="*/ 119 w 750"/>
              <a:gd name="T41" fmla="*/ 228 h 643"/>
              <a:gd name="T42" fmla="*/ 110 w 750"/>
              <a:gd name="T43" fmla="*/ 230 h 643"/>
              <a:gd name="T44" fmla="*/ 14 w 750"/>
              <a:gd name="T45" fmla="*/ 368 h 643"/>
              <a:gd name="T46" fmla="*/ 80 w 750"/>
              <a:gd name="T47" fmla="*/ 375 h 643"/>
              <a:gd name="T48" fmla="*/ 14 w 750"/>
              <a:gd name="T49" fmla="*/ 382 h 643"/>
              <a:gd name="T50" fmla="*/ 110 w 750"/>
              <a:gd name="T51" fmla="*/ 520 h 643"/>
              <a:gd name="T52" fmla="*/ 117 w 750"/>
              <a:gd name="T53" fmla="*/ 532 h 643"/>
              <a:gd name="T54" fmla="*/ 81 w 750"/>
              <a:gd name="T55" fmla="*/ 584 h 643"/>
              <a:gd name="T56" fmla="*/ 69 w 750"/>
              <a:gd name="T57" fmla="*/ 592 h 643"/>
              <a:gd name="T58" fmla="*/ 50 w 750"/>
              <a:gd name="T59" fmla="*/ 563 h 643"/>
              <a:gd name="T60" fmla="*/ 0 w 750"/>
              <a:gd name="T61" fmla="*/ 375 h 643"/>
              <a:gd name="T62" fmla="*/ 50 w 750"/>
              <a:gd name="T63" fmla="*/ 188 h 643"/>
              <a:gd name="T64" fmla="*/ 186 w 750"/>
              <a:gd name="T65" fmla="*/ 51 h 643"/>
              <a:gd name="T66" fmla="*/ 189 w 750"/>
              <a:gd name="T67" fmla="*/ 50 h 643"/>
              <a:gd name="T68" fmla="*/ 561 w 750"/>
              <a:gd name="T69" fmla="*/ 50 h 643"/>
              <a:gd name="T70" fmla="*/ 564 w 750"/>
              <a:gd name="T71" fmla="*/ 51 h 643"/>
              <a:gd name="T72" fmla="*/ 700 w 750"/>
              <a:gd name="T73" fmla="*/ 188 h 643"/>
              <a:gd name="T74" fmla="*/ 750 w 750"/>
              <a:gd name="T75" fmla="*/ 375 h 643"/>
              <a:gd name="T76" fmla="*/ 700 w 750"/>
              <a:gd name="T77" fmla="*/ 563 h 643"/>
              <a:gd name="T78" fmla="*/ 533 w 750"/>
              <a:gd name="T79" fmla="*/ 636 h 643"/>
              <a:gd name="T80" fmla="*/ 224 w 750"/>
              <a:gd name="T81" fmla="*/ 643 h 643"/>
              <a:gd name="T82" fmla="*/ 217 w 750"/>
              <a:gd name="T83" fmla="*/ 560 h 643"/>
              <a:gd name="T84" fmla="*/ 526 w 750"/>
              <a:gd name="T85" fmla="*/ 553 h 643"/>
              <a:gd name="T86" fmla="*/ 519 w 750"/>
              <a:gd name="T87" fmla="*/ 567 h 643"/>
              <a:gd name="T88" fmla="*/ 231 w 750"/>
              <a:gd name="T89" fmla="*/ 629 h 643"/>
              <a:gd name="T90" fmla="*/ 519 w 750"/>
              <a:gd name="T91" fmla="*/ 567 h 643"/>
              <a:gd name="T92" fmla="*/ 577 w 750"/>
              <a:gd name="T93" fmla="*/ 267 h 643"/>
              <a:gd name="T94" fmla="*/ 449 w 750"/>
              <a:gd name="T95" fmla="*/ 375 h 643"/>
              <a:gd name="T96" fmla="*/ 301 w 750"/>
              <a:gd name="T97" fmla="*/ 375 h 643"/>
              <a:gd name="T98" fmla="*/ 435 w 750"/>
              <a:gd name="T99" fmla="*/ 332 h 643"/>
              <a:gd name="T100" fmla="*/ 579 w 750"/>
              <a:gd name="T101" fmla="*/ 257 h 643"/>
              <a:gd name="T102" fmla="*/ 375 w 750"/>
              <a:gd name="T103" fmla="*/ 315 h 643"/>
              <a:gd name="T104" fmla="*/ 375 w 750"/>
              <a:gd name="T105" fmla="*/ 435 h 6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750" h="643">
                <a:moveTo>
                  <a:pt x="700" y="563"/>
                </a:moveTo>
                <a:cubicBezTo>
                  <a:pt x="699" y="563"/>
                  <a:pt x="699" y="563"/>
                  <a:pt x="699" y="563"/>
                </a:cubicBezTo>
                <a:cubicBezTo>
                  <a:pt x="693" y="573"/>
                  <a:pt x="687" y="583"/>
                  <a:pt x="680" y="592"/>
                </a:cubicBezTo>
                <a:cubicBezTo>
                  <a:pt x="679" y="594"/>
                  <a:pt x="677" y="595"/>
                  <a:pt x="675" y="595"/>
                </a:cubicBezTo>
                <a:cubicBezTo>
                  <a:pt x="673" y="595"/>
                  <a:pt x="672" y="595"/>
                  <a:pt x="671" y="594"/>
                </a:cubicBezTo>
                <a:cubicBezTo>
                  <a:pt x="667" y="592"/>
                  <a:pt x="667" y="587"/>
                  <a:pt x="669" y="584"/>
                </a:cubicBezTo>
                <a:cubicBezTo>
                  <a:pt x="674" y="577"/>
                  <a:pt x="679" y="569"/>
                  <a:pt x="684" y="562"/>
                </a:cubicBezTo>
                <a:cubicBezTo>
                  <a:pt x="633" y="532"/>
                  <a:pt x="633" y="532"/>
                  <a:pt x="633" y="532"/>
                </a:cubicBezTo>
                <a:cubicBezTo>
                  <a:pt x="630" y="530"/>
                  <a:pt x="629" y="526"/>
                  <a:pt x="631" y="523"/>
                </a:cubicBezTo>
                <a:cubicBezTo>
                  <a:pt x="633" y="520"/>
                  <a:pt x="637" y="518"/>
                  <a:pt x="640" y="520"/>
                </a:cubicBezTo>
                <a:cubicBezTo>
                  <a:pt x="691" y="550"/>
                  <a:pt x="691" y="550"/>
                  <a:pt x="691" y="550"/>
                </a:cubicBezTo>
                <a:cubicBezTo>
                  <a:pt x="719" y="498"/>
                  <a:pt x="734" y="441"/>
                  <a:pt x="736" y="382"/>
                </a:cubicBezTo>
                <a:cubicBezTo>
                  <a:pt x="677" y="382"/>
                  <a:pt x="677" y="382"/>
                  <a:pt x="677" y="382"/>
                </a:cubicBezTo>
                <a:cubicBezTo>
                  <a:pt x="673" y="382"/>
                  <a:pt x="670" y="379"/>
                  <a:pt x="670" y="375"/>
                </a:cubicBezTo>
                <a:cubicBezTo>
                  <a:pt x="670" y="371"/>
                  <a:pt x="673" y="368"/>
                  <a:pt x="677" y="368"/>
                </a:cubicBezTo>
                <a:cubicBezTo>
                  <a:pt x="736" y="368"/>
                  <a:pt x="736" y="368"/>
                  <a:pt x="736" y="368"/>
                </a:cubicBezTo>
                <a:cubicBezTo>
                  <a:pt x="735" y="308"/>
                  <a:pt x="718" y="251"/>
                  <a:pt x="691" y="201"/>
                </a:cubicBezTo>
                <a:cubicBezTo>
                  <a:pt x="640" y="230"/>
                  <a:pt x="640" y="230"/>
                  <a:pt x="640" y="230"/>
                </a:cubicBezTo>
                <a:cubicBezTo>
                  <a:pt x="639" y="231"/>
                  <a:pt x="638" y="231"/>
                  <a:pt x="637" y="231"/>
                </a:cubicBezTo>
                <a:cubicBezTo>
                  <a:pt x="634" y="231"/>
                  <a:pt x="632" y="230"/>
                  <a:pt x="631" y="228"/>
                </a:cubicBezTo>
                <a:cubicBezTo>
                  <a:pt x="629" y="224"/>
                  <a:pt x="630" y="220"/>
                  <a:pt x="633" y="218"/>
                </a:cubicBezTo>
                <a:cubicBezTo>
                  <a:pt x="684" y="189"/>
                  <a:pt x="684" y="189"/>
                  <a:pt x="684" y="189"/>
                </a:cubicBezTo>
                <a:cubicBezTo>
                  <a:pt x="653" y="139"/>
                  <a:pt x="611" y="97"/>
                  <a:pt x="561" y="66"/>
                </a:cubicBezTo>
                <a:cubicBezTo>
                  <a:pt x="532" y="117"/>
                  <a:pt x="532" y="117"/>
                  <a:pt x="532" y="117"/>
                </a:cubicBezTo>
                <a:cubicBezTo>
                  <a:pt x="531" y="119"/>
                  <a:pt x="528" y="120"/>
                  <a:pt x="526" y="120"/>
                </a:cubicBezTo>
                <a:cubicBezTo>
                  <a:pt x="525" y="120"/>
                  <a:pt x="524" y="120"/>
                  <a:pt x="523" y="119"/>
                </a:cubicBezTo>
                <a:cubicBezTo>
                  <a:pt x="519" y="118"/>
                  <a:pt x="518" y="113"/>
                  <a:pt x="520" y="110"/>
                </a:cubicBezTo>
                <a:cubicBezTo>
                  <a:pt x="549" y="59"/>
                  <a:pt x="549" y="59"/>
                  <a:pt x="549" y="59"/>
                </a:cubicBezTo>
                <a:cubicBezTo>
                  <a:pt x="499" y="32"/>
                  <a:pt x="442" y="16"/>
                  <a:pt x="382" y="14"/>
                </a:cubicBezTo>
                <a:cubicBezTo>
                  <a:pt x="382" y="73"/>
                  <a:pt x="382" y="73"/>
                  <a:pt x="382" y="73"/>
                </a:cubicBezTo>
                <a:cubicBezTo>
                  <a:pt x="382" y="77"/>
                  <a:pt x="379" y="80"/>
                  <a:pt x="375" y="80"/>
                </a:cubicBezTo>
                <a:cubicBezTo>
                  <a:pt x="371" y="80"/>
                  <a:pt x="368" y="77"/>
                  <a:pt x="368" y="73"/>
                </a:cubicBezTo>
                <a:cubicBezTo>
                  <a:pt x="368" y="14"/>
                  <a:pt x="368" y="14"/>
                  <a:pt x="368" y="14"/>
                </a:cubicBezTo>
                <a:cubicBezTo>
                  <a:pt x="307" y="16"/>
                  <a:pt x="250" y="32"/>
                  <a:pt x="201" y="59"/>
                </a:cubicBezTo>
                <a:cubicBezTo>
                  <a:pt x="230" y="110"/>
                  <a:pt x="230" y="110"/>
                  <a:pt x="230" y="110"/>
                </a:cubicBezTo>
                <a:cubicBezTo>
                  <a:pt x="232" y="113"/>
                  <a:pt x="231" y="118"/>
                  <a:pt x="227" y="119"/>
                </a:cubicBezTo>
                <a:cubicBezTo>
                  <a:pt x="226" y="120"/>
                  <a:pt x="225" y="120"/>
                  <a:pt x="224" y="120"/>
                </a:cubicBezTo>
                <a:cubicBezTo>
                  <a:pt x="221" y="120"/>
                  <a:pt x="219" y="119"/>
                  <a:pt x="218" y="117"/>
                </a:cubicBezTo>
                <a:cubicBezTo>
                  <a:pt x="189" y="66"/>
                  <a:pt x="189" y="66"/>
                  <a:pt x="189" y="66"/>
                </a:cubicBezTo>
                <a:cubicBezTo>
                  <a:pt x="139" y="97"/>
                  <a:pt x="96" y="139"/>
                  <a:pt x="66" y="189"/>
                </a:cubicBezTo>
                <a:cubicBezTo>
                  <a:pt x="117" y="218"/>
                  <a:pt x="117" y="218"/>
                  <a:pt x="117" y="218"/>
                </a:cubicBezTo>
                <a:cubicBezTo>
                  <a:pt x="120" y="220"/>
                  <a:pt x="121" y="224"/>
                  <a:pt x="119" y="228"/>
                </a:cubicBezTo>
                <a:cubicBezTo>
                  <a:pt x="118" y="230"/>
                  <a:pt x="116" y="231"/>
                  <a:pt x="113" y="231"/>
                </a:cubicBezTo>
                <a:cubicBezTo>
                  <a:pt x="112" y="231"/>
                  <a:pt x="111" y="231"/>
                  <a:pt x="110" y="230"/>
                </a:cubicBezTo>
                <a:cubicBezTo>
                  <a:pt x="59" y="201"/>
                  <a:pt x="59" y="201"/>
                  <a:pt x="59" y="201"/>
                </a:cubicBezTo>
                <a:cubicBezTo>
                  <a:pt x="32" y="251"/>
                  <a:pt x="15" y="308"/>
                  <a:pt x="14" y="368"/>
                </a:cubicBezTo>
                <a:cubicBezTo>
                  <a:pt x="73" y="368"/>
                  <a:pt x="73" y="368"/>
                  <a:pt x="73" y="368"/>
                </a:cubicBezTo>
                <a:cubicBezTo>
                  <a:pt x="76" y="368"/>
                  <a:pt x="80" y="371"/>
                  <a:pt x="80" y="375"/>
                </a:cubicBezTo>
                <a:cubicBezTo>
                  <a:pt x="80" y="379"/>
                  <a:pt x="76" y="382"/>
                  <a:pt x="73" y="382"/>
                </a:cubicBezTo>
                <a:cubicBezTo>
                  <a:pt x="14" y="382"/>
                  <a:pt x="14" y="382"/>
                  <a:pt x="14" y="382"/>
                </a:cubicBezTo>
                <a:cubicBezTo>
                  <a:pt x="15" y="441"/>
                  <a:pt x="31" y="498"/>
                  <a:pt x="59" y="550"/>
                </a:cubicBezTo>
                <a:cubicBezTo>
                  <a:pt x="110" y="520"/>
                  <a:pt x="110" y="520"/>
                  <a:pt x="110" y="520"/>
                </a:cubicBezTo>
                <a:cubicBezTo>
                  <a:pt x="113" y="518"/>
                  <a:pt x="117" y="520"/>
                  <a:pt x="119" y="523"/>
                </a:cubicBezTo>
                <a:cubicBezTo>
                  <a:pt x="121" y="526"/>
                  <a:pt x="120" y="530"/>
                  <a:pt x="117" y="532"/>
                </a:cubicBezTo>
                <a:cubicBezTo>
                  <a:pt x="66" y="562"/>
                  <a:pt x="66" y="562"/>
                  <a:pt x="66" y="562"/>
                </a:cubicBezTo>
                <a:cubicBezTo>
                  <a:pt x="71" y="569"/>
                  <a:pt x="76" y="577"/>
                  <a:pt x="81" y="584"/>
                </a:cubicBezTo>
                <a:cubicBezTo>
                  <a:pt x="83" y="587"/>
                  <a:pt x="82" y="592"/>
                  <a:pt x="79" y="594"/>
                </a:cubicBezTo>
                <a:cubicBezTo>
                  <a:pt x="76" y="596"/>
                  <a:pt x="72" y="595"/>
                  <a:pt x="69" y="592"/>
                </a:cubicBezTo>
                <a:cubicBezTo>
                  <a:pt x="63" y="583"/>
                  <a:pt x="56" y="573"/>
                  <a:pt x="51" y="563"/>
                </a:cubicBezTo>
                <a:cubicBezTo>
                  <a:pt x="51" y="563"/>
                  <a:pt x="50" y="563"/>
                  <a:pt x="50" y="563"/>
                </a:cubicBezTo>
                <a:cubicBezTo>
                  <a:pt x="50" y="562"/>
                  <a:pt x="50" y="562"/>
                  <a:pt x="50" y="562"/>
                </a:cubicBezTo>
                <a:cubicBezTo>
                  <a:pt x="17" y="505"/>
                  <a:pt x="0" y="441"/>
                  <a:pt x="0" y="375"/>
                </a:cubicBezTo>
                <a:cubicBezTo>
                  <a:pt x="0" y="307"/>
                  <a:pt x="18" y="244"/>
                  <a:pt x="50" y="189"/>
                </a:cubicBezTo>
                <a:cubicBezTo>
                  <a:pt x="50" y="189"/>
                  <a:pt x="50" y="188"/>
                  <a:pt x="50" y="188"/>
                </a:cubicBezTo>
                <a:cubicBezTo>
                  <a:pt x="51" y="187"/>
                  <a:pt x="51" y="187"/>
                  <a:pt x="51" y="187"/>
                </a:cubicBezTo>
                <a:cubicBezTo>
                  <a:pt x="84" y="131"/>
                  <a:pt x="130" y="84"/>
                  <a:pt x="186" y="51"/>
                </a:cubicBezTo>
                <a:cubicBezTo>
                  <a:pt x="187" y="51"/>
                  <a:pt x="187" y="51"/>
                  <a:pt x="187" y="51"/>
                </a:cubicBezTo>
                <a:cubicBezTo>
                  <a:pt x="188" y="50"/>
                  <a:pt x="188" y="50"/>
                  <a:pt x="189" y="50"/>
                </a:cubicBezTo>
                <a:cubicBezTo>
                  <a:pt x="244" y="18"/>
                  <a:pt x="307" y="0"/>
                  <a:pt x="375" y="0"/>
                </a:cubicBezTo>
                <a:cubicBezTo>
                  <a:pt x="443" y="0"/>
                  <a:pt x="506" y="18"/>
                  <a:pt x="561" y="50"/>
                </a:cubicBezTo>
                <a:cubicBezTo>
                  <a:pt x="562" y="50"/>
                  <a:pt x="562" y="50"/>
                  <a:pt x="562" y="51"/>
                </a:cubicBezTo>
                <a:cubicBezTo>
                  <a:pt x="563" y="51"/>
                  <a:pt x="563" y="51"/>
                  <a:pt x="564" y="51"/>
                </a:cubicBezTo>
                <a:cubicBezTo>
                  <a:pt x="619" y="84"/>
                  <a:pt x="666" y="131"/>
                  <a:pt x="699" y="187"/>
                </a:cubicBezTo>
                <a:cubicBezTo>
                  <a:pt x="699" y="187"/>
                  <a:pt x="699" y="187"/>
                  <a:pt x="700" y="188"/>
                </a:cubicBezTo>
                <a:cubicBezTo>
                  <a:pt x="700" y="188"/>
                  <a:pt x="700" y="189"/>
                  <a:pt x="700" y="189"/>
                </a:cubicBezTo>
                <a:cubicBezTo>
                  <a:pt x="732" y="244"/>
                  <a:pt x="750" y="307"/>
                  <a:pt x="750" y="375"/>
                </a:cubicBezTo>
                <a:cubicBezTo>
                  <a:pt x="750" y="441"/>
                  <a:pt x="733" y="505"/>
                  <a:pt x="700" y="562"/>
                </a:cubicBezTo>
                <a:cubicBezTo>
                  <a:pt x="700" y="562"/>
                  <a:pt x="700" y="562"/>
                  <a:pt x="700" y="563"/>
                </a:cubicBezTo>
                <a:close/>
                <a:moveTo>
                  <a:pt x="533" y="560"/>
                </a:moveTo>
                <a:cubicBezTo>
                  <a:pt x="533" y="636"/>
                  <a:pt x="533" y="636"/>
                  <a:pt x="533" y="636"/>
                </a:cubicBezTo>
                <a:cubicBezTo>
                  <a:pt x="533" y="640"/>
                  <a:pt x="530" y="643"/>
                  <a:pt x="526" y="643"/>
                </a:cubicBezTo>
                <a:cubicBezTo>
                  <a:pt x="224" y="643"/>
                  <a:pt x="224" y="643"/>
                  <a:pt x="224" y="643"/>
                </a:cubicBezTo>
                <a:cubicBezTo>
                  <a:pt x="220" y="643"/>
                  <a:pt x="217" y="640"/>
                  <a:pt x="217" y="636"/>
                </a:cubicBezTo>
                <a:cubicBezTo>
                  <a:pt x="217" y="560"/>
                  <a:pt x="217" y="560"/>
                  <a:pt x="217" y="560"/>
                </a:cubicBezTo>
                <a:cubicBezTo>
                  <a:pt x="217" y="556"/>
                  <a:pt x="220" y="553"/>
                  <a:pt x="224" y="553"/>
                </a:cubicBezTo>
                <a:cubicBezTo>
                  <a:pt x="526" y="553"/>
                  <a:pt x="526" y="553"/>
                  <a:pt x="526" y="553"/>
                </a:cubicBezTo>
                <a:cubicBezTo>
                  <a:pt x="530" y="553"/>
                  <a:pt x="533" y="556"/>
                  <a:pt x="533" y="560"/>
                </a:cubicBezTo>
                <a:close/>
                <a:moveTo>
                  <a:pt x="519" y="567"/>
                </a:moveTo>
                <a:cubicBezTo>
                  <a:pt x="231" y="567"/>
                  <a:pt x="231" y="567"/>
                  <a:pt x="231" y="567"/>
                </a:cubicBezTo>
                <a:cubicBezTo>
                  <a:pt x="231" y="629"/>
                  <a:pt x="231" y="629"/>
                  <a:pt x="231" y="629"/>
                </a:cubicBezTo>
                <a:cubicBezTo>
                  <a:pt x="519" y="629"/>
                  <a:pt x="519" y="629"/>
                  <a:pt x="519" y="629"/>
                </a:cubicBezTo>
                <a:lnTo>
                  <a:pt x="519" y="567"/>
                </a:lnTo>
                <a:close/>
                <a:moveTo>
                  <a:pt x="579" y="257"/>
                </a:moveTo>
                <a:cubicBezTo>
                  <a:pt x="581" y="261"/>
                  <a:pt x="580" y="265"/>
                  <a:pt x="577" y="267"/>
                </a:cubicBezTo>
                <a:cubicBezTo>
                  <a:pt x="442" y="344"/>
                  <a:pt x="442" y="344"/>
                  <a:pt x="442" y="344"/>
                </a:cubicBezTo>
                <a:cubicBezTo>
                  <a:pt x="447" y="354"/>
                  <a:pt x="449" y="364"/>
                  <a:pt x="449" y="375"/>
                </a:cubicBezTo>
                <a:cubicBezTo>
                  <a:pt x="449" y="416"/>
                  <a:pt x="416" y="449"/>
                  <a:pt x="375" y="449"/>
                </a:cubicBezTo>
                <a:cubicBezTo>
                  <a:pt x="334" y="449"/>
                  <a:pt x="301" y="416"/>
                  <a:pt x="301" y="375"/>
                </a:cubicBezTo>
                <a:cubicBezTo>
                  <a:pt x="301" y="334"/>
                  <a:pt x="334" y="301"/>
                  <a:pt x="375" y="301"/>
                </a:cubicBezTo>
                <a:cubicBezTo>
                  <a:pt x="400" y="301"/>
                  <a:pt x="422" y="313"/>
                  <a:pt x="435" y="332"/>
                </a:cubicBezTo>
                <a:cubicBezTo>
                  <a:pt x="570" y="255"/>
                  <a:pt x="570" y="255"/>
                  <a:pt x="570" y="255"/>
                </a:cubicBezTo>
                <a:cubicBezTo>
                  <a:pt x="573" y="253"/>
                  <a:pt x="577" y="254"/>
                  <a:pt x="579" y="257"/>
                </a:cubicBezTo>
                <a:close/>
                <a:moveTo>
                  <a:pt x="435" y="375"/>
                </a:moveTo>
                <a:cubicBezTo>
                  <a:pt x="435" y="342"/>
                  <a:pt x="408" y="315"/>
                  <a:pt x="375" y="315"/>
                </a:cubicBezTo>
                <a:cubicBezTo>
                  <a:pt x="342" y="315"/>
                  <a:pt x="315" y="342"/>
                  <a:pt x="315" y="375"/>
                </a:cubicBezTo>
                <a:cubicBezTo>
                  <a:pt x="315" y="408"/>
                  <a:pt x="342" y="435"/>
                  <a:pt x="375" y="435"/>
                </a:cubicBezTo>
                <a:cubicBezTo>
                  <a:pt x="408" y="435"/>
                  <a:pt x="435" y="408"/>
                  <a:pt x="435" y="37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896386"/>
            <a:endParaRPr 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09326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15"/>
          <p:cNvSpPr>
            <a:spLocks noChangeArrowheads="1"/>
          </p:cNvSpPr>
          <p:nvPr/>
        </p:nvSpPr>
        <p:spPr bwMode="auto">
          <a:xfrm>
            <a:off x="715133" y="1337342"/>
            <a:ext cx="1097124" cy="109712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896386"/>
            <a:endParaRPr 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7" name="Freeform 34"/>
          <p:cNvSpPr>
            <a:spLocks noEditPoints="1"/>
          </p:cNvSpPr>
          <p:nvPr/>
        </p:nvSpPr>
        <p:spPr bwMode="auto">
          <a:xfrm>
            <a:off x="890725" y="1513689"/>
            <a:ext cx="746591" cy="559624"/>
          </a:xfrm>
          <a:custGeom>
            <a:avLst/>
            <a:gdLst>
              <a:gd name="T0" fmla="*/ 419 w 486"/>
              <a:gd name="T1" fmla="*/ 279 h 364"/>
              <a:gd name="T2" fmla="*/ 390 w 486"/>
              <a:gd name="T3" fmla="*/ 171 h 364"/>
              <a:gd name="T4" fmla="*/ 363 w 486"/>
              <a:gd name="T5" fmla="*/ 279 h 364"/>
              <a:gd name="T6" fmla="*/ 295 w 486"/>
              <a:gd name="T7" fmla="*/ 359 h 364"/>
              <a:gd name="T8" fmla="*/ 481 w 486"/>
              <a:gd name="T9" fmla="*/ 364 h 364"/>
              <a:gd name="T10" fmla="*/ 434 w 486"/>
              <a:gd name="T11" fmla="*/ 312 h 364"/>
              <a:gd name="T12" fmla="*/ 390 w 486"/>
              <a:gd name="T13" fmla="*/ 181 h 364"/>
              <a:gd name="T14" fmla="*/ 390 w 486"/>
              <a:gd name="T15" fmla="*/ 283 h 364"/>
              <a:gd name="T16" fmla="*/ 305 w 486"/>
              <a:gd name="T17" fmla="*/ 355 h 364"/>
              <a:gd name="T18" fmla="*/ 351 w 486"/>
              <a:gd name="T19" fmla="*/ 320 h 364"/>
              <a:gd name="T20" fmla="*/ 390 w 486"/>
              <a:gd name="T21" fmla="*/ 292 h 364"/>
              <a:gd name="T22" fmla="*/ 431 w 486"/>
              <a:gd name="T23" fmla="*/ 321 h 364"/>
              <a:gd name="T24" fmla="*/ 476 w 486"/>
              <a:gd name="T25" fmla="*/ 355 h 364"/>
              <a:gd name="T26" fmla="*/ 322 w 486"/>
              <a:gd name="T27" fmla="*/ 216 h 364"/>
              <a:gd name="T28" fmla="*/ 327 w 486"/>
              <a:gd name="T29" fmla="*/ 215 h 364"/>
              <a:gd name="T30" fmla="*/ 321 w 486"/>
              <a:gd name="T31" fmla="*/ 177 h 364"/>
              <a:gd name="T32" fmla="*/ 297 w 486"/>
              <a:gd name="T33" fmla="*/ 37 h 364"/>
              <a:gd name="T34" fmla="*/ 204 w 486"/>
              <a:gd name="T35" fmla="*/ 0 h 364"/>
              <a:gd name="T36" fmla="*/ 171 w 486"/>
              <a:gd name="T37" fmla="*/ 137 h 364"/>
              <a:gd name="T38" fmla="*/ 154 w 486"/>
              <a:gd name="T39" fmla="*/ 189 h 364"/>
              <a:gd name="T40" fmla="*/ 208 w 486"/>
              <a:gd name="T41" fmla="*/ 143 h 364"/>
              <a:gd name="T42" fmla="*/ 289 w 486"/>
              <a:gd name="T43" fmla="*/ 179 h 364"/>
              <a:gd name="T44" fmla="*/ 293 w 486"/>
              <a:gd name="T45" fmla="*/ 170 h 364"/>
              <a:gd name="T46" fmla="*/ 227 w 486"/>
              <a:gd name="T47" fmla="*/ 130 h 364"/>
              <a:gd name="T48" fmla="*/ 205 w 486"/>
              <a:gd name="T49" fmla="*/ 133 h 364"/>
              <a:gd name="T50" fmla="*/ 200 w 486"/>
              <a:gd name="T51" fmla="*/ 139 h 364"/>
              <a:gd name="T52" fmla="*/ 181 w 486"/>
              <a:gd name="T53" fmla="*/ 134 h 364"/>
              <a:gd name="T54" fmla="*/ 178 w 486"/>
              <a:gd name="T55" fmla="*/ 129 h 364"/>
              <a:gd name="T56" fmla="*/ 204 w 486"/>
              <a:gd name="T57" fmla="*/ 9 h 364"/>
              <a:gd name="T58" fmla="*/ 276 w 486"/>
              <a:gd name="T59" fmla="*/ 49 h 364"/>
              <a:gd name="T60" fmla="*/ 369 w 486"/>
              <a:gd name="T61" fmla="*/ 108 h 364"/>
              <a:gd name="T62" fmla="*/ 311 w 486"/>
              <a:gd name="T63" fmla="*/ 173 h 364"/>
              <a:gd name="T64" fmla="*/ 297 w 486"/>
              <a:gd name="T65" fmla="*/ 173 h 364"/>
              <a:gd name="T66" fmla="*/ 139 w 486"/>
              <a:gd name="T67" fmla="*/ 312 h 364"/>
              <a:gd name="T68" fmla="*/ 142 w 486"/>
              <a:gd name="T69" fmla="*/ 232 h 364"/>
              <a:gd name="T70" fmla="*/ 49 w 486"/>
              <a:gd name="T71" fmla="*/ 232 h 364"/>
              <a:gd name="T72" fmla="*/ 54 w 486"/>
              <a:gd name="T73" fmla="*/ 311 h 364"/>
              <a:gd name="T74" fmla="*/ 5 w 486"/>
              <a:gd name="T75" fmla="*/ 364 h 364"/>
              <a:gd name="T76" fmla="*/ 191 w 486"/>
              <a:gd name="T77" fmla="*/ 359 h 364"/>
              <a:gd name="T78" fmla="*/ 59 w 486"/>
              <a:gd name="T79" fmla="*/ 232 h 364"/>
              <a:gd name="T80" fmla="*/ 132 w 486"/>
              <a:gd name="T81" fmla="*/ 232 h 364"/>
              <a:gd name="T82" fmla="*/ 59 w 486"/>
              <a:gd name="T83" fmla="*/ 232 h 364"/>
              <a:gd name="T84" fmla="*/ 56 w 486"/>
              <a:gd name="T85" fmla="*/ 320 h 364"/>
              <a:gd name="T86" fmla="*/ 77 w 486"/>
              <a:gd name="T87" fmla="*/ 286 h 364"/>
              <a:gd name="T88" fmla="*/ 115 w 486"/>
              <a:gd name="T89" fmla="*/ 286 h 364"/>
              <a:gd name="T90" fmla="*/ 137 w 486"/>
              <a:gd name="T91" fmla="*/ 321 h 364"/>
              <a:gd name="T92" fmla="*/ 10 w 486"/>
              <a:gd name="T93" fmla="*/ 355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86" h="364">
                <a:moveTo>
                  <a:pt x="434" y="312"/>
                </a:moveTo>
                <a:cubicBezTo>
                  <a:pt x="423" y="309"/>
                  <a:pt x="419" y="290"/>
                  <a:pt x="419" y="279"/>
                </a:cubicBezTo>
                <a:cubicBezTo>
                  <a:pt x="429" y="267"/>
                  <a:pt x="437" y="250"/>
                  <a:pt x="437" y="232"/>
                </a:cubicBezTo>
                <a:cubicBezTo>
                  <a:pt x="437" y="195"/>
                  <a:pt x="419" y="171"/>
                  <a:pt x="390" y="171"/>
                </a:cubicBezTo>
                <a:cubicBezTo>
                  <a:pt x="362" y="171"/>
                  <a:pt x="344" y="195"/>
                  <a:pt x="344" y="232"/>
                </a:cubicBezTo>
                <a:cubicBezTo>
                  <a:pt x="344" y="251"/>
                  <a:pt x="352" y="268"/>
                  <a:pt x="363" y="279"/>
                </a:cubicBezTo>
                <a:cubicBezTo>
                  <a:pt x="362" y="293"/>
                  <a:pt x="358" y="308"/>
                  <a:pt x="348" y="311"/>
                </a:cubicBezTo>
                <a:cubicBezTo>
                  <a:pt x="304" y="320"/>
                  <a:pt x="295" y="342"/>
                  <a:pt x="295" y="359"/>
                </a:cubicBezTo>
                <a:cubicBezTo>
                  <a:pt x="295" y="362"/>
                  <a:pt x="297" y="364"/>
                  <a:pt x="300" y="364"/>
                </a:cubicBezTo>
                <a:cubicBezTo>
                  <a:pt x="481" y="364"/>
                  <a:pt x="481" y="364"/>
                  <a:pt x="481" y="364"/>
                </a:cubicBezTo>
                <a:cubicBezTo>
                  <a:pt x="483" y="364"/>
                  <a:pt x="486" y="362"/>
                  <a:pt x="486" y="359"/>
                </a:cubicBezTo>
                <a:cubicBezTo>
                  <a:pt x="486" y="343"/>
                  <a:pt x="477" y="321"/>
                  <a:pt x="434" y="312"/>
                </a:cubicBezTo>
                <a:close/>
                <a:moveTo>
                  <a:pt x="354" y="232"/>
                </a:moveTo>
                <a:cubicBezTo>
                  <a:pt x="354" y="185"/>
                  <a:pt x="382" y="181"/>
                  <a:pt x="390" y="181"/>
                </a:cubicBezTo>
                <a:cubicBezTo>
                  <a:pt x="399" y="181"/>
                  <a:pt x="427" y="185"/>
                  <a:pt x="427" y="232"/>
                </a:cubicBezTo>
                <a:cubicBezTo>
                  <a:pt x="427" y="261"/>
                  <a:pt x="408" y="283"/>
                  <a:pt x="390" y="283"/>
                </a:cubicBezTo>
                <a:cubicBezTo>
                  <a:pt x="373" y="283"/>
                  <a:pt x="354" y="261"/>
                  <a:pt x="354" y="232"/>
                </a:cubicBezTo>
                <a:close/>
                <a:moveTo>
                  <a:pt x="305" y="355"/>
                </a:moveTo>
                <a:cubicBezTo>
                  <a:pt x="307" y="338"/>
                  <a:pt x="323" y="326"/>
                  <a:pt x="351" y="320"/>
                </a:cubicBezTo>
                <a:cubicBezTo>
                  <a:pt x="351" y="320"/>
                  <a:pt x="351" y="320"/>
                  <a:pt x="351" y="320"/>
                </a:cubicBezTo>
                <a:cubicBezTo>
                  <a:pt x="364" y="316"/>
                  <a:pt x="370" y="301"/>
                  <a:pt x="372" y="286"/>
                </a:cubicBezTo>
                <a:cubicBezTo>
                  <a:pt x="377" y="290"/>
                  <a:pt x="384" y="292"/>
                  <a:pt x="390" y="292"/>
                </a:cubicBezTo>
                <a:cubicBezTo>
                  <a:pt x="397" y="292"/>
                  <a:pt x="404" y="290"/>
                  <a:pt x="410" y="286"/>
                </a:cubicBezTo>
                <a:cubicBezTo>
                  <a:pt x="412" y="302"/>
                  <a:pt x="418" y="317"/>
                  <a:pt x="431" y="321"/>
                </a:cubicBezTo>
                <a:cubicBezTo>
                  <a:pt x="431" y="321"/>
                  <a:pt x="431" y="321"/>
                  <a:pt x="432" y="321"/>
                </a:cubicBezTo>
                <a:cubicBezTo>
                  <a:pt x="459" y="326"/>
                  <a:pt x="474" y="338"/>
                  <a:pt x="476" y="355"/>
                </a:cubicBezTo>
                <a:lnTo>
                  <a:pt x="305" y="355"/>
                </a:lnTo>
                <a:close/>
                <a:moveTo>
                  <a:pt x="322" y="216"/>
                </a:moveTo>
                <a:cubicBezTo>
                  <a:pt x="323" y="216"/>
                  <a:pt x="323" y="216"/>
                  <a:pt x="324" y="216"/>
                </a:cubicBezTo>
                <a:cubicBezTo>
                  <a:pt x="325" y="216"/>
                  <a:pt x="327" y="216"/>
                  <a:pt x="327" y="215"/>
                </a:cubicBezTo>
                <a:cubicBezTo>
                  <a:pt x="329" y="214"/>
                  <a:pt x="330" y="212"/>
                  <a:pt x="329" y="210"/>
                </a:cubicBezTo>
                <a:cubicBezTo>
                  <a:pt x="329" y="210"/>
                  <a:pt x="322" y="195"/>
                  <a:pt x="321" y="177"/>
                </a:cubicBezTo>
                <a:cubicBezTo>
                  <a:pt x="355" y="168"/>
                  <a:pt x="378" y="140"/>
                  <a:pt x="378" y="108"/>
                </a:cubicBezTo>
                <a:cubicBezTo>
                  <a:pt x="378" y="69"/>
                  <a:pt x="342" y="37"/>
                  <a:pt x="297" y="37"/>
                </a:cubicBezTo>
                <a:cubicBezTo>
                  <a:pt x="290" y="37"/>
                  <a:pt x="283" y="37"/>
                  <a:pt x="277" y="39"/>
                </a:cubicBezTo>
                <a:cubicBezTo>
                  <a:pt x="263" y="15"/>
                  <a:pt x="235" y="0"/>
                  <a:pt x="204" y="0"/>
                </a:cubicBezTo>
                <a:cubicBezTo>
                  <a:pt x="159" y="0"/>
                  <a:pt x="123" y="32"/>
                  <a:pt x="123" y="71"/>
                </a:cubicBezTo>
                <a:cubicBezTo>
                  <a:pt x="123" y="100"/>
                  <a:pt x="142" y="125"/>
                  <a:pt x="171" y="137"/>
                </a:cubicBezTo>
                <a:cubicBezTo>
                  <a:pt x="170" y="163"/>
                  <a:pt x="154" y="183"/>
                  <a:pt x="154" y="183"/>
                </a:cubicBezTo>
                <a:cubicBezTo>
                  <a:pt x="153" y="185"/>
                  <a:pt x="153" y="188"/>
                  <a:pt x="154" y="189"/>
                </a:cubicBezTo>
                <a:cubicBezTo>
                  <a:pt x="156" y="191"/>
                  <a:pt x="158" y="191"/>
                  <a:pt x="160" y="191"/>
                </a:cubicBezTo>
                <a:cubicBezTo>
                  <a:pt x="185" y="179"/>
                  <a:pt x="201" y="164"/>
                  <a:pt x="208" y="143"/>
                </a:cubicBezTo>
                <a:cubicBezTo>
                  <a:pt x="214" y="142"/>
                  <a:pt x="219" y="142"/>
                  <a:pt x="224" y="141"/>
                </a:cubicBezTo>
                <a:cubicBezTo>
                  <a:pt x="237" y="163"/>
                  <a:pt x="261" y="177"/>
                  <a:pt x="289" y="179"/>
                </a:cubicBezTo>
                <a:cubicBezTo>
                  <a:pt x="296" y="193"/>
                  <a:pt x="306" y="205"/>
                  <a:pt x="322" y="216"/>
                </a:cubicBezTo>
                <a:close/>
                <a:moveTo>
                  <a:pt x="293" y="170"/>
                </a:moveTo>
                <a:cubicBezTo>
                  <a:pt x="266" y="169"/>
                  <a:pt x="242" y="155"/>
                  <a:pt x="231" y="133"/>
                </a:cubicBezTo>
                <a:cubicBezTo>
                  <a:pt x="230" y="131"/>
                  <a:pt x="228" y="130"/>
                  <a:pt x="227" y="130"/>
                </a:cubicBezTo>
                <a:cubicBezTo>
                  <a:pt x="226" y="130"/>
                  <a:pt x="226" y="130"/>
                  <a:pt x="225" y="131"/>
                </a:cubicBezTo>
                <a:cubicBezTo>
                  <a:pt x="219" y="132"/>
                  <a:pt x="212" y="133"/>
                  <a:pt x="205" y="133"/>
                </a:cubicBezTo>
                <a:cubicBezTo>
                  <a:pt x="202" y="133"/>
                  <a:pt x="201" y="135"/>
                  <a:pt x="200" y="137"/>
                </a:cubicBezTo>
                <a:cubicBezTo>
                  <a:pt x="200" y="138"/>
                  <a:pt x="200" y="138"/>
                  <a:pt x="200" y="139"/>
                </a:cubicBezTo>
                <a:cubicBezTo>
                  <a:pt x="195" y="154"/>
                  <a:pt x="185" y="165"/>
                  <a:pt x="170" y="175"/>
                </a:cubicBezTo>
                <a:cubicBezTo>
                  <a:pt x="175" y="165"/>
                  <a:pt x="180" y="150"/>
                  <a:pt x="181" y="134"/>
                </a:cubicBezTo>
                <a:cubicBezTo>
                  <a:pt x="181" y="134"/>
                  <a:pt x="181" y="134"/>
                  <a:pt x="181" y="134"/>
                </a:cubicBezTo>
                <a:cubicBezTo>
                  <a:pt x="181" y="132"/>
                  <a:pt x="180" y="130"/>
                  <a:pt x="178" y="129"/>
                </a:cubicBezTo>
                <a:cubicBezTo>
                  <a:pt x="150" y="120"/>
                  <a:pt x="132" y="97"/>
                  <a:pt x="132" y="71"/>
                </a:cubicBezTo>
                <a:cubicBezTo>
                  <a:pt x="132" y="37"/>
                  <a:pt x="164" y="9"/>
                  <a:pt x="204" y="9"/>
                </a:cubicBezTo>
                <a:cubicBezTo>
                  <a:pt x="233" y="9"/>
                  <a:pt x="259" y="24"/>
                  <a:pt x="270" y="47"/>
                </a:cubicBezTo>
                <a:cubicBezTo>
                  <a:pt x="271" y="48"/>
                  <a:pt x="273" y="49"/>
                  <a:pt x="276" y="49"/>
                </a:cubicBezTo>
                <a:cubicBezTo>
                  <a:pt x="282" y="47"/>
                  <a:pt x="290" y="46"/>
                  <a:pt x="297" y="46"/>
                </a:cubicBezTo>
                <a:cubicBezTo>
                  <a:pt x="337" y="46"/>
                  <a:pt x="369" y="74"/>
                  <a:pt x="369" y="108"/>
                </a:cubicBezTo>
                <a:cubicBezTo>
                  <a:pt x="369" y="137"/>
                  <a:pt x="347" y="162"/>
                  <a:pt x="315" y="169"/>
                </a:cubicBezTo>
                <a:cubicBezTo>
                  <a:pt x="313" y="169"/>
                  <a:pt x="311" y="171"/>
                  <a:pt x="311" y="173"/>
                </a:cubicBezTo>
                <a:cubicBezTo>
                  <a:pt x="311" y="183"/>
                  <a:pt x="313" y="191"/>
                  <a:pt x="315" y="198"/>
                </a:cubicBezTo>
                <a:cubicBezTo>
                  <a:pt x="306" y="190"/>
                  <a:pt x="301" y="182"/>
                  <a:pt x="297" y="173"/>
                </a:cubicBezTo>
                <a:cubicBezTo>
                  <a:pt x="296" y="171"/>
                  <a:pt x="295" y="170"/>
                  <a:pt x="293" y="170"/>
                </a:cubicBezTo>
                <a:close/>
                <a:moveTo>
                  <a:pt x="139" y="312"/>
                </a:moveTo>
                <a:cubicBezTo>
                  <a:pt x="128" y="309"/>
                  <a:pt x="124" y="290"/>
                  <a:pt x="124" y="279"/>
                </a:cubicBezTo>
                <a:cubicBezTo>
                  <a:pt x="135" y="267"/>
                  <a:pt x="142" y="250"/>
                  <a:pt x="142" y="232"/>
                </a:cubicBezTo>
                <a:cubicBezTo>
                  <a:pt x="142" y="195"/>
                  <a:pt x="124" y="171"/>
                  <a:pt x="96" y="171"/>
                </a:cubicBezTo>
                <a:cubicBezTo>
                  <a:pt x="67" y="171"/>
                  <a:pt x="49" y="195"/>
                  <a:pt x="49" y="232"/>
                </a:cubicBezTo>
                <a:cubicBezTo>
                  <a:pt x="49" y="251"/>
                  <a:pt x="57" y="268"/>
                  <a:pt x="68" y="279"/>
                </a:cubicBezTo>
                <a:cubicBezTo>
                  <a:pt x="67" y="293"/>
                  <a:pt x="63" y="308"/>
                  <a:pt x="54" y="311"/>
                </a:cubicBezTo>
                <a:cubicBezTo>
                  <a:pt x="10" y="320"/>
                  <a:pt x="0" y="342"/>
                  <a:pt x="0" y="359"/>
                </a:cubicBezTo>
                <a:cubicBezTo>
                  <a:pt x="0" y="362"/>
                  <a:pt x="3" y="364"/>
                  <a:pt x="5" y="364"/>
                </a:cubicBezTo>
                <a:cubicBezTo>
                  <a:pt x="186" y="364"/>
                  <a:pt x="186" y="364"/>
                  <a:pt x="186" y="364"/>
                </a:cubicBezTo>
                <a:cubicBezTo>
                  <a:pt x="189" y="364"/>
                  <a:pt x="191" y="362"/>
                  <a:pt x="191" y="359"/>
                </a:cubicBezTo>
                <a:cubicBezTo>
                  <a:pt x="191" y="343"/>
                  <a:pt x="182" y="321"/>
                  <a:pt x="139" y="312"/>
                </a:cubicBezTo>
                <a:close/>
                <a:moveTo>
                  <a:pt x="59" y="232"/>
                </a:moveTo>
                <a:cubicBezTo>
                  <a:pt x="59" y="185"/>
                  <a:pt x="87" y="181"/>
                  <a:pt x="96" y="181"/>
                </a:cubicBezTo>
                <a:cubicBezTo>
                  <a:pt x="104" y="181"/>
                  <a:pt x="132" y="185"/>
                  <a:pt x="132" y="232"/>
                </a:cubicBezTo>
                <a:cubicBezTo>
                  <a:pt x="132" y="261"/>
                  <a:pt x="113" y="283"/>
                  <a:pt x="96" y="283"/>
                </a:cubicBezTo>
                <a:cubicBezTo>
                  <a:pt x="78" y="283"/>
                  <a:pt x="59" y="261"/>
                  <a:pt x="59" y="232"/>
                </a:cubicBezTo>
                <a:close/>
                <a:moveTo>
                  <a:pt x="10" y="355"/>
                </a:moveTo>
                <a:cubicBezTo>
                  <a:pt x="12" y="338"/>
                  <a:pt x="28" y="326"/>
                  <a:pt x="56" y="320"/>
                </a:cubicBezTo>
                <a:cubicBezTo>
                  <a:pt x="56" y="320"/>
                  <a:pt x="56" y="320"/>
                  <a:pt x="56" y="320"/>
                </a:cubicBezTo>
                <a:cubicBezTo>
                  <a:pt x="69" y="316"/>
                  <a:pt x="75" y="301"/>
                  <a:pt x="77" y="286"/>
                </a:cubicBezTo>
                <a:cubicBezTo>
                  <a:pt x="83" y="290"/>
                  <a:pt x="89" y="292"/>
                  <a:pt x="96" y="292"/>
                </a:cubicBezTo>
                <a:cubicBezTo>
                  <a:pt x="102" y="292"/>
                  <a:pt x="109" y="290"/>
                  <a:pt x="115" y="286"/>
                </a:cubicBezTo>
                <a:cubicBezTo>
                  <a:pt x="117" y="302"/>
                  <a:pt x="123" y="317"/>
                  <a:pt x="136" y="321"/>
                </a:cubicBezTo>
                <a:cubicBezTo>
                  <a:pt x="137" y="321"/>
                  <a:pt x="137" y="321"/>
                  <a:pt x="137" y="321"/>
                </a:cubicBezTo>
                <a:cubicBezTo>
                  <a:pt x="164" y="326"/>
                  <a:pt x="179" y="338"/>
                  <a:pt x="181" y="355"/>
                </a:cubicBezTo>
                <a:lnTo>
                  <a:pt x="10" y="3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896386"/>
            <a:endParaRPr 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Support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35599" y="1189495"/>
            <a:ext cx="9487163" cy="351731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Experience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We had </a:t>
            </a:r>
            <a:r>
              <a:rPr lang="en-US" sz="1800" b="1" dirty="0">
                <a:solidFill>
                  <a:schemeClr val="tx1"/>
                </a:solidFill>
                <a:latin typeface="+mn-lt"/>
              </a:rPr>
              <a:t>no global service desk, no global incident management, no history of operating across regions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+mn-lt"/>
              </a:rPr>
              <a:t>We </a:t>
            </a:r>
            <a:r>
              <a:rPr lang="en-US" sz="1800" b="1" dirty="0">
                <a:solidFill>
                  <a:schemeClr val="tx1"/>
                </a:solidFill>
                <a:latin typeface="+mn-lt"/>
              </a:rPr>
              <a:t>managed just fine </a:t>
            </a:r>
            <a:r>
              <a:rPr lang="en-US" sz="1800" dirty="0">
                <a:solidFill>
                  <a:schemeClr val="tx1"/>
                </a:solidFill>
                <a:latin typeface="+mn-lt"/>
              </a:rPr>
              <a:t>although it did take some quick decisions.</a:t>
            </a:r>
            <a:endParaRPr lang="en-US" sz="1961" b="1" dirty="0">
              <a:solidFill>
                <a:schemeClr val="tx1"/>
              </a:solidFill>
              <a:latin typeface="+mn-lt"/>
            </a:endParaRPr>
          </a:p>
          <a:p>
            <a:r>
              <a:rPr lang="en-US" dirty="0">
                <a:solidFill>
                  <a:schemeClr val="tx1"/>
                </a:solidFill>
              </a:rPr>
              <a:t>Decisions</a:t>
            </a:r>
          </a:p>
          <a:p>
            <a:pPr marL="336145" indent="-336145">
              <a:buFont typeface="Arial" panose="020B0604020202020204" pitchFamily="34" charset="0"/>
              <a:buChar char="•"/>
            </a:pPr>
            <a:r>
              <a:rPr lang="en-US" sz="1961" dirty="0">
                <a:solidFill>
                  <a:schemeClr val="tx1"/>
                </a:solidFill>
                <a:latin typeface="+mn-lt"/>
              </a:rPr>
              <a:t>Leveraged </a:t>
            </a:r>
            <a:r>
              <a:rPr lang="en-US" sz="1961" b="1" dirty="0">
                <a:solidFill>
                  <a:schemeClr val="tx1"/>
                </a:solidFill>
                <a:latin typeface="+mn-lt"/>
              </a:rPr>
              <a:t>as-is processes </a:t>
            </a:r>
            <a:r>
              <a:rPr lang="en-US" sz="1961" dirty="0">
                <a:solidFill>
                  <a:schemeClr val="tx1"/>
                </a:solidFill>
                <a:latin typeface="+mn-lt"/>
              </a:rPr>
              <a:t>in each markets</a:t>
            </a:r>
          </a:p>
          <a:p>
            <a:pPr marL="336145" indent="-336145">
              <a:buFont typeface="Arial" panose="020B0604020202020204" pitchFamily="34" charset="0"/>
              <a:buChar char="•"/>
            </a:pPr>
            <a:r>
              <a:rPr lang="en-US" sz="1961" dirty="0">
                <a:solidFill>
                  <a:schemeClr val="tx1"/>
                </a:solidFill>
                <a:latin typeface="+mn-lt"/>
              </a:rPr>
              <a:t>Implemented </a:t>
            </a:r>
            <a:r>
              <a:rPr lang="en-US" sz="1961" b="1" dirty="0">
                <a:solidFill>
                  <a:schemeClr val="tx1"/>
                </a:solidFill>
                <a:latin typeface="+mn-lt"/>
              </a:rPr>
              <a:t>global role-names </a:t>
            </a:r>
            <a:r>
              <a:rPr lang="en-US" sz="1961" dirty="0">
                <a:solidFill>
                  <a:schemeClr val="tx1"/>
                </a:solidFill>
                <a:latin typeface="+mn-lt"/>
              </a:rPr>
              <a:t>and added </a:t>
            </a:r>
            <a:r>
              <a:rPr lang="en-US" sz="1961" b="1" dirty="0">
                <a:solidFill>
                  <a:schemeClr val="tx1"/>
                </a:solidFill>
                <a:latin typeface="+mn-lt"/>
              </a:rPr>
              <a:t>two global roles</a:t>
            </a:r>
            <a:r>
              <a:rPr lang="en-US" sz="1961" dirty="0">
                <a:solidFill>
                  <a:schemeClr val="tx1"/>
                </a:solidFill>
                <a:latin typeface="+mn-lt"/>
              </a:rPr>
              <a:t>: Global SDM and Global Operations (TCS)</a:t>
            </a:r>
          </a:p>
          <a:p>
            <a:pPr marL="336145" indent="-336145">
              <a:buFont typeface="Arial" panose="020B0604020202020204" pitchFamily="34" charset="0"/>
              <a:buChar char="•"/>
            </a:pPr>
            <a:r>
              <a:rPr lang="en-US" sz="1961" dirty="0">
                <a:solidFill>
                  <a:schemeClr val="tx1"/>
                </a:solidFill>
                <a:latin typeface="+mn-lt"/>
              </a:rPr>
              <a:t>Designed </a:t>
            </a:r>
            <a:r>
              <a:rPr lang="en-US" sz="1961" b="1" dirty="0">
                <a:solidFill>
                  <a:schemeClr val="tx1"/>
                </a:solidFill>
                <a:latin typeface="+mn-lt"/>
              </a:rPr>
              <a:t>very simple workflows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0876" y="5221850"/>
            <a:ext cx="5216507" cy="18082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3552" y="4848339"/>
            <a:ext cx="3360432" cy="184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97864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33"/>
          <p:cNvSpPr>
            <a:spLocks noChangeArrowheads="1"/>
          </p:cNvSpPr>
          <p:nvPr/>
        </p:nvSpPr>
        <p:spPr bwMode="auto">
          <a:xfrm>
            <a:off x="718611" y="1337342"/>
            <a:ext cx="1097124" cy="109712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896386"/>
            <a:endParaRPr 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7" name="Freeform 110"/>
          <p:cNvSpPr>
            <a:spLocks noEditPoints="1"/>
          </p:cNvSpPr>
          <p:nvPr/>
        </p:nvSpPr>
        <p:spPr bwMode="auto">
          <a:xfrm>
            <a:off x="970233" y="1552594"/>
            <a:ext cx="595072" cy="666623"/>
          </a:xfrm>
          <a:custGeom>
            <a:avLst/>
            <a:gdLst>
              <a:gd name="T0" fmla="*/ 196 w 577"/>
              <a:gd name="T1" fmla="*/ 432 h 646"/>
              <a:gd name="T2" fmla="*/ 292 w 577"/>
              <a:gd name="T3" fmla="*/ 304 h 646"/>
              <a:gd name="T4" fmla="*/ 361 w 577"/>
              <a:gd name="T5" fmla="*/ 355 h 646"/>
              <a:gd name="T6" fmla="*/ 292 w 577"/>
              <a:gd name="T7" fmla="*/ 318 h 646"/>
              <a:gd name="T8" fmla="*/ 210 w 577"/>
              <a:gd name="T9" fmla="*/ 432 h 646"/>
              <a:gd name="T10" fmla="*/ 351 w 577"/>
              <a:gd name="T11" fmla="*/ 511 h 646"/>
              <a:gd name="T12" fmla="*/ 363 w 577"/>
              <a:gd name="T13" fmla="*/ 519 h 646"/>
              <a:gd name="T14" fmla="*/ 299 w 577"/>
              <a:gd name="T15" fmla="*/ 406 h 646"/>
              <a:gd name="T16" fmla="*/ 169 w 577"/>
              <a:gd name="T17" fmla="*/ 399 h 646"/>
              <a:gd name="T18" fmla="*/ 169 w 577"/>
              <a:gd name="T19" fmla="*/ 413 h 646"/>
              <a:gd name="T20" fmla="*/ 299 w 577"/>
              <a:gd name="T21" fmla="*/ 406 h 646"/>
              <a:gd name="T22" fmla="*/ 299 w 577"/>
              <a:gd name="T23" fmla="*/ 460 h 646"/>
              <a:gd name="T24" fmla="*/ 169 w 577"/>
              <a:gd name="T25" fmla="*/ 453 h 646"/>
              <a:gd name="T26" fmla="*/ 169 w 577"/>
              <a:gd name="T27" fmla="*/ 467 h 646"/>
              <a:gd name="T28" fmla="*/ 364 w 577"/>
              <a:gd name="T29" fmla="*/ 219 h 646"/>
              <a:gd name="T30" fmla="*/ 350 w 577"/>
              <a:gd name="T31" fmla="*/ 216 h 646"/>
              <a:gd name="T32" fmla="*/ 226 w 577"/>
              <a:gd name="T33" fmla="*/ 216 h 646"/>
              <a:gd name="T34" fmla="*/ 213 w 577"/>
              <a:gd name="T35" fmla="*/ 219 h 646"/>
              <a:gd name="T36" fmla="*/ 364 w 577"/>
              <a:gd name="T37" fmla="*/ 219 h 646"/>
              <a:gd name="T38" fmla="*/ 364 w 577"/>
              <a:gd name="T39" fmla="*/ 213 h 646"/>
              <a:gd name="T40" fmla="*/ 447 w 577"/>
              <a:gd name="T41" fmla="*/ 80 h 646"/>
              <a:gd name="T42" fmla="*/ 430 w 577"/>
              <a:gd name="T43" fmla="*/ 37 h 646"/>
              <a:gd name="T44" fmla="*/ 377 w 577"/>
              <a:gd name="T45" fmla="*/ 51 h 646"/>
              <a:gd name="T46" fmla="*/ 341 w 577"/>
              <a:gd name="T47" fmla="*/ 28 h 646"/>
              <a:gd name="T48" fmla="*/ 236 w 577"/>
              <a:gd name="T49" fmla="*/ 28 h 646"/>
              <a:gd name="T50" fmla="*/ 200 w 577"/>
              <a:gd name="T51" fmla="*/ 51 h 646"/>
              <a:gd name="T52" fmla="*/ 185 w 577"/>
              <a:gd name="T53" fmla="*/ 47 h 646"/>
              <a:gd name="T54" fmla="*/ 119 w 577"/>
              <a:gd name="T55" fmla="*/ 51 h 646"/>
              <a:gd name="T56" fmla="*/ 134 w 577"/>
              <a:gd name="T57" fmla="*/ 83 h 646"/>
              <a:gd name="T58" fmla="*/ 0 w 577"/>
              <a:gd name="T59" fmla="*/ 462 h 646"/>
              <a:gd name="T60" fmla="*/ 577 w 577"/>
              <a:gd name="T61" fmla="*/ 462 h 646"/>
              <a:gd name="T62" fmla="*/ 200 w 577"/>
              <a:gd name="T63" fmla="*/ 65 h 646"/>
              <a:gd name="T64" fmla="*/ 243 w 577"/>
              <a:gd name="T65" fmla="*/ 41 h 646"/>
              <a:gd name="T66" fmla="*/ 288 w 577"/>
              <a:gd name="T67" fmla="*/ 14 h 646"/>
              <a:gd name="T68" fmla="*/ 334 w 577"/>
              <a:gd name="T69" fmla="*/ 41 h 646"/>
              <a:gd name="T70" fmla="*/ 398 w 577"/>
              <a:gd name="T71" fmla="*/ 59 h 646"/>
              <a:gd name="T72" fmla="*/ 445 w 577"/>
              <a:gd name="T73" fmla="*/ 56 h 646"/>
              <a:gd name="T74" fmla="*/ 435 w 577"/>
              <a:gd name="T75" fmla="*/ 72 h 646"/>
              <a:gd name="T76" fmla="*/ 355 w 577"/>
              <a:gd name="T77" fmla="*/ 224 h 646"/>
              <a:gd name="T78" fmla="*/ 288 w 577"/>
              <a:gd name="T79" fmla="*/ 632 h 646"/>
              <a:gd name="T80" fmla="*/ 222 w 577"/>
              <a:gd name="T81" fmla="*/ 224 h 646"/>
              <a:gd name="T82" fmla="*/ 142 w 577"/>
              <a:gd name="T83" fmla="*/ 72 h 646"/>
              <a:gd name="T84" fmla="*/ 132 w 577"/>
              <a:gd name="T85" fmla="*/ 56 h 646"/>
              <a:gd name="T86" fmla="*/ 179 w 577"/>
              <a:gd name="T87" fmla="*/ 59 h 6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577" h="646">
                <a:moveTo>
                  <a:pt x="292" y="561"/>
                </a:moveTo>
                <a:cubicBezTo>
                  <a:pt x="233" y="561"/>
                  <a:pt x="196" y="510"/>
                  <a:pt x="196" y="432"/>
                </a:cubicBezTo>
                <a:cubicBezTo>
                  <a:pt x="196" y="395"/>
                  <a:pt x="204" y="363"/>
                  <a:pt x="221" y="340"/>
                </a:cubicBezTo>
                <a:cubicBezTo>
                  <a:pt x="238" y="316"/>
                  <a:pt x="263" y="304"/>
                  <a:pt x="292" y="304"/>
                </a:cubicBezTo>
                <a:cubicBezTo>
                  <a:pt x="320" y="304"/>
                  <a:pt x="344" y="317"/>
                  <a:pt x="363" y="345"/>
                </a:cubicBezTo>
                <a:cubicBezTo>
                  <a:pt x="365" y="348"/>
                  <a:pt x="364" y="353"/>
                  <a:pt x="361" y="355"/>
                </a:cubicBezTo>
                <a:cubicBezTo>
                  <a:pt x="358" y="357"/>
                  <a:pt x="354" y="356"/>
                  <a:pt x="351" y="353"/>
                </a:cubicBezTo>
                <a:cubicBezTo>
                  <a:pt x="335" y="329"/>
                  <a:pt x="316" y="318"/>
                  <a:pt x="292" y="318"/>
                </a:cubicBezTo>
                <a:cubicBezTo>
                  <a:pt x="267" y="318"/>
                  <a:pt x="247" y="328"/>
                  <a:pt x="232" y="348"/>
                </a:cubicBezTo>
                <a:cubicBezTo>
                  <a:pt x="218" y="369"/>
                  <a:pt x="210" y="398"/>
                  <a:pt x="210" y="432"/>
                </a:cubicBezTo>
                <a:cubicBezTo>
                  <a:pt x="210" y="502"/>
                  <a:pt x="242" y="547"/>
                  <a:pt x="292" y="547"/>
                </a:cubicBezTo>
                <a:cubicBezTo>
                  <a:pt x="316" y="547"/>
                  <a:pt x="335" y="535"/>
                  <a:pt x="351" y="511"/>
                </a:cubicBezTo>
                <a:cubicBezTo>
                  <a:pt x="354" y="508"/>
                  <a:pt x="358" y="507"/>
                  <a:pt x="361" y="509"/>
                </a:cubicBezTo>
                <a:cubicBezTo>
                  <a:pt x="364" y="512"/>
                  <a:pt x="365" y="516"/>
                  <a:pt x="363" y="519"/>
                </a:cubicBezTo>
                <a:cubicBezTo>
                  <a:pt x="344" y="547"/>
                  <a:pt x="320" y="561"/>
                  <a:pt x="292" y="561"/>
                </a:cubicBezTo>
                <a:close/>
                <a:moveTo>
                  <a:pt x="299" y="406"/>
                </a:moveTo>
                <a:cubicBezTo>
                  <a:pt x="299" y="402"/>
                  <a:pt x="296" y="399"/>
                  <a:pt x="292" y="399"/>
                </a:cubicBezTo>
                <a:cubicBezTo>
                  <a:pt x="169" y="399"/>
                  <a:pt x="169" y="399"/>
                  <a:pt x="169" y="399"/>
                </a:cubicBezTo>
                <a:cubicBezTo>
                  <a:pt x="165" y="399"/>
                  <a:pt x="162" y="402"/>
                  <a:pt x="162" y="406"/>
                </a:cubicBezTo>
                <a:cubicBezTo>
                  <a:pt x="162" y="410"/>
                  <a:pt x="165" y="413"/>
                  <a:pt x="169" y="413"/>
                </a:cubicBezTo>
                <a:cubicBezTo>
                  <a:pt x="292" y="413"/>
                  <a:pt x="292" y="413"/>
                  <a:pt x="292" y="413"/>
                </a:cubicBezTo>
                <a:cubicBezTo>
                  <a:pt x="296" y="413"/>
                  <a:pt x="299" y="410"/>
                  <a:pt x="299" y="406"/>
                </a:cubicBezTo>
                <a:close/>
                <a:moveTo>
                  <a:pt x="292" y="467"/>
                </a:moveTo>
                <a:cubicBezTo>
                  <a:pt x="296" y="467"/>
                  <a:pt x="299" y="464"/>
                  <a:pt x="299" y="460"/>
                </a:cubicBezTo>
                <a:cubicBezTo>
                  <a:pt x="299" y="456"/>
                  <a:pt x="296" y="453"/>
                  <a:pt x="292" y="453"/>
                </a:cubicBezTo>
                <a:cubicBezTo>
                  <a:pt x="169" y="453"/>
                  <a:pt x="169" y="453"/>
                  <a:pt x="169" y="453"/>
                </a:cubicBezTo>
                <a:cubicBezTo>
                  <a:pt x="165" y="453"/>
                  <a:pt x="162" y="456"/>
                  <a:pt x="162" y="460"/>
                </a:cubicBezTo>
                <a:cubicBezTo>
                  <a:pt x="162" y="464"/>
                  <a:pt x="165" y="467"/>
                  <a:pt x="169" y="467"/>
                </a:cubicBezTo>
                <a:lnTo>
                  <a:pt x="292" y="467"/>
                </a:lnTo>
                <a:close/>
                <a:moveTo>
                  <a:pt x="364" y="219"/>
                </a:moveTo>
                <a:cubicBezTo>
                  <a:pt x="350" y="216"/>
                  <a:pt x="350" y="216"/>
                  <a:pt x="350" y="216"/>
                </a:cubicBezTo>
                <a:cubicBezTo>
                  <a:pt x="350" y="216"/>
                  <a:pt x="350" y="216"/>
                  <a:pt x="350" y="216"/>
                </a:cubicBezTo>
                <a:cubicBezTo>
                  <a:pt x="350" y="216"/>
                  <a:pt x="344" y="231"/>
                  <a:pt x="288" y="231"/>
                </a:cubicBezTo>
                <a:cubicBezTo>
                  <a:pt x="233" y="231"/>
                  <a:pt x="227" y="216"/>
                  <a:pt x="226" y="216"/>
                </a:cubicBezTo>
                <a:cubicBezTo>
                  <a:pt x="227" y="216"/>
                  <a:pt x="227" y="216"/>
                  <a:pt x="227" y="216"/>
                </a:cubicBezTo>
                <a:cubicBezTo>
                  <a:pt x="213" y="219"/>
                  <a:pt x="213" y="219"/>
                  <a:pt x="213" y="219"/>
                </a:cubicBezTo>
                <a:cubicBezTo>
                  <a:pt x="214" y="224"/>
                  <a:pt x="222" y="245"/>
                  <a:pt x="288" y="245"/>
                </a:cubicBezTo>
                <a:cubicBezTo>
                  <a:pt x="355" y="245"/>
                  <a:pt x="363" y="224"/>
                  <a:pt x="364" y="219"/>
                </a:cubicBezTo>
                <a:close/>
                <a:moveTo>
                  <a:pt x="577" y="462"/>
                </a:moveTo>
                <a:cubicBezTo>
                  <a:pt x="577" y="344"/>
                  <a:pt x="452" y="245"/>
                  <a:pt x="364" y="213"/>
                </a:cubicBezTo>
                <a:cubicBezTo>
                  <a:pt x="366" y="181"/>
                  <a:pt x="381" y="134"/>
                  <a:pt x="443" y="83"/>
                </a:cubicBezTo>
                <a:cubicBezTo>
                  <a:pt x="445" y="81"/>
                  <a:pt x="447" y="80"/>
                  <a:pt x="447" y="80"/>
                </a:cubicBezTo>
                <a:cubicBezTo>
                  <a:pt x="461" y="67"/>
                  <a:pt x="461" y="57"/>
                  <a:pt x="458" y="51"/>
                </a:cubicBezTo>
                <a:cubicBezTo>
                  <a:pt x="455" y="42"/>
                  <a:pt x="444" y="37"/>
                  <a:pt x="430" y="37"/>
                </a:cubicBezTo>
                <a:cubicBezTo>
                  <a:pt x="418" y="37"/>
                  <a:pt x="405" y="41"/>
                  <a:pt x="392" y="47"/>
                </a:cubicBezTo>
                <a:cubicBezTo>
                  <a:pt x="387" y="49"/>
                  <a:pt x="382" y="51"/>
                  <a:pt x="377" y="51"/>
                </a:cubicBezTo>
                <a:cubicBezTo>
                  <a:pt x="365" y="51"/>
                  <a:pt x="355" y="43"/>
                  <a:pt x="344" y="31"/>
                </a:cubicBezTo>
                <a:cubicBezTo>
                  <a:pt x="341" y="28"/>
                  <a:pt x="341" y="28"/>
                  <a:pt x="341" y="28"/>
                </a:cubicBezTo>
                <a:cubicBezTo>
                  <a:pt x="328" y="15"/>
                  <a:pt x="314" y="0"/>
                  <a:pt x="288" y="0"/>
                </a:cubicBezTo>
                <a:cubicBezTo>
                  <a:pt x="263" y="0"/>
                  <a:pt x="249" y="15"/>
                  <a:pt x="236" y="28"/>
                </a:cubicBezTo>
                <a:cubicBezTo>
                  <a:pt x="233" y="31"/>
                  <a:pt x="233" y="31"/>
                  <a:pt x="233" y="31"/>
                </a:cubicBezTo>
                <a:cubicBezTo>
                  <a:pt x="222" y="43"/>
                  <a:pt x="212" y="51"/>
                  <a:pt x="200" y="51"/>
                </a:cubicBezTo>
                <a:cubicBezTo>
                  <a:pt x="200" y="51"/>
                  <a:pt x="200" y="51"/>
                  <a:pt x="200" y="51"/>
                </a:cubicBezTo>
                <a:cubicBezTo>
                  <a:pt x="195" y="51"/>
                  <a:pt x="190" y="49"/>
                  <a:pt x="185" y="47"/>
                </a:cubicBezTo>
                <a:cubicBezTo>
                  <a:pt x="172" y="41"/>
                  <a:pt x="159" y="37"/>
                  <a:pt x="147" y="37"/>
                </a:cubicBezTo>
                <a:cubicBezTo>
                  <a:pt x="133" y="37"/>
                  <a:pt x="122" y="42"/>
                  <a:pt x="119" y="51"/>
                </a:cubicBezTo>
                <a:cubicBezTo>
                  <a:pt x="116" y="57"/>
                  <a:pt x="116" y="67"/>
                  <a:pt x="130" y="80"/>
                </a:cubicBezTo>
                <a:cubicBezTo>
                  <a:pt x="130" y="80"/>
                  <a:pt x="132" y="81"/>
                  <a:pt x="134" y="83"/>
                </a:cubicBezTo>
                <a:cubicBezTo>
                  <a:pt x="196" y="134"/>
                  <a:pt x="211" y="181"/>
                  <a:pt x="213" y="213"/>
                </a:cubicBezTo>
                <a:cubicBezTo>
                  <a:pt x="125" y="245"/>
                  <a:pt x="0" y="344"/>
                  <a:pt x="0" y="462"/>
                </a:cubicBezTo>
                <a:cubicBezTo>
                  <a:pt x="0" y="579"/>
                  <a:pt x="47" y="646"/>
                  <a:pt x="288" y="646"/>
                </a:cubicBezTo>
                <a:cubicBezTo>
                  <a:pt x="530" y="646"/>
                  <a:pt x="577" y="579"/>
                  <a:pt x="577" y="462"/>
                </a:cubicBezTo>
                <a:close/>
                <a:moveTo>
                  <a:pt x="179" y="59"/>
                </a:moveTo>
                <a:cubicBezTo>
                  <a:pt x="186" y="63"/>
                  <a:pt x="193" y="65"/>
                  <a:pt x="200" y="65"/>
                </a:cubicBezTo>
                <a:cubicBezTo>
                  <a:pt x="200" y="65"/>
                  <a:pt x="200" y="65"/>
                  <a:pt x="200" y="65"/>
                </a:cubicBezTo>
                <a:cubicBezTo>
                  <a:pt x="218" y="65"/>
                  <a:pt x="231" y="53"/>
                  <a:pt x="243" y="41"/>
                </a:cubicBezTo>
                <a:cubicBezTo>
                  <a:pt x="246" y="37"/>
                  <a:pt x="246" y="37"/>
                  <a:pt x="246" y="37"/>
                </a:cubicBezTo>
                <a:cubicBezTo>
                  <a:pt x="258" y="25"/>
                  <a:pt x="269" y="14"/>
                  <a:pt x="288" y="14"/>
                </a:cubicBezTo>
                <a:cubicBezTo>
                  <a:pt x="308" y="14"/>
                  <a:pt x="319" y="25"/>
                  <a:pt x="331" y="37"/>
                </a:cubicBezTo>
                <a:cubicBezTo>
                  <a:pt x="334" y="41"/>
                  <a:pt x="334" y="41"/>
                  <a:pt x="334" y="41"/>
                </a:cubicBezTo>
                <a:cubicBezTo>
                  <a:pt x="346" y="53"/>
                  <a:pt x="359" y="65"/>
                  <a:pt x="377" y="65"/>
                </a:cubicBezTo>
                <a:cubicBezTo>
                  <a:pt x="384" y="65"/>
                  <a:pt x="391" y="63"/>
                  <a:pt x="398" y="59"/>
                </a:cubicBezTo>
                <a:cubicBezTo>
                  <a:pt x="409" y="54"/>
                  <a:pt x="420" y="51"/>
                  <a:pt x="430" y="51"/>
                </a:cubicBezTo>
                <a:cubicBezTo>
                  <a:pt x="439" y="51"/>
                  <a:pt x="444" y="54"/>
                  <a:pt x="445" y="56"/>
                </a:cubicBezTo>
                <a:cubicBezTo>
                  <a:pt x="446" y="58"/>
                  <a:pt x="444" y="63"/>
                  <a:pt x="438" y="70"/>
                </a:cubicBezTo>
                <a:cubicBezTo>
                  <a:pt x="437" y="70"/>
                  <a:pt x="436" y="71"/>
                  <a:pt x="435" y="72"/>
                </a:cubicBezTo>
                <a:cubicBezTo>
                  <a:pt x="365" y="129"/>
                  <a:pt x="350" y="183"/>
                  <a:pt x="350" y="218"/>
                </a:cubicBezTo>
                <a:cubicBezTo>
                  <a:pt x="350" y="221"/>
                  <a:pt x="352" y="223"/>
                  <a:pt x="355" y="224"/>
                </a:cubicBezTo>
                <a:cubicBezTo>
                  <a:pt x="439" y="253"/>
                  <a:pt x="563" y="349"/>
                  <a:pt x="563" y="462"/>
                </a:cubicBezTo>
                <a:cubicBezTo>
                  <a:pt x="563" y="573"/>
                  <a:pt x="519" y="632"/>
                  <a:pt x="288" y="632"/>
                </a:cubicBezTo>
                <a:cubicBezTo>
                  <a:pt x="58" y="632"/>
                  <a:pt x="14" y="573"/>
                  <a:pt x="14" y="462"/>
                </a:cubicBezTo>
                <a:cubicBezTo>
                  <a:pt x="14" y="349"/>
                  <a:pt x="138" y="253"/>
                  <a:pt x="222" y="224"/>
                </a:cubicBezTo>
                <a:cubicBezTo>
                  <a:pt x="225" y="223"/>
                  <a:pt x="227" y="221"/>
                  <a:pt x="227" y="218"/>
                </a:cubicBezTo>
                <a:cubicBezTo>
                  <a:pt x="227" y="183"/>
                  <a:pt x="212" y="129"/>
                  <a:pt x="142" y="72"/>
                </a:cubicBezTo>
                <a:cubicBezTo>
                  <a:pt x="141" y="71"/>
                  <a:pt x="140" y="70"/>
                  <a:pt x="139" y="70"/>
                </a:cubicBezTo>
                <a:cubicBezTo>
                  <a:pt x="133" y="63"/>
                  <a:pt x="131" y="58"/>
                  <a:pt x="132" y="56"/>
                </a:cubicBezTo>
                <a:cubicBezTo>
                  <a:pt x="133" y="54"/>
                  <a:pt x="138" y="51"/>
                  <a:pt x="147" y="51"/>
                </a:cubicBezTo>
                <a:cubicBezTo>
                  <a:pt x="157" y="51"/>
                  <a:pt x="168" y="54"/>
                  <a:pt x="179" y="5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896386"/>
            <a:endParaRPr 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License management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35599" y="1189495"/>
            <a:ext cx="9487163" cy="3318989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Experience</a:t>
            </a:r>
          </a:p>
          <a:p>
            <a:pPr marL="336145" indent="-336145">
              <a:buFont typeface="Arial" panose="020B0604020202020204" pitchFamily="34" charset="0"/>
              <a:buChar char="•"/>
            </a:pPr>
            <a:r>
              <a:rPr lang="en-US" sz="1961" b="1" dirty="0">
                <a:solidFill>
                  <a:schemeClr val="tx1"/>
                </a:solidFill>
                <a:latin typeface="+mn-lt"/>
              </a:rPr>
              <a:t>Unclear license rules </a:t>
            </a:r>
            <a:r>
              <a:rPr lang="en-US" sz="1961" dirty="0">
                <a:solidFill>
                  <a:schemeClr val="tx1"/>
                </a:solidFill>
                <a:latin typeface="+mn-lt"/>
              </a:rPr>
              <a:t>– Qualified user/device</a:t>
            </a:r>
          </a:p>
          <a:p>
            <a:pPr marL="336145" indent="-336145">
              <a:buFont typeface="Arial" panose="020B0604020202020204" pitchFamily="34" charset="0"/>
              <a:buChar char="•"/>
            </a:pPr>
            <a:r>
              <a:rPr lang="en-US" sz="1961" b="1" dirty="0">
                <a:solidFill>
                  <a:schemeClr val="tx1"/>
                </a:solidFill>
                <a:latin typeface="+mn-lt"/>
              </a:rPr>
              <a:t>Changing license rules </a:t>
            </a:r>
            <a:r>
              <a:rPr lang="en-US" sz="1961" dirty="0">
                <a:solidFill>
                  <a:schemeClr val="tx1"/>
                </a:solidFill>
                <a:latin typeface="+mn-lt"/>
              </a:rPr>
              <a:t>– New plan details every year</a:t>
            </a:r>
          </a:p>
          <a:p>
            <a:pPr marL="336145" indent="-336145">
              <a:buFont typeface="Arial" panose="020B0604020202020204" pitchFamily="34" charset="0"/>
              <a:buChar char="•"/>
            </a:pPr>
            <a:r>
              <a:rPr lang="en-US" sz="1961" b="1" dirty="0">
                <a:solidFill>
                  <a:schemeClr val="tx1"/>
                </a:solidFill>
                <a:latin typeface="+mn-lt"/>
              </a:rPr>
              <a:t>Licenses not fitting real world </a:t>
            </a:r>
            <a:r>
              <a:rPr lang="en-US" sz="1961" dirty="0">
                <a:solidFill>
                  <a:schemeClr val="tx1"/>
                </a:solidFill>
                <a:latin typeface="+mn-lt"/>
              </a:rPr>
              <a:t>– Shared department accounts, meeting rooms with active accounts</a:t>
            </a:r>
          </a:p>
          <a:p>
            <a:r>
              <a:rPr lang="en-US" dirty="0">
                <a:solidFill>
                  <a:schemeClr val="tx1"/>
                </a:solidFill>
              </a:rPr>
              <a:t>Decisions</a:t>
            </a:r>
          </a:p>
          <a:p>
            <a:pPr marL="336145" indent="-336145">
              <a:buFont typeface="Arial" panose="020B0604020202020204" pitchFamily="34" charset="0"/>
              <a:buChar char="•"/>
            </a:pPr>
            <a:r>
              <a:rPr lang="en-US" sz="1961" dirty="0">
                <a:solidFill>
                  <a:schemeClr val="tx1"/>
                </a:solidFill>
                <a:latin typeface="+mn-lt"/>
              </a:rPr>
              <a:t>We have to do a LOT of license training (incl. of MS own people)</a:t>
            </a:r>
          </a:p>
          <a:p>
            <a:pPr marL="336145" indent="-336145">
              <a:buFont typeface="Arial" panose="020B0604020202020204" pitchFamily="34" charset="0"/>
              <a:buChar char="•"/>
            </a:pPr>
            <a:r>
              <a:rPr lang="en-US" sz="1961" dirty="0">
                <a:solidFill>
                  <a:schemeClr val="tx1"/>
                </a:solidFill>
                <a:latin typeface="+mn-lt"/>
              </a:rPr>
              <a:t>We have to be creative and triple-check individual cases with MS licensing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4700" y="4400127"/>
            <a:ext cx="2583464" cy="23343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0171" y="5098505"/>
            <a:ext cx="2584386" cy="1407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9028" y="4621412"/>
            <a:ext cx="2374639" cy="1292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113125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world has </a:t>
            </a:r>
            <a:r>
              <a:rPr lang="en-US" dirty="0">
                <a:latin typeface="Carlsberg Sans Bold" panose="020B0804020202020204" pitchFamily="34" charset="0"/>
              </a:rPr>
              <a:t>changed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199456" y="1219200"/>
            <a:ext cx="9793088" cy="4627563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dirty="0"/>
              <a:t>In 2015 millennials became the </a:t>
            </a:r>
            <a:r>
              <a:rPr lang="en-US" sz="2800" dirty="0">
                <a:solidFill>
                  <a:schemeClr val="accent6"/>
                </a:solidFill>
              </a:rPr>
              <a:t>largest demographic </a:t>
            </a:r>
            <a:r>
              <a:rPr lang="en-US" dirty="0"/>
              <a:t>in the global workforce,  and mobile browsing became the </a:t>
            </a:r>
            <a:r>
              <a:rPr lang="en-US" sz="2800" dirty="0">
                <a:solidFill>
                  <a:schemeClr val="accent6"/>
                </a:solidFill>
              </a:rPr>
              <a:t>most common way </a:t>
            </a:r>
            <a:r>
              <a:rPr lang="en-US" dirty="0"/>
              <a:t>to access the Internet.</a:t>
            </a:r>
          </a:p>
        </p:txBody>
      </p:sp>
    </p:spTree>
    <p:extLst>
      <p:ext uri="{BB962C8B-B14F-4D97-AF65-F5344CB8AC3E}">
        <p14:creationId xmlns:p14="http://schemas.microsoft.com/office/powerpoint/2010/main" val="3011615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76"/>
          <p:cNvSpPr>
            <a:spLocks noChangeArrowheads="1"/>
          </p:cNvSpPr>
          <p:nvPr/>
        </p:nvSpPr>
        <p:spPr bwMode="auto">
          <a:xfrm>
            <a:off x="715133" y="1337342"/>
            <a:ext cx="1097124" cy="1097124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896386"/>
            <a:endParaRPr 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7" name="Freeform 152"/>
          <p:cNvSpPr>
            <a:spLocks noEditPoints="1"/>
          </p:cNvSpPr>
          <p:nvPr/>
        </p:nvSpPr>
        <p:spPr bwMode="auto">
          <a:xfrm>
            <a:off x="995376" y="1610432"/>
            <a:ext cx="536637" cy="525905"/>
          </a:xfrm>
          <a:custGeom>
            <a:avLst/>
            <a:gdLst>
              <a:gd name="T0" fmla="*/ 396 w 520"/>
              <a:gd name="T1" fmla="*/ 294 h 510"/>
              <a:gd name="T2" fmla="*/ 385 w 520"/>
              <a:gd name="T3" fmla="*/ 283 h 510"/>
              <a:gd name="T4" fmla="*/ 370 w 520"/>
              <a:gd name="T5" fmla="*/ 297 h 510"/>
              <a:gd name="T6" fmla="*/ 342 w 520"/>
              <a:gd name="T7" fmla="*/ 326 h 510"/>
              <a:gd name="T8" fmla="*/ 414 w 520"/>
              <a:gd name="T9" fmla="*/ 161 h 510"/>
              <a:gd name="T10" fmla="*/ 491 w 520"/>
              <a:gd name="T11" fmla="*/ 140 h 510"/>
              <a:gd name="T12" fmla="*/ 506 w 520"/>
              <a:gd name="T13" fmla="*/ 52 h 510"/>
              <a:gd name="T14" fmla="*/ 465 w 520"/>
              <a:gd name="T15" fmla="*/ 88 h 510"/>
              <a:gd name="T16" fmla="*/ 428 w 520"/>
              <a:gd name="T17" fmla="*/ 50 h 510"/>
              <a:gd name="T18" fmla="*/ 463 w 520"/>
              <a:gd name="T19" fmla="*/ 9 h 510"/>
              <a:gd name="T20" fmla="*/ 433 w 520"/>
              <a:gd name="T21" fmla="*/ 0 h 510"/>
              <a:gd name="T22" fmla="*/ 354 w 520"/>
              <a:gd name="T23" fmla="*/ 101 h 510"/>
              <a:gd name="T24" fmla="*/ 123 w 520"/>
              <a:gd name="T25" fmla="*/ 107 h 510"/>
              <a:gd name="T26" fmla="*/ 133 w 520"/>
              <a:gd name="T27" fmla="*/ 85 h 510"/>
              <a:gd name="T28" fmla="*/ 45 w 520"/>
              <a:gd name="T29" fmla="*/ 8 h 510"/>
              <a:gd name="T30" fmla="*/ 11 w 520"/>
              <a:gd name="T31" fmla="*/ 45 h 510"/>
              <a:gd name="T32" fmla="*/ 90 w 520"/>
              <a:gd name="T33" fmla="*/ 128 h 510"/>
              <a:gd name="T34" fmla="*/ 102 w 520"/>
              <a:gd name="T35" fmla="*/ 128 h 510"/>
              <a:gd name="T36" fmla="*/ 224 w 520"/>
              <a:gd name="T37" fmla="*/ 230 h 510"/>
              <a:gd name="T38" fmla="*/ 87 w 520"/>
              <a:gd name="T39" fmla="*/ 346 h 510"/>
              <a:gd name="T40" fmla="*/ 9 w 520"/>
              <a:gd name="T41" fmla="*/ 452 h 510"/>
              <a:gd name="T42" fmla="*/ 22 w 520"/>
              <a:gd name="T43" fmla="*/ 455 h 510"/>
              <a:gd name="T44" fmla="*/ 85 w 520"/>
              <a:gd name="T45" fmla="*/ 430 h 510"/>
              <a:gd name="T46" fmla="*/ 60 w 520"/>
              <a:gd name="T47" fmla="*/ 493 h 510"/>
              <a:gd name="T48" fmla="*/ 63 w 520"/>
              <a:gd name="T49" fmla="*/ 506 h 510"/>
              <a:gd name="T50" fmla="*/ 145 w 520"/>
              <a:gd name="T51" fmla="*/ 486 h 510"/>
              <a:gd name="T52" fmla="*/ 285 w 520"/>
              <a:gd name="T53" fmla="*/ 291 h 510"/>
              <a:gd name="T54" fmla="*/ 288 w 520"/>
              <a:gd name="T55" fmla="*/ 380 h 510"/>
              <a:gd name="T56" fmla="*/ 293 w 520"/>
              <a:gd name="T57" fmla="*/ 394 h 510"/>
              <a:gd name="T58" fmla="*/ 308 w 520"/>
              <a:gd name="T59" fmla="*/ 382 h 510"/>
              <a:gd name="T60" fmla="*/ 452 w 520"/>
              <a:gd name="T61" fmla="*/ 502 h 510"/>
              <a:gd name="T62" fmla="*/ 508 w 520"/>
              <a:gd name="T63" fmla="*/ 447 h 510"/>
              <a:gd name="T64" fmla="*/ 387 w 520"/>
              <a:gd name="T65" fmla="*/ 303 h 510"/>
              <a:gd name="T66" fmla="*/ 30 w 520"/>
              <a:gd name="T67" fmla="*/ 45 h 510"/>
              <a:gd name="T68" fmla="*/ 116 w 520"/>
              <a:gd name="T69" fmla="*/ 91 h 510"/>
              <a:gd name="T70" fmla="*/ 150 w 520"/>
              <a:gd name="T71" fmla="*/ 409 h 510"/>
              <a:gd name="T72" fmla="*/ 87 w 520"/>
              <a:gd name="T73" fmla="*/ 494 h 510"/>
              <a:gd name="T74" fmla="*/ 107 w 520"/>
              <a:gd name="T75" fmla="*/ 468 h 510"/>
              <a:gd name="T76" fmla="*/ 99 w 520"/>
              <a:gd name="T77" fmla="*/ 421 h 510"/>
              <a:gd name="T78" fmla="*/ 54 w 520"/>
              <a:gd name="T79" fmla="*/ 406 h 510"/>
              <a:gd name="T80" fmla="*/ 21 w 520"/>
              <a:gd name="T81" fmla="*/ 433 h 510"/>
              <a:gd name="T82" fmla="*/ 87 w 520"/>
              <a:gd name="T83" fmla="*/ 362 h 510"/>
              <a:gd name="T84" fmla="*/ 114 w 520"/>
              <a:gd name="T85" fmla="*/ 363 h 510"/>
              <a:gd name="T86" fmla="*/ 370 w 520"/>
              <a:gd name="T87" fmla="*/ 101 h 510"/>
              <a:gd name="T88" fmla="*/ 433 w 520"/>
              <a:gd name="T89" fmla="*/ 16 h 510"/>
              <a:gd name="T90" fmla="*/ 413 w 520"/>
              <a:gd name="T91" fmla="*/ 42 h 510"/>
              <a:gd name="T92" fmla="*/ 421 w 520"/>
              <a:gd name="T93" fmla="*/ 88 h 510"/>
              <a:gd name="T94" fmla="*/ 466 w 520"/>
              <a:gd name="T95" fmla="*/ 104 h 510"/>
              <a:gd name="T96" fmla="*/ 499 w 520"/>
              <a:gd name="T97" fmla="*/ 76 h 510"/>
              <a:gd name="T98" fmla="*/ 433 w 520"/>
              <a:gd name="T99" fmla="*/ 147 h 510"/>
              <a:gd name="T100" fmla="*/ 406 w 520"/>
              <a:gd name="T101" fmla="*/ 147 h 510"/>
              <a:gd name="T102" fmla="*/ 150 w 520"/>
              <a:gd name="T103" fmla="*/ 409 h 510"/>
              <a:gd name="T104" fmla="*/ 424 w 520"/>
              <a:gd name="T105" fmla="*/ 475 h 510"/>
              <a:gd name="T106" fmla="*/ 376 w 520"/>
              <a:gd name="T107" fmla="*/ 314 h 510"/>
              <a:gd name="T108" fmla="*/ 492 w 520"/>
              <a:gd name="T109" fmla="*/ 447 h 5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520" h="510">
                <a:moveTo>
                  <a:pt x="387" y="303"/>
                </a:moveTo>
                <a:cubicBezTo>
                  <a:pt x="396" y="294"/>
                  <a:pt x="396" y="294"/>
                  <a:pt x="396" y="294"/>
                </a:cubicBezTo>
                <a:cubicBezTo>
                  <a:pt x="399" y="291"/>
                  <a:pt x="399" y="286"/>
                  <a:pt x="396" y="283"/>
                </a:cubicBezTo>
                <a:cubicBezTo>
                  <a:pt x="393" y="279"/>
                  <a:pt x="388" y="279"/>
                  <a:pt x="385" y="283"/>
                </a:cubicBezTo>
                <a:cubicBezTo>
                  <a:pt x="370" y="297"/>
                  <a:pt x="370" y="297"/>
                  <a:pt x="370" y="297"/>
                </a:cubicBezTo>
                <a:cubicBezTo>
                  <a:pt x="370" y="297"/>
                  <a:pt x="370" y="297"/>
                  <a:pt x="370" y="297"/>
                </a:cubicBezTo>
                <a:cubicBezTo>
                  <a:pt x="370" y="297"/>
                  <a:pt x="370" y="297"/>
                  <a:pt x="370" y="297"/>
                </a:cubicBezTo>
                <a:cubicBezTo>
                  <a:pt x="342" y="326"/>
                  <a:pt x="342" y="326"/>
                  <a:pt x="342" y="326"/>
                </a:cubicBezTo>
                <a:cubicBezTo>
                  <a:pt x="296" y="280"/>
                  <a:pt x="296" y="280"/>
                  <a:pt x="296" y="280"/>
                </a:cubicBezTo>
                <a:cubicBezTo>
                  <a:pt x="414" y="161"/>
                  <a:pt x="414" y="161"/>
                  <a:pt x="414" y="161"/>
                </a:cubicBezTo>
                <a:cubicBezTo>
                  <a:pt x="421" y="163"/>
                  <a:pt x="427" y="163"/>
                  <a:pt x="433" y="163"/>
                </a:cubicBezTo>
                <a:cubicBezTo>
                  <a:pt x="455" y="163"/>
                  <a:pt x="476" y="155"/>
                  <a:pt x="491" y="140"/>
                </a:cubicBezTo>
                <a:cubicBezTo>
                  <a:pt x="513" y="118"/>
                  <a:pt x="520" y="87"/>
                  <a:pt x="512" y="58"/>
                </a:cubicBezTo>
                <a:cubicBezTo>
                  <a:pt x="511" y="55"/>
                  <a:pt x="509" y="53"/>
                  <a:pt x="506" y="52"/>
                </a:cubicBezTo>
                <a:cubicBezTo>
                  <a:pt x="503" y="52"/>
                  <a:pt x="500" y="53"/>
                  <a:pt x="498" y="55"/>
                </a:cubicBezTo>
                <a:cubicBezTo>
                  <a:pt x="465" y="88"/>
                  <a:pt x="465" y="88"/>
                  <a:pt x="465" y="88"/>
                </a:cubicBezTo>
                <a:cubicBezTo>
                  <a:pt x="435" y="80"/>
                  <a:pt x="435" y="80"/>
                  <a:pt x="435" y="80"/>
                </a:cubicBezTo>
                <a:cubicBezTo>
                  <a:pt x="428" y="50"/>
                  <a:pt x="428" y="50"/>
                  <a:pt x="428" y="50"/>
                </a:cubicBezTo>
                <a:cubicBezTo>
                  <a:pt x="461" y="17"/>
                  <a:pt x="461" y="17"/>
                  <a:pt x="461" y="17"/>
                </a:cubicBezTo>
                <a:cubicBezTo>
                  <a:pt x="463" y="15"/>
                  <a:pt x="463" y="12"/>
                  <a:pt x="463" y="9"/>
                </a:cubicBezTo>
                <a:cubicBezTo>
                  <a:pt x="462" y="6"/>
                  <a:pt x="460" y="4"/>
                  <a:pt x="457" y="3"/>
                </a:cubicBezTo>
                <a:cubicBezTo>
                  <a:pt x="449" y="1"/>
                  <a:pt x="441" y="0"/>
                  <a:pt x="433" y="0"/>
                </a:cubicBezTo>
                <a:cubicBezTo>
                  <a:pt x="411" y="0"/>
                  <a:pt x="391" y="8"/>
                  <a:pt x="376" y="24"/>
                </a:cubicBezTo>
                <a:cubicBezTo>
                  <a:pt x="355" y="44"/>
                  <a:pt x="347" y="73"/>
                  <a:pt x="354" y="101"/>
                </a:cubicBezTo>
                <a:cubicBezTo>
                  <a:pt x="236" y="219"/>
                  <a:pt x="236" y="219"/>
                  <a:pt x="236" y="219"/>
                </a:cubicBezTo>
                <a:cubicBezTo>
                  <a:pt x="123" y="107"/>
                  <a:pt x="123" y="107"/>
                  <a:pt x="123" y="107"/>
                </a:cubicBezTo>
                <a:cubicBezTo>
                  <a:pt x="133" y="97"/>
                  <a:pt x="133" y="97"/>
                  <a:pt x="133" y="97"/>
                </a:cubicBezTo>
                <a:cubicBezTo>
                  <a:pt x="137" y="93"/>
                  <a:pt x="137" y="88"/>
                  <a:pt x="133" y="85"/>
                </a:cubicBezTo>
                <a:cubicBezTo>
                  <a:pt x="56" y="8"/>
                  <a:pt x="56" y="8"/>
                  <a:pt x="56" y="8"/>
                </a:cubicBezTo>
                <a:cubicBezTo>
                  <a:pt x="53" y="5"/>
                  <a:pt x="48" y="5"/>
                  <a:pt x="45" y="8"/>
                </a:cubicBezTo>
                <a:cubicBezTo>
                  <a:pt x="13" y="40"/>
                  <a:pt x="13" y="40"/>
                  <a:pt x="13" y="40"/>
                </a:cubicBezTo>
                <a:cubicBezTo>
                  <a:pt x="12" y="41"/>
                  <a:pt x="11" y="43"/>
                  <a:pt x="11" y="45"/>
                </a:cubicBezTo>
                <a:cubicBezTo>
                  <a:pt x="11" y="47"/>
                  <a:pt x="12" y="50"/>
                  <a:pt x="13" y="51"/>
                </a:cubicBezTo>
                <a:cubicBezTo>
                  <a:pt x="90" y="128"/>
                  <a:pt x="90" y="128"/>
                  <a:pt x="90" y="128"/>
                </a:cubicBezTo>
                <a:cubicBezTo>
                  <a:pt x="92" y="130"/>
                  <a:pt x="94" y="131"/>
                  <a:pt x="96" y="131"/>
                </a:cubicBezTo>
                <a:cubicBezTo>
                  <a:pt x="98" y="131"/>
                  <a:pt x="100" y="130"/>
                  <a:pt x="102" y="128"/>
                </a:cubicBezTo>
                <a:cubicBezTo>
                  <a:pt x="112" y="118"/>
                  <a:pt x="112" y="118"/>
                  <a:pt x="112" y="118"/>
                </a:cubicBezTo>
                <a:cubicBezTo>
                  <a:pt x="224" y="230"/>
                  <a:pt x="224" y="230"/>
                  <a:pt x="224" y="230"/>
                </a:cubicBezTo>
                <a:cubicBezTo>
                  <a:pt x="106" y="349"/>
                  <a:pt x="106" y="349"/>
                  <a:pt x="106" y="349"/>
                </a:cubicBezTo>
                <a:cubicBezTo>
                  <a:pt x="100" y="347"/>
                  <a:pt x="93" y="346"/>
                  <a:pt x="87" y="346"/>
                </a:cubicBezTo>
                <a:cubicBezTo>
                  <a:pt x="65" y="346"/>
                  <a:pt x="44" y="355"/>
                  <a:pt x="29" y="370"/>
                </a:cubicBezTo>
                <a:cubicBezTo>
                  <a:pt x="8" y="392"/>
                  <a:pt x="0" y="423"/>
                  <a:pt x="9" y="452"/>
                </a:cubicBezTo>
                <a:cubicBezTo>
                  <a:pt x="9" y="455"/>
                  <a:pt x="12" y="457"/>
                  <a:pt x="14" y="457"/>
                </a:cubicBezTo>
                <a:cubicBezTo>
                  <a:pt x="17" y="458"/>
                  <a:pt x="20" y="457"/>
                  <a:pt x="22" y="455"/>
                </a:cubicBezTo>
                <a:cubicBezTo>
                  <a:pt x="55" y="422"/>
                  <a:pt x="55" y="422"/>
                  <a:pt x="55" y="422"/>
                </a:cubicBezTo>
                <a:cubicBezTo>
                  <a:pt x="85" y="430"/>
                  <a:pt x="85" y="430"/>
                  <a:pt x="85" y="430"/>
                </a:cubicBezTo>
                <a:cubicBezTo>
                  <a:pt x="93" y="460"/>
                  <a:pt x="93" y="460"/>
                  <a:pt x="93" y="460"/>
                </a:cubicBezTo>
                <a:cubicBezTo>
                  <a:pt x="60" y="493"/>
                  <a:pt x="60" y="493"/>
                  <a:pt x="60" y="493"/>
                </a:cubicBezTo>
                <a:cubicBezTo>
                  <a:pt x="58" y="495"/>
                  <a:pt x="57" y="498"/>
                  <a:pt x="58" y="501"/>
                </a:cubicBezTo>
                <a:cubicBezTo>
                  <a:pt x="58" y="503"/>
                  <a:pt x="60" y="506"/>
                  <a:pt x="63" y="506"/>
                </a:cubicBezTo>
                <a:cubicBezTo>
                  <a:pt x="71" y="509"/>
                  <a:pt x="79" y="510"/>
                  <a:pt x="87" y="510"/>
                </a:cubicBezTo>
                <a:cubicBezTo>
                  <a:pt x="109" y="510"/>
                  <a:pt x="129" y="502"/>
                  <a:pt x="145" y="486"/>
                </a:cubicBezTo>
                <a:cubicBezTo>
                  <a:pt x="165" y="466"/>
                  <a:pt x="173" y="437"/>
                  <a:pt x="166" y="409"/>
                </a:cubicBezTo>
                <a:cubicBezTo>
                  <a:pt x="285" y="291"/>
                  <a:pt x="285" y="291"/>
                  <a:pt x="285" y="291"/>
                </a:cubicBezTo>
                <a:cubicBezTo>
                  <a:pt x="331" y="337"/>
                  <a:pt x="331" y="337"/>
                  <a:pt x="331" y="337"/>
                </a:cubicBezTo>
                <a:cubicBezTo>
                  <a:pt x="288" y="380"/>
                  <a:pt x="288" y="380"/>
                  <a:pt x="288" y="380"/>
                </a:cubicBezTo>
                <a:cubicBezTo>
                  <a:pt x="285" y="383"/>
                  <a:pt x="285" y="388"/>
                  <a:pt x="288" y="391"/>
                </a:cubicBezTo>
                <a:cubicBezTo>
                  <a:pt x="289" y="393"/>
                  <a:pt x="291" y="394"/>
                  <a:pt x="293" y="394"/>
                </a:cubicBezTo>
                <a:cubicBezTo>
                  <a:pt x="295" y="394"/>
                  <a:pt x="298" y="393"/>
                  <a:pt x="299" y="391"/>
                </a:cubicBezTo>
                <a:cubicBezTo>
                  <a:pt x="308" y="382"/>
                  <a:pt x="308" y="382"/>
                  <a:pt x="308" y="382"/>
                </a:cubicBezTo>
                <a:cubicBezTo>
                  <a:pt x="412" y="486"/>
                  <a:pt x="412" y="486"/>
                  <a:pt x="412" y="486"/>
                </a:cubicBezTo>
                <a:cubicBezTo>
                  <a:pt x="423" y="497"/>
                  <a:pt x="437" y="502"/>
                  <a:pt x="452" y="502"/>
                </a:cubicBezTo>
                <a:cubicBezTo>
                  <a:pt x="466" y="502"/>
                  <a:pt x="480" y="497"/>
                  <a:pt x="491" y="486"/>
                </a:cubicBezTo>
                <a:cubicBezTo>
                  <a:pt x="502" y="475"/>
                  <a:pt x="508" y="461"/>
                  <a:pt x="508" y="447"/>
                </a:cubicBezTo>
                <a:cubicBezTo>
                  <a:pt x="508" y="432"/>
                  <a:pt x="502" y="418"/>
                  <a:pt x="491" y="407"/>
                </a:cubicBezTo>
                <a:lnTo>
                  <a:pt x="387" y="303"/>
                </a:lnTo>
                <a:close/>
                <a:moveTo>
                  <a:pt x="96" y="111"/>
                </a:moveTo>
                <a:cubicBezTo>
                  <a:pt x="30" y="45"/>
                  <a:pt x="30" y="45"/>
                  <a:pt x="30" y="45"/>
                </a:cubicBezTo>
                <a:cubicBezTo>
                  <a:pt x="51" y="25"/>
                  <a:pt x="51" y="25"/>
                  <a:pt x="51" y="25"/>
                </a:cubicBezTo>
                <a:cubicBezTo>
                  <a:pt x="116" y="91"/>
                  <a:pt x="116" y="91"/>
                  <a:pt x="116" y="91"/>
                </a:cubicBezTo>
                <a:lnTo>
                  <a:pt x="96" y="111"/>
                </a:lnTo>
                <a:close/>
                <a:moveTo>
                  <a:pt x="150" y="409"/>
                </a:moveTo>
                <a:cubicBezTo>
                  <a:pt x="157" y="432"/>
                  <a:pt x="151" y="458"/>
                  <a:pt x="133" y="475"/>
                </a:cubicBezTo>
                <a:cubicBezTo>
                  <a:pt x="121" y="487"/>
                  <a:pt x="104" y="494"/>
                  <a:pt x="87" y="494"/>
                </a:cubicBezTo>
                <a:cubicBezTo>
                  <a:pt x="85" y="494"/>
                  <a:pt x="83" y="494"/>
                  <a:pt x="82" y="494"/>
                </a:cubicBezTo>
                <a:cubicBezTo>
                  <a:pt x="107" y="468"/>
                  <a:pt x="107" y="468"/>
                  <a:pt x="107" y="468"/>
                </a:cubicBezTo>
                <a:cubicBezTo>
                  <a:pt x="109" y="466"/>
                  <a:pt x="110" y="463"/>
                  <a:pt x="109" y="461"/>
                </a:cubicBezTo>
                <a:cubicBezTo>
                  <a:pt x="99" y="421"/>
                  <a:pt x="99" y="421"/>
                  <a:pt x="99" y="421"/>
                </a:cubicBezTo>
                <a:cubicBezTo>
                  <a:pt x="99" y="419"/>
                  <a:pt x="96" y="416"/>
                  <a:pt x="94" y="416"/>
                </a:cubicBezTo>
                <a:cubicBezTo>
                  <a:pt x="54" y="406"/>
                  <a:pt x="54" y="406"/>
                  <a:pt x="54" y="406"/>
                </a:cubicBezTo>
                <a:cubicBezTo>
                  <a:pt x="52" y="405"/>
                  <a:pt x="49" y="406"/>
                  <a:pt x="47" y="408"/>
                </a:cubicBezTo>
                <a:cubicBezTo>
                  <a:pt x="21" y="433"/>
                  <a:pt x="21" y="433"/>
                  <a:pt x="21" y="433"/>
                </a:cubicBezTo>
                <a:cubicBezTo>
                  <a:pt x="20" y="414"/>
                  <a:pt x="27" y="395"/>
                  <a:pt x="40" y="382"/>
                </a:cubicBezTo>
                <a:cubicBezTo>
                  <a:pt x="53" y="369"/>
                  <a:pt x="69" y="362"/>
                  <a:pt x="87" y="362"/>
                </a:cubicBezTo>
                <a:cubicBezTo>
                  <a:pt x="93" y="362"/>
                  <a:pt x="100" y="363"/>
                  <a:pt x="106" y="365"/>
                </a:cubicBezTo>
                <a:cubicBezTo>
                  <a:pt x="109" y="366"/>
                  <a:pt x="112" y="365"/>
                  <a:pt x="114" y="363"/>
                </a:cubicBezTo>
                <a:cubicBezTo>
                  <a:pt x="368" y="109"/>
                  <a:pt x="368" y="109"/>
                  <a:pt x="368" y="109"/>
                </a:cubicBezTo>
                <a:cubicBezTo>
                  <a:pt x="371" y="107"/>
                  <a:pt x="371" y="104"/>
                  <a:pt x="370" y="101"/>
                </a:cubicBezTo>
                <a:cubicBezTo>
                  <a:pt x="363" y="78"/>
                  <a:pt x="370" y="52"/>
                  <a:pt x="387" y="35"/>
                </a:cubicBezTo>
                <a:cubicBezTo>
                  <a:pt x="399" y="23"/>
                  <a:pt x="416" y="16"/>
                  <a:pt x="433" y="16"/>
                </a:cubicBezTo>
                <a:cubicBezTo>
                  <a:pt x="435" y="16"/>
                  <a:pt x="437" y="16"/>
                  <a:pt x="439" y="16"/>
                </a:cubicBezTo>
                <a:cubicBezTo>
                  <a:pt x="413" y="42"/>
                  <a:pt x="413" y="42"/>
                  <a:pt x="413" y="42"/>
                </a:cubicBezTo>
                <a:cubicBezTo>
                  <a:pt x="411" y="44"/>
                  <a:pt x="410" y="47"/>
                  <a:pt x="411" y="49"/>
                </a:cubicBezTo>
                <a:cubicBezTo>
                  <a:pt x="421" y="88"/>
                  <a:pt x="421" y="88"/>
                  <a:pt x="421" y="88"/>
                </a:cubicBezTo>
                <a:cubicBezTo>
                  <a:pt x="421" y="91"/>
                  <a:pt x="424" y="94"/>
                  <a:pt x="427" y="94"/>
                </a:cubicBezTo>
                <a:cubicBezTo>
                  <a:pt x="466" y="104"/>
                  <a:pt x="466" y="104"/>
                  <a:pt x="466" y="104"/>
                </a:cubicBezTo>
                <a:cubicBezTo>
                  <a:pt x="469" y="105"/>
                  <a:pt x="471" y="104"/>
                  <a:pt x="473" y="102"/>
                </a:cubicBezTo>
                <a:cubicBezTo>
                  <a:pt x="499" y="76"/>
                  <a:pt x="499" y="76"/>
                  <a:pt x="499" y="76"/>
                </a:cubicBezTo>
                <a:cubicBezTo>
                  <a:pt x="500" y="95"/>
                  <a:pt x="494" y="114"/>
                  <a:pt x="480" y="128"/>
                </a:cubicBezTo>
                <a:cubicBezTo>
                  <a:pt x="467" y="141"/>
                  <a:pt x="451" y="147"/>
                  <a:pt x="433" y="147"/>
                </a:cubicBezTo>
                <a:cubicBezTo>
                  <a:pt x="427" y="147"/>
                  <a:pt x="420" y="147"/>
                  <a:pt x="414" y="145"/>
                </a:cubicBezTo>
                <a:cubicBezTo>
                  <a:pt x="411" y="144"/>
                  <a:pt x="408" y="145"/>
                  <a:pt x="406" y="147"/>
                </a:cubicBezTo>
                <a:cubicBezTo>
                  <a:pt x="152" y="401"/>
                  <a:pt x="152" y="401"/>
                  <a:pt x="152" y="401"/>
                </a:cubicBezTo>
                <a:cubicBezTo>
                  <a:pt x="150" y="403"/>
                  <a:pt x="149" y="406"/>
                  <a:pt x="150" y="409"/>
                </a:cubicBezTo>
                <a:close/>
                <a:moveTo>
                  <a:pt x="480" y="475"/>
                </a:moveTo>
                <a:cubicBezTo>
                  <a:pt x="464" y="490"/>
                  <a:pt x="439" y="490"/>
                  <a:pt x="424" y="475"/>
                </a:cubicBezTo>
                <a:cubicBezTo>
                  <a:pt x="320" y="371"/>
                  <a:pt x="320" y="371"/>
                  <a:pt x="320" y="371"/>
                </a:cubicBezTo>
                <a:cubicBezTo>
                  <a:pt x="376" y="314"/>
                  <a:pt x="376" y="314"/>
                  <a:pt x="376" y="314"/>
                </a:cubicBezTo>
                <a:cubicBezTo>
                  <a:pt x="480" y="418"/>
                  <a:pt x="480" y="418"/>
                  <a:pt x="480" y="418"/>
                </a:cubicBezTo>
                <a:cubicBezTo>
                  <a:pt x="487" y="426"/>
                  <a:pt x="492" y="436"/>
                  <a:pt x="492" y="447"/>
                </a:cubicBezTo>
                <a:cubicBezTo>
                  <a:pt x="492" y="457"/>
                  <a:pt x="487" y="467"/>
                  <a:pt x="480" y="47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896386"/>
            <a:endParaRPr 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Maintenance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35599" y="1189495"/>
            <a:ext cx="9487163" cy="4797448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Experience</a:t>
            </a:r>
          </a:p>
          <a:p>
            <a:pPr marL="336145" indent="-336145">
              <a:buFont typeface="Arial" panose="020B0604020202020204" pitchFamily="34" charset="0"/>
              <a:buChar char="•"/>
            </a:pPr>
            <a:r>
              <a:rPr lang="en-US" sz="1961" b="1" dirty="0">
                <a:solidFill>
                  <a:schemeClr val="tx1"/>
                </a:solidFill>
                <a:latin typeface="+mn-lt"/>
              </a:rPr>
              <a:t>Things get better </a:t>
            </a:r>
            <a:r>
              <a:rPr lang="en-US" sz="1961" dirty="0">
                <a:solidFill>
                  <a:schemeClr val="tx1"/>
                </a:solidFill>
                <a:latin typeface="+mn-lt"/>
              </a:rPr>
              <a:t>– Groups, SPO libraries, SharePoint overview, Delve</a:t>
            </a:r>
          </a:p>
          <a:p>
            <a:pPr marL="336145" indent="-336145">
              <a:buFont typeface="Arial" panose="020B0604020202020204" pitchFamily="34" charset="0"/>
              <a:buChar char="•"/>
            </a:pPr>
            <a:r>
              <a:rPr lang="en-US" sz="1961" b="1" dirty="0">
                <a:solidFill>
                  <a:schemeClr val="tx1"/>
                </a:solidFill>
                <a:latin typeface="+mn-lt"/>
              </a:rPr>
              <a:t>Things get worse </a:t>
            </a:r>
            <a:r>
              <a:rPr lang="en-US" sz="1961" dirty="0">
                <a:solidFill>
                  <a:schemeClr val="tx1"/>
                </a:solidFill>
                <a:latin typeface="+mn-lt"/>
              </a:rPr>
              <a:t>– Blogs disappeared, “sway pages” launched before ready, Akamai IP ranges keep changing.</a:t>
            </a:r>
          </a:p>
          <a:p>
            <a:pPr marL="336145" indent="-336145">
              <a:buFont typeface="Arial" panose="020B0604020202020204" pitchFamily="34" charset="0"/>
              <a:buChar char="•"/>
            </a:pPr>
            <a:r>
              <a:rPr lang="en-US" sz="1961" b="1" dirty="0">
                <a:solidFill>
                  <a:schemeClr val="tx1"/>
                </a:solidFill>
                <a:latin typeface="+mn-lt"/>
              </a:rPr>
              <a:t>Roadmap is clearer, but not entirely clear </a:t>
            </a:r>
            <a:r>
              <a:rPr lang="en-US" sz="1961" dirty="0">
                <a:solidFill>
                  <a:schemeClr val="tx1"/>
                </a:solidFill>
                <a:latin typeface="+mn-lt"/>
              </a:rPr>
              <a:t>– Roadmap site, service status site, but very difficult to make detailed impact analysis of each change.</a:t>
            </a:r>
          </a:p>
          <a:p>
            <a:pPr marL="336145" indent="-336145">
              <a:buFont typeface="Arial" panose="020B0604020202020204" pitchFamily="34" charset="0"/>
              <a:buChar char="•"/>
            </a:pPr>
            <a:r>
              <a:rPr lang="en-US" sz="1961" b="1" dirty="0">
                <a:solidFill>
                  <a:schemeClr val="tx1"/>
                </a:solidFill>
                <a:latin typeface="+mn-lt"/>
              </a:rPr>
              <a:t>Support is great </a:t>
            </a:r>
            <a:r>
              <a:rPr lang="en-US" sz="1961" dirty="0">
                <a:solidFill>
                  <a:schemeClr val="tx1"/>
                </a:solidFill>
                <a:latin typeface="+mn-lt"/>
              </a:rPr>
              <a:t>– We’ve had a LOT of direct collaboration with Microsoft.</a:t>
            </a:r>
          </a:p>
          <a:p>
            <a:pPr marL="336145" indent="-336145">
              <a:buFont typeface="Arial" panose="020B0604020202020204" pitchFamily="34" charset="0"/>
              <a:buChar char="•"/>
            </a:pPr>
            <a:r>
              <a:rPr lang="en-US" sz="1961" b="1" dirty="0">
                <a:solidFill>
                  <a:schemeClr val="tx1"/>
                </a:solidFill>
                <a:latin typeface="+mn-lt"/>
              </a:rPr>
              <a:t>Monitoring is not good, but getting better </a:t>
            </a:r>
            <a:r>
              <a:rPr lang="en-US" sz="1961" dirty="0">
                <a:solidFill>
                  <a:schemeClr val="tx1"/>
                </a:solidFill>
                <a:latin typeface="+mn-lt"/>
              </a:rPr>
              <a:t>– The new reporting is better, but doesn’t allow any drilling into data, root causes, or behaviors.</a:t>
            </a:r>
          </a:p>
          <a:p>
            <a:r>
              <a:rPr lang="en-US" dirty="0">
                <a:solidFill>
                  <a:schemeClr val="tx1"/>
                </a:solidFill>
              </a:rPr>
              <a:t>Decisions</a:t>
            </a:r>
          </a:p>
          <a:p>
            <a:pPr marL="336145" indent="-336145">
              <a:buFont typeface="Arial" panose="020B0604020202020204" pitchFamily="34" charset="0"/>
              <a:buChar char="•"/>
            </a:pPr>
            <a:r>
              <a:rPr lang="en-US" sz="1961" b="1" dirty="0">
                <a:solidFill>
                  <a:schemeClr val="tx1"/>
                </a:solidFill>
                <a:latin typeface="+mn-lt"/>
              </a:rPr>
              <a:t>We purchased separate reporting platform </a:t>
            </a:r>
            <a:r>
              <a:rPr lang="en-US" sz="1961" dirty="0">
                <a:solidFill>
                  <a:schemeClr val="tx1"/>
                </a:solidFill>
                <a:latin typeface="+mn-lt"/>
              </a:rPr>
              <a:t>based on </a:t>
            </a:r>
            <a:r>
              <a:rPr lang="en-US" sz="1961" dirty="0" err="1">
                <a:solidFill>
                  <a:schemeClr val="tx1"/>
                </a:solidFill>
                <a:latin typeface="+mn-lt"/>
              </a:rPr>
              <a:t>Cogmotive</a:t>
            </a:r>
            <a:endParaRPr lang="en-US" sz="1961" dirty="0">
              <a:solidFill>
                <a:schemeClr val="tx1"/>
              </a:solidFill>
              <a:latin typeface="+mn-lt"/>
            </a:endParaRPr>
          </a:p>
          <a:p>
            <a:pPr marL="336145" indent="-336145">
              <a:buFont typeface="Arial" panose="020B0604020202020204" pitchFamily="34" charset="0"/>
              <a:buChar char="•"/>
            </a:pPr>
            <a:r>
              <a:rPr lang="en-US" sz="1961" b="1" dirty="0">
                <a:solidFill>
                  <a:schemeClr val="tx1"/>
                </a:solidFill>
                <a:latin typeface="+mn-lt"/>
              </a:rPr>
              <a:t>We’ve postponed adoption activities of key features </a:t>
            </a:r>
            <a:r>
              <a:rPr lang="en-US" sz="1961" dirty="0">
                <a:solidFill>
                  <a:schemeClr val="tx1"/>
                </a:solidFill>
                <a:latin typeface="+mn-lt"/>
              </a:rPr>
              <a:t>due to uncertainty about what they will look like in future.</a:t>
            </a:r>
          </a:p>
        </p:txBody>
      </p:sp>
    </p:spTree>
    <p:extLst>
      <p:ext uri="{BB962C8B-B14F-4D97-AF65-F5344CB8AC3E}">
        <p14:creationId xmlns:p14="http://schemas.microsoft.com/office/powerpoint/2010/main" val="11320487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18"/>
          <p:cNvSpPr>
            <a:spLocks noChangeArrowheads="1"/>
          </p:cNvSpPr>
          <p:nvPr/>
        </p:nvSpPr>
        <p:spPr bwMode="auto">
          <a:xfrm>
            <a:off x="718611" y="1337342"/>
            <a:ext cx="1097124" cy="109712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896386"/>
            <a:endParaRPr 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7" name="Freeform 114"/>
          <p:cNvSpPr>
            <a:spLocks noEditPoints="1"/>
          </p:cNvSpPr>
          <p:nvPr/>
        </p:nvSpPr>
        <p:spPr bwMode="auto">
          <a:xfrm>
            <a:off x="905306" y="1557457"/>
            <a:ext cx="723734" cy="658045"/>
          </a:xfrm>
          <a:custGeom>
            <a:avLst/>
            <a:gdLst>
              <a:gd name="T0" fmla="*/ 589 w 701"/>
              <a:gd name="T1" fmla="*/ 526 h 638"/>
              <a:gd name="T2" fmla="*/ 375 w 701"/>
              <a:gd name="T3" fmla="*/ 310 h 638"/>
              <a:gd name="T4" fmla="*/ 436 w 701"/>
              <a:gd name="T5" fmla="*/ 280 h 638"/>
              <a:gd name="T6" fmla="*/ 563 w 701"/>
              <a:gd name="T7" fmla="*/ 257 h 638"/>
              <a:gd name="T8" fmla="*/ 432 w 701"/>
              <a:gd name="T9" fmla="*/ 257 h 638"/>
              <a:gd name="T10" fmla="*/ 371 w 701"/>
              <a:gd name="T11" fmla="*/ 282 h 638"/>
              <a:gd name="T12" fmla="*/ 382 w 701"/>
              <a:gd name="T13" fmla="*/ 128 h 638"/>
              <a:gd name="T14" fmla="*/ 469 w 701"/>
              <a:gd name="T15" fmla="*/ 66 h 638"/>
              <a:gd name="T16" fmla="*/ 338 w 701"/>
              <a:gd name="T17" fmla="*/ 66 h 638"/>
              <a:gd name="T18" fmla="*/ 319 w 701"/>
              <a:gd name="T19" fmla="*/ 229 h 638"/>
              <a:gd name="T20" fmla="*/ 206 w 701"/>
              <a:gd name="T21" fmla="*/ 283 h 638"/>
              <a:gd name="T22" fmla="*/ 131 w 701"/>
              <a:gd name="T23" fmla="*/ 257 h 638"/>
              <a:gd name="T24" fmla="*/ 0 w 701"/>
              <a:gd name="T25" fmla="*/ 257 h 638"/>
              <a:gd name="T26" fmla="*/ 127 w 701"/>
              <a:gd name="T27" fmla="*/ 280 h 638"/>
              <a:gd name="T28" fmla="*/ 201 w 701"/>
              <a:gd name="T29" fmla="*/ 310 h 638"/>
              <a:gd name="T30" fmla="*/ 210 w 701"/>
              <a:gd name="T31" fmla="*/ 472 h 638"/>
              <a:gd name="T32" fmla="*/ 131 w 701"/>
              <a:gd name="T33" fmla="*/ 536 h 638"/>
              <a:gd name="T34" fmla="*/ 262 w 701"/>
              <a:gd name="T35" fmla="*/ 536 h 638"/>
              <a:gd name="T36" fmla="*/ 259 w 701"/>
              <a:gd name="T37" fmla="*/ 392 h 638"/>
              <a:gd name="T38" fmla="*/ 348 w 701"/>
              <a:gd name="T39" fmla="*/ 374 h 638"/>
              <a:gd name="T40" fmla="*/ 570 w 701"/>
              <a:gd name="T41" fmla="*/ 572 h 638"/>
              <a:gd name="T42" fmla="*/ 701 w 701"/>
              <a:gd name="T43" fmla="*/ 572 h 638"/>
              <a:gd name="T44" fmla="*/ 498 w 701"/>
              <a:gd name="T45" fmla="*/ 206 h 638"/>
              <a:gd name="T46" fmla="*/ 498 w 701"/>
              <a:gd name="T47" fmla="*/ 309 h 638"/>
              <a:gd name="T48" fmla="*/ 448 w 701"/>
              <a:gd name="T49" fmla="*/ 270 h 638"/>
              <a:gd name="T50" fmla="*/ 446 w 701"/>
              <a:gd name="T51" fmla="*/ 257 h 638"/>
              <a:gd name="T52" fmla="*/ 352 w 701"/>
              <a:gd name="T53" fmla="*/ 66 h 638"/>
              <a:gd name="T54" fmla="*/ 455 w 701"/>
              <a:gd name="T55" fmla="*/ 66 h 638"/>
              <a:gd name="T56" fmla="*/ 352 w 701"/>
              <a:gd name="T57" fmla="*/ 66 h 638"/>
              <a:gd name="T58" fmla="*/ 14 w 701"/>
              <a:gd name="T59" fmla="*/ 257 h 638"/>
              <a:gd name="T60" fmla="*/ 117 w 701"/>
              <a:gd name="T61" fmla="*/ 257 h 638"/>
              <a:gd name="T62" fmla="*/ 248 w 701"/>
              <a:gd name="T63" fmla="*/ 536 h 638"/>
              <a:gd name="T64" fmla="*/ 145 w 701"/>
              <a:gd name="T65" fmla="*/ 536 h 638"/>
              <a:gd name="T66" fmla="*/ 248 w 701"/>
              <a:gd name="T67" fmla="*/ 536 h 638"/>
              <a:gd name="T68" fmla="*/ 288 w 701"/>
              <a:gd name="T69" fmla="*/ 237 h 638"/>
              <a:gd name="T70" fmla="*/ 288 w 701"/>
              <a:gd name="T71" fmla="*/ 383 h 638"/>
              <a:gd name="T72" fmla="*/ 636 w 701"/>
              <a:gd name="T73" fmla="*/ 624 h 638"/>
              <a:gd name="T74" fmla="*/ 636 w 701"/>
              <a:gd name="T75" fmla="*/ 520 h 638"/>
              <a:gd name="T76" fmla="*/ 636 w 701"/>
              <a:gd name="T77" fmla="*/ 624 h 6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701" h="638">
                <a:moveTo>
                  <a:pt x="636" y="506"/>
                </a:moveTo>
                <a:cubicBezTo>
                  <a:pt x="617" y="506"/>
                  <a:pt x="600" y="514"/>
                  <a:pt x="589" y="526"/>
                </a:cubicBezTo>
                <a:cubicBezTo>
                  <a:pt x="357" y="363"/>
                  <a:pt x="357" y="363"/>
                  <a:pt x="357" y="363"/>
                </a:cubicBezTo>
                <a:cubicBezTo>
                  <a:pt x="369" y="349"/>
                  <a:pt x="375" y="330"/>
                  <a:pt x="375" y="310"/>
                </a:cubicBezTo>
                <a:cubicBezTo>
                  <a:pt x="375" y="305"/>
                  <a:pt x="375" y="300"/>
                  <a:pt x="374" y="296"/>
                </a:cubicBezTo>
                <a:cubicBezTo>
                  <a:pt x="436" y="280"/>
                  <a:pt x="436" y="280"/>
                  <a:pt x="436" y="280"/>
                </a:cubicBezTo>
                <a:cubicBezTo>
                  <a:pt x="445" y="305"/>
                  <a:pt x="469" y="323"/>
                  <a:pt x="498" y="323"/>
                </a:cubicBezTo>
                <a:cubicBezTo>
                  <a:pt x="534" y="323"/>
                  <a:pt x="563" y="294"/>
                  <a:pt x="563" y="257"/>
                </a:cubicBezTo>
                <a:cubicBezTo>
                  <a:pt x="563" y="221"/>
                  <a:pt x="534" y="192"/>
                  <a:pt x="498" y="192"/>
                </a:cubicBezTo>
                <a:cubicBezTo>
                  <a:pt x="461" y="192"/>
                  <a:pt x="432" y="221"/>
                  <a:pt x="432" y="257"/>
                </a:cubicBezTo>
                <a:cubicBezTo>
                  <a:pt x="432" y="261"/>
                  <a:pt x="432" y="264"/>
                  <a:pt x="433" y="267"/>
                </a:cubicBezTo>
                <a:cubicBezTo>
                  <a:pt x="371" y="282"/>
                  <a:pt x="371" y="282"/>
                  <a:pt x="371" y="282"/>
                </a:cubicBezTo>
                <a:cubicBezTo>
                  <a:pt x="364" y="262"/>
                  <a:pt x="350" y="245"/>
                  <a:pt x="332" y="235"/>
                </a:cubicBezTo>
                <a:cubicBezTo>
                  <a:pt x="382" y="128"/>
                  <a:pt x="382" y="128"/>
                  <a:pt x="382" y="128"/>
                </a:cubicBezTo>
                <a:cubicBezTo>
                  <a:pt x="389" y="130"/>
                  <a:pt x="396" y="131"/>
                  <a:pt x="403" y="131"/>
                </a:cubicBezTo>
                <a:cubicBezTo>
                  <a:pt x="440" y="131"/>
                  <a:pt x="469" y="102"/>
                  <a:pt x="469" y="66"/>
                </a:cubicBezTo>
                <a:cubicBezTo>
                  <a:pt x="469" y="29"/>
                  <a:pt x="440" y="0"/>
                  <a:pt x="403" y="0"/>
                </a:cubicBezTo>
                <a:cubicBezTo>
                  <a:pt x="367" y="0"/>
                  <a:pt x="338" y="29"/>
                  <a:pt x="338" y="66"/>
                </a:cubicBezTo>
                <a:cubicBezTo>
                  <a:pt x="338" y="89"/>
                  <a:pt x="350" y="110"/>
                  <a:pt x="369" y="122"/>
                </a:cubicBezTo>
                <a:cubicBezTo>
                  <a:pt x="319" y="229"/>
                  <a:pt x="319" y="229"/>
                  <a:pt x="319" y="229"/>
                </a:cubicBezTo>
                <a:cubicBezTo>
                  <a:pt x="309" y="225"/>
                  <a:pt x="299" y="223"/>
                  <a:pt x="288" y="223"/>
                </a:cubicBezTo>
                <a:cubicBezTo>
                  <a:pt x="250" y="223"/>
                  <a:pt x="217" y="248"/>
                  <a:pt x="206" y="283"/>
                </a:cubicBezTo>
                <a:cubicBezTo>
                  <a:pt x="130" y="266"/>
                  <a:pt x="130" y="266"/>
                  <a:pt x="130" y="266"/>
                </a:cubicBezTo>
                <a:cubicBezTo>
                  <a:pt x="131" y="263"/>
                  <a:pt x="131" y="260"/>
                  <a:pt x="131" y="257"/>
                </a:cubicBezTo>
                <a:cubicBezTo>
                  <a:pt x="131" y="221"/>
                  <a:pt x="102" y="192"/>
                  <a:pt x="65" y="192"/>
                </a:cubicBezTo>
                <a:cubicBezTo>
                  <a:pt x="29" y="192"/>
                  <a:pt x="0" y="221"/>
                  <a:pt x="0" y="257"/>
                </a:cubicBezTo>
                <a:cubicBezTo>
                  <a:pt x="0" y="294"/>
                  <a:pt x="29" y="323"/>
                  <a:pt x="65" y="323"/>
                </a:cubicBezTo>
                <a:cubicBezTo>
                  <a:pt x="94" y="323"/>
                  <a:pt x="118" y="305"/>
                  <a:pt x="127" y="280"/>
                </a:cubicBezTo>
                <a:cubicBezTo>
                  <a:pt x="202" y="297"/>
                  <a:pt x="202" y="297"/>
                  <a:pt x="202" y="297"/>
                </a:cubicBezTo>
                <a:cubicBezTo>
                  <a:pt x="201" y="301"/>
                  <a:pt x="201" y="306"/>
                  <a:pt x="201" y="310"/>
                </a:cubicBezTo>
                <a:cubicBezTo>
                  <a:pt x="201" y="343"/>
                  <a:pt x="219" y="371"/>
                  <a:pt x="246" y="386"/>
                </a:cubicBezTo>
                <a:cubicBezTo>
                  <a:pt x="210" y="472"/>
                  <a:pt x="210" y="472"/>
                  <a:pt x="210" y="472"/>
                </a:cubicBezTo>
                <a:cubicBezTo>
                  <a:pt x="206" y="471"/>
                  <a:pt x="201" y="470"/>
                  <a:pt x="196" y="470"/>
                </a:cubicBezTo>
                <a:cubicBezTo>
                  <a:pt x="160" y="470"/>
                  <a:pt x="131" y="500"/>
                  <a:pt x="131" y="536"/>
                </a:cubicBezTo>
                <a:cubicBezTo>
                  <a:pt x="131" y="572"/>
                  <a:pt x="160" y="602"/>
                  <a:pt x="196" y="602"/>
                </a:cubicBezTo>
                <a:cubicBezTo>
                  <a:pt x="232" y="602"/>
                  <a:pt x="262" y="572"/>
                  <a:pt x="262" y="536"/>
                </a:cubicBezTo>
                <a:cubicBezTo>
                  <a:pt x="262" y="510"/>
                  <a:pt x="246" y="487"/>
                  <a:pt x="224" y="476"/>
                </a:cubicBezTo>
                <a:cubicBezTo>
                  <a:pt x="259" y="392"/>
                  <a:pt x="259" y="392"/>
                  <a:pt x="259" y="392"/>
                </a:cubicBezTo>
                <a:cubicBezTo>
                  <a:pt x="268" y="396"/>
                  <a:pt x="278" y="397"/>
                  <a:pt x="288" y="397"/>
                </a:cubicBezTo>
                <a:cubicBezTo>
                  <a:pt x="311" y="397"/>
                  <a:pt x="332" y="388"/>
                  <a:pt x="348" y="374"/>
                </a:cubicBezTo>
                <a:cubicBezTo>
                  <a:pt x="580" y="537"/>
                  <a:pt x="580" y="537"/>
                  <a:pt x="580" y="537"/>
                </a:cubicBezTo>
                <a:cubicBezTo>
                  <a:pt x="574" y="547"/>
                  <a:pt x="570" y="559"/>
                  <a:pt x="570" y="572"/>
                </a:cubicBezTo>
                <a:cubicBezTo>
                  <a:pt x="570" y="608"/>
                  <a:pt x="599" y="638"/>
                  <a:pt x="636" y="638"/>
                </a:cubicBezTo>
                <a:cubicBezTo>
                  <a:pt x="672" y="638"/>
                  <a:pt x="701" y="608"/>
                  <a:pt x="701" y="572"/>
                </a:cubicBezTo>
                <a:cubicBezTo>
                  <a:pt x="701" y="536"/>
                  <a:pt x="672" y="506"/>
                  <a:pt x="636" y="506"/>
                </a:cubicBezTo>
                <a:close/>
                <a:moveTo>
                  <a:pt x="498" y="206"/>
                </a:moveTo>
                <a:cubicBezTo>
                  <a:pt x="526" y="206"/>
                  <a:pt x="549" y="229"/>
                  <a:pt x="549" y="257"/>
                </a:cubicBezTo>
                <a:cubicBezTo>
                  <a:pt x="549" y="286"/>
                  <a:pt x="526" y="309"/>
                  <a:pt x="498" y="309"/>
                </a:cubicBezTo>
                <a:cubicBezTo>
                  <a:pt x="474" y="309"/>
                  <a:pt x="453" y="292"/>
                  <a:pt x="448" y="270"/>
                </a:cubicBezTo>
                <a:cubicBezTo>
                  <a:pt x="448" y="270"/>
                  <a:pt x="448" y="270"/>
                  <a:pt x="448" y="270"/>
                </a:cubicBezTo>
                <a:cubicBezTo>
                  <a:pt x="448" y="270"/>
                  <a:pt x="448" y="270"/>
                  <a:pt x="448" y="270"/>
                </a:cubicBezTo>
                <a:cubicBezTo>
                  <a:pt x="447" y="266"/>
                  <a:pt x="446" y="262"/>
                  <a:pt x="446" y="257"/>
                </a:cubicBezTo>
                <a:cubicBezTo>
                  <a:pt x="446" y="229"/>
                  <a:pt x="469" y="206"/>
                  <a:pt x="498" y="206"/>
                </a:cubicBezTo>
                <a:close/>
                <a:moveTo>
                  <a:pt x="352" y="66"/>
                </a:moveTo>
                <a:cubicBezTo>
                  <a:pt x="352" y="37"/>
                  <a:pt x="375" y="14"/>
                  <a:pt x="403" y="14"/>
                </a:cubicBezTo>
                <a:cubicBezTo>
                  <a:pt x="432" y="14"/>
                  <a:pt x="455" y="37"/>
                  <a:pt x="455" y="66"/>
                </a:cubicBezTo>
                <a:cubicBezTo>
                  <a:pt x="455" y="94"/>
                  <a:pt x="432" y="117"/>
                  <a:pt x="403" y="117"/>
                </a:cubicBezTo>
                <a:cubicBezTo>
                  <a:pt x="375" y="117"/>
                  <a:pt x="352" y="94"/>
                  <a:pt x="352" y="66"/>
                </a:cubicBezTo>
                <a:close/>
                <a:moveTo>
                  <a:pt x="65" y="309"/>
                </a:moveTo>
                <a:cubicBezTo>
                  <a:pt x="37" y="309"/>
                  <a:pt x="14" y="286"/>
                  <a:pt x="14" y="257"/>
                </a:cubicBezTo>
                <a:cubicBezTo>
                  <a:pt x="14" y="229"/>
                  <a:pt x="37" y="206"/>
                  <a:pt x="65" y="206"/>
                </a:cubicBezTo>
                <a:cubicBezTo>
                  <a:pt x="94" y="206"/>
                  <a:pt x="117" y="229"/>
                  <a:pt x="117" y="257"/>
                </a:cubicBezTo>
                <a:cubicBezTo>
                  <a:pt x="117" y="286"/>
                  <a:pt x="94" y="309"/>
                  <a:pt x="65" y="309"/>
                </a:cubicBezTo>
                <a:close/>
                <a:moveTo>
                  <a:pt x="248" y="536"/>
                </a:moveTo>
                <a:cubicBezTo>
                  <a:pt x="248" y="564"/>
                  <a:pt x="225" y="588"/>
                  <a:pt x="196" y="588"/>
                </a:cubicBezTo>
                <a:cubicBezTo>
                  <a:pt x="168" y="588"/>
                  <a:pt x="145" y="564"/>
                  <a:pt x="145" y="536"/>
                </a:cubicBezTo>
                <a:cubicBezTo>
                  <a:pt x="145" y="508"/>
                  <a:pt x="168" y="484"/>
                  <a:pt x="196" y="484"/>
                </a:cubicBezTo>
                <a:cubicBezTo>
                  <a:pt x="225" y="484"/>
                  <a:pt x="248" y="508"/>
                  <a:pt x="248" y="536"/>
                </a:cubicBezTo>
                <a:close/>
                <a:moveTo>
                  <a:pt x="215" y="310"/>
                </a:moveTo>
                <a:cubicBezTo>
                  <a:pt x="215" y="270"/>
                  <a:pt x="248" y="237"/>
                  <a:pt x="288" y="237"/>
                </a:cubicBezTo>
                <a:cubicBezTo>
                  <a:pt x="329" y="237"/>
                  <a:pt x="361" y="270"/>
                  <a:pt x="361" y="310"/>
                </a:cubicBezTo>
                <a:cubicBezTo>
                  <a:pt x="361" y="351"/>
                  <a:pt x="329" y="383"/>
                  <a:pt x="288" y="383"/>
                </a:cubicBezTo>
                <a:cubicBezTo>
                  <a:pt x="248" y="383"/>
                  <a:pt x="215" y="351"/>
                  <a:pt x="215" y="310"/>
                </a:cubicBezTo>
                <a:close/>
                <a:moveTo>
                  <a:pt x="636" y="624"/>
                </a:moveTo>
                <a:cubicBezTo>
                  <a:pt x="607" y="624"/>
                  <a:pt x="584" y="600"/>
                  <a:pt x="584" y="572"/>
                </a:cubicBezTo>
                <a:cubicBezTo>
                  <a:pt x="584" y="544"/>
                  <a:pt x="607" y="520"/>
                  <a:pt x="636" y="520"/>
                </a:cubicBezTo>
                <a:cubicBezTo>
                  <a:pt x="664" y="520"/>
                  <a:pt x="687" y="544"/>
                  <a:pt x="687" y="572"/>
                </a:cubicBezTo>
                <a:cubicBezTo>
                  <a:pt x="687" y="600"/>
                  <a:pt x="664" y="624"/>
                  <a:pt x="636" y="62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896386"/>
            <a:endParaRPr 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35599" y="1189495"/>
            <a:ext cx="9487163" cy="5464573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Experience</a:t>
            </a:r>
          </a:p>
          <a:p>
            <a:pPr marL="336145" indent="-336145">
              <a:buFont typeface="Arial" panose="020B0604020202020204" pitchFamily="34" charset="0"/>
              <a:buChar char="•"/>
            </a:pPr>
            <a:r>
              <a:rPr lang="en-US" sz="1961" b="1" dirty="0">
                <a:solidFill>
                  <a:schemeClr val="tx1"/>
                </a:solidFill>
                <a:latin typeface="+mn-lt"/>
              </a:rPr>
              <a:t>Our networks were not ready for Office 365/cloud </a:t>
            </a:r>
            <a:r>
              <a:rPr lang="en-US" sz="1961" dirty="0">
                <a:solidFill>
                  <a:schemeClr val="tx1"/>
                </a:solidFill>
                <a:latin typeface="+mn-lt"/>
              </a:rPr>
              <a:t>– </a:t>
            </a:r>
            <a:r>
              <a:rPr lang="en-US" sz="1961" dirty="0" err="1">
                <a:solidFill>
                  <a:schemeClr val="tx1"/>
                </a:solidFill>
                <a:latin typeface="+mn-lt"/>
              </a:rPr>
              <a:t>Hub’n’spoke</a:t>
            </a:r>
            <a:r>
              <a:rPr lang="en-US" sz="1961" dirty="0">
                <a:solidFill>
                  <a:schemeClr val="tx1"/>
                </a:solidFill>
                <a:latin typeface="+mn-lt"/>
              </a:rPr>
              <a:t>, minimal bandwidth, IP-based firewall rules</a:t>
            </a:r>
          </a:p>
          <a:p>
            <a:pPr marL="336145" indent="-336145">
              <a:buFont typeface="Arial" panose="020B0604020202020204" pitchFamily="34" charset="0"/>
              <a:buChar char="•"/>
            </a:pPr>
            <a:r>
              <a:rPr lang="en-US" sz="1961" b="1" dirty="0">
                <a:solidFill>
                  <a:schemeClr val="tx1"/>
                </a:solidFill>
                <a:latin typeface="+mn-lt"/>
              </a:rPr>
              <a:t>O365 services difficult to manage </a:t>
            </a:r>
            <a:r>
              <a:rPr lang="en-US" sz="1961" dirty="0">
                <a:solidFill>
                  <a:schemeClr val="tx1"/>
                </a:solidFill>
                <a:latin typeface="+mn-lt"/>
              </a:rPr>
              <a:t>– Very difficult to separate internal traffic, inconsistent “Excel traffic calculators” per service</a:t>
            </a:r>
          </a:p>
          <a:p>
            <a:pPr marL="336145" indent="-336145">
              <a:buFont typeface="Arial" panose="020B0604020202020204" pitchFamily="34" charset="0"/>
              <a:buChar char="•"/>
            </a:pPr>
            <a:r>
              <a:rPr lang="en-US" sz="1961" b="1" dirty="0">
                <a:solidFill>
                  <a:schemeClr val="tx1"/>
                </a:solidFill>
                <a:latin typeface="+mn-lt"/>
              </a:rPr>
              <a:t>ExpressRoute </a:t>
            </a:r>
            <a:r>
              <a:rPr lang="en-US" sz="1961" dirty="0">
                <a:solidFill>
                  <a:schemeClr val="tx1"/>
                </a:solidFill>
                <a:latin typeface="+mn-lt"/>
              </a:rPr>
              <a:t>is too expensive for general use</a:t>
            </a:r>
          </a:p>
          <a:p>
            <a:pPr marL="336145" indent="-336145">
              <a:buFont typeface="Arial" panose="020B0604020202020204" pitchFamily="34" charset="0"/>
              <a:buChar char="•"/>
            </a:pPr>
            <a:r>
              <a:rPr lang="en-US" sz="1961" b="1" dirty="0">
                <a:solidFill>
                  <a:schemeClr val="tx1"/>
                </a:solidFill>
                <a:latin typeface="+mn-lt"/>
              </a:rPr>
              <a:t>Skype is very susceptible </a:t>
            </a:r>
            <a:r>
              <a:rPr lang="en-US" sz="1961" dirty="0">
                <a:solidFill>
                  <a:schemeClr val="tx1"/>
                </a:solidFill>
                <a:latin typeface="+mn-lt"/>
              </a:rPr>
              <a:t>to network issues and impossible to use in some locations.</a:t>
            </a:r>
          </a:p>
          <a:p>
            <a:pPr marL="336145" indent="-336145">
              <a:buFont typeface="Arial" panose="020B0604020202020204" pitchFamily="34" charset="0"/>
              <a:buChar char="•"/>
            </a:pPr>
            <a:r>
              <a:rPr lang="en-US" sz="1961" b="1" dirty="0">
                <a:solidFill>
                  <a:schemeClr val="tx1"/>
                </a:solidFill>
                <a:latin typeface="+mn-lt"/>
              </a:rPr>
              <a:t>SharePoint intranet performance </a:t>
            </a:r>
            <a:r>
              <a:rPr lang="en-US" sz="1961" dirty="0">
                <a:solidFill>
                  <a:schemeClr val="tx1"/>
                </a:solidFill>
                <a:latin typeface="+mn-lt"/>
              </a:rPr>
              <a:t>is difficult to achieve unless </a:t>
            </a:r>
            <a:r>
              <a:rPr lang="en-US" sz="1961" dirty="0" err="1">
                <a:solidFill>
                  <a:schemeClr val="tx1"/>
                </a:solidFill>
                <a:latin typeface="+mn-lt"/>
              </a:rPr>
              <a:t>frontpages</a:t>
            </a:r>
            <a:r>
              <a:rPr lang="en-US" sz="1961" dirty="0">
                <a:solidFill>
                  <a:schemeClr val="tx1"/>
                </a:solidFill>
                <a:latin typeface="+mn-lt"/>
              </a:rPr>
              <a:t>/news are Azure hosted.</a:t>
            </a:r>
          </a:p>
          <a:p>
            <a:r>
              <a:rPr lang="en-US" dirty="0">
                <a:solidFill>
                  <a:schemeClr val="tx1"/>
                </a:solidFill>
              </a:rPr>
              <a:t>Decisions</a:t>
            </a:r>
          </a:p>
          <a:p>
            <a:pPr marL="336145" indent="-336145">
              <a:buFont typeface="Arial" panose="020B0604020202020204" pitchFamily="34" charset="0"/>
              <a:buChar char="•"/>
            </a:pPr>
            <a:r>
              <a:rPr lang="en-US" sz="1961" b="1" dirty="0">
                <a:solidFill>
                  <a:schemeClr val="tx1"/>
                </a:solidFill>
                <a:latin typeface="+mn-lt"/>
              </a:rPr>
              <a:t>Upgrade firewalls</a:t>
            </a:r>
            <a:r>
              <a:rPr lang="en-US" sz="1961" dirty="0">
                <a:solidFill>
                  <a:schemeClr val="tx1"/>
                </a:solidFill>
                <a:latin typeface="+mn-lt"/>
              </a:rPr>
              <a:t>, bandwidth, and a lot of other components.</a:t>
            </a:r>
          </a:p>
          <a:p>
            <a:pPr marL="336145" indent="-336145">
              <a:buFont typeface="Arial" panose="020B0604020202020204" pitchFamily="34" charset="0"/>
              <a:buChar char="•"/>
            </a:pPr>
            <a:r>
              <a:rPr lang="en-US" sz="1961" b="1" dirty="0">
                <a:solidFill>
                  <a:schemeClr val="tx1"/>
                </a:solidFill>
                <a:latin typeface="+mn-lt"/>
              </a:rPr>
              <a:t>Planning to move end-user devices outside </a:t>
            </a:r>
            <a:r>
              <a:rPr lang="en-US" sz="1961" dirty="0">
                <a:solidFill>
                  <a:schemeClr val="tx1"/>
                </a:solidFill>
                <a:latin typeface="+mn-lt"/>
              </a:rPr>
              <a:t>internal network – Always on VPN</a:t>
            </a:r>
          </a:p>
          <a:p>
            <a:pPr marL="336145" indent="-336145">
              <a:buFont typeface="Arial" panose="020B0604020202020204" pitchFamily="34" charset="0"/>
              <a:buChar char="•"/>
            </a:pPr>
            <a:r>
              <a:rPr lang="en-US" sz="1961" b="1" dirty="0">
                <a:solidFill>
                  <a:schemeClr val="tx1"/>
                </a:solidFill>
                <a:latin typeface="+mn-lt"/>
              </a:rPr>
              <a:t>Volunteer to test ANY initiative </a:t>
            </a:r>
            <a:r>
              <a:rPr lang="en-US" sz="1961" dirty="0">
                <a:solidFill>
                  <a:schemeClr val="tx1"/>
                </a:solidFill>
                <a:latin typeface="+mn-lt"/>
              </a:rPr>
              <a:t>that MS does to improve in this area</a:t>
            </a:r>
          </a:p>
          <a:p>
            <a:pPr marL="336145" indent="-336145">
              <a:buFont typeface="Arial" panose="020B0604020202020204" pitchFamily="34" charset="0"/>
              <a:buChar char="•"/>
            </a:pPr>
            <a:r>
              <a:rPr lang="en-US" sz="1961" b="1" dirty="0">
                <a:solidFill>
                  <a:schemeClr val="tx1"/>
                </a:solidFill>
                <a:latin typeface="+mn-lt"/>
              </a:rPr>
              <a:t>No roll-out </a:t>
            </a:r>
            <a:r>
              <a:rPr lang="en-US" sz="1961" dirty="0">
                <a:solidFill>
                  <a:schemeClr val="tx1"/>
                </a:solidFill>
                <a:latin typeface="+mn-lt"/>
              </a:rPr>
              <a:t>of Skype in Asia, and EE still using hybrid.</a:t>
            </a:r>
          </a:p>
        </p:txBody>
      </p:sp>
    </p:spTree>
    <p:extLst>
      <p:ext uri="{BB962C8B-B14F-4D97-AF65-F5344CB8AC3E}">
        <p14:creationId xmlns:p14="http://schemas.microsoft.com/office/powerpoint/2010/main" val="273506252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18"/>
          <p:cNvSpPr>
            <a:spLocks noChangeArrowheads="1"/>
          </p:cNvSpPr>
          <p:nvPr/>
        </p:nvSpPr>
        <p:spPr bwMode="auto">
          <a:xfrm>
            <a:off x="715133" y="1337342"/>
            <a:ext cx="1097124" cy="109712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896386"/>
            <a:endParaRPr 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7" name="Freeform 42"/>
          <p:cNvSpPr>
            <a:spLocks noEditPoints="1"/>
          </p:cNvSpPr>
          <p:nvPr/>
        </p:nvSpPr>
        <p:spPr bwMode="auto">
          <a:xfrm>
            <a:off x="941202" y="1508036"/>
            <a:ext cx="644985" cy="755739"/>
          </a:xfrm>
          <a:custGeom>
            <a:avLst/>
            <a:gdLst>
              <a:gd name="T0" fmla="*/ 122 w 419"/>
              <a:gd name="T1" fmla="*/ 141 h 491"/>
              <a:gd name="T2" fmla="*/ 156 w 419"/>
              <a:gd name="T3" fmla="*/ 239 h 491"/>
              <a:gd name="T4" fmla="*/ 169 w 419"/>
              <a:gd name="T5" fmla="*/ 276 h 491"/>
              <a:gd name="T6" fmla="*/ 194 w 419"/>
              <a:gd name="T7" fmla="*/ 293 h 491"/>
              <a:gd name="T8" fmla="*/ 220 w 419"/>
              <a:gd name="T9" fmla="*/ 276 h 491"/>
              <a:gd name="T10" fmla="*/ 233 w 419"/>
              <a:gd name="T11" fmla="*/ 239 h 491"/>
              <a:gd name="T12" fmla="*/ 266 w 419"/>
              <a:gd name="T13" fmla="*/ 141 h 491"/>
              <a:gd name="T14" fmla="*/ 194 w 419"/>
              <a:gd name="T15" fmla="*/ 283 h 491"/>
              <a:gd name="T16" fmla="*/ 207 w 419"/>
              <a:gd name="T17" fmla="*/ 276 h 491"/>
              <a:gd name="T18" fmla="*/ 223 w 419"/>
              <a:gd name="T19" fmla="*/ 263 h 491"/>
              <a:gd name="T20" fmla="*/ 169 w 419"/>
              <a:gd name="T21" fmla="*/ 266 h 491"/>
              <a:gd name="T22" fmla="*/ 165 w 419"/>
              <a:gd name="T23" fmla="*/ 244 h 491"/>
              <a:gd name="T24" fmla="*/ 223 w 419"/>
              <a:gd name="T25" fmla="*/ 263 h 491"/>
              <a:gd name="T26" fmla="*/ 223 w 419"/>
              <a:gd name="T27" fmla="*/ 235 h 491"/>
              <a:gd name="T28" fmla="*/ 199 w 419"/>
              <a:gd name="T29" fmla="*/ 168 h 491"/>
              <a:gd name="T30" fmla="*/ 221 w 419"/>
              <a:gd name="T31" fmla="*/ 134 h 491"/>
              <a:gd name="T32" fmla="*/ 194 w 419"/>
              <a:gd name="T33" fmla="*/ 159 h 491"/>
              <a:gd name="T34" fmla="*/ 168 w 419"/>
              <a:gd name="T35" fmla="*/ 134 h 491"/>
              <a:gd name="T36" fmla="*/ 190 w 419"/>
              <a:gd name="T37" fmla="*/ 168 h 491"/>
              <a:gd name="T38" fmla="*/ 165 w 419"/>
              <a:gd name="T39" fmla="*/ 235 h 491"/>
              <a:gd name="T40" fmla="*/ 132 w 419"/>
              <a:gd name="T41" fmla="*/ 141 h 491"/>
              <a:gd name="T42" fmla="*/ 257 w 419"/>
              <a:gd name="T43" fmla="*/ 141 h 491"/>
              <a:gd name="T44" fmla="*/ 407 w 419"/>
              <a:gd name="T45" fmla="*/ 250 h 491"/>
              <a:gd name="T46" fmla="*/ 374 w 419"/>
              <a:gd name="T47" fmla="*/ 183 h 491"/>
              <a:gd name="T48" fmla="*/ 374 w 419"/>
              <a:gd name="T49" fmla="*/ 118 h 491"/>
              <a:gd name="T50" fmla="*/ 193 w 419"/>
              <a:gd name="T51" fmla="*/ 0 h 491"/>
              <a:gd name="T52" fmla="*/ 61 w 419"/>
              <a:gd name="T53" fmla="*/ 288 h 491"/>
              <a:gd name="T54" fmla="*/ 72 w 419"/>
              <a:gd name="T55" fmla="*/ 454 h 491"/>
              <a:gd name="T56" fmla="*/ 197 w 419"/>
              <a:gd name="T57" fmla="*/ 491 h 491"/>
              <a:gd name="T58" fmla="*/ 259 w 419"/>
              <a:gd name="T59" fmla="*/ 480 h 491"/>
              <a:gd name="T60" fmla="*/ 345 w 419"/>
              <a:gd name="T61" fmla="*/ 413 h 491"/>
              <a:gd name="T62" fmla="*/ 378 w 419"/>
              <a:gd name="T63" fmla="*/ 391 h 491"/>
              <a:gd name="T64" fmla="*/ 378 w 419"/>
              <a:gd name="T65" fmla="*/ 360 h 491"/>
              <a:gd name="T66" fmla="*/ 388 w 419"/>
              <a:gd name="T67" fmla="*/ 339 h 491"/>
              <a:gd name="T68" fmla="*/ 394 w 419"/>
              <a:gd name="T69" fmla="*/ 319 h 491"/>
              <a:gd name="T70" fmla="*/ 390 w 419"/>
              <a:gd name="T71" fmla="*/ 304 h 491"/>
              <a:gd name="T72" fmla="*/ 409 w 419"/>
              <a:gd name="T73" fmla="*/ 289 h 491"/>
              <a:gd name="T74" fmla="*/ 407 w 419"/>
              <a:gd name="T75" fmla="*/ 250 h 491"/>
              <a:gd name="T76" fmla="*/ 385 w 419"/>
              <a:gd name="T77" fmla="*/ 286 h 491"/>
              <a:gd name="T78" fmla="*/ 380 w 419"/>
              <a:gd name="T79" fmla="*/ 307 h 491"/>
              <a:gd name="T80" fmla="*/ 385 w 419"/>
              <a:gd name="T81" fmla="*/ 317 h 491"/>
              <a:gd name="T82" fmla="*/ 376 w 419"/>
              <a:gd name="T83" fmla="*/ 331 h 491"/>
              <a:gd name="T84" fmla="*/ 375 w 419"/>
              <a:gd name="T85" fmla="*/ 344 h 491"/>
              <a:gd name="T86" fmla="*/ 369 w 419"/>
              <a:gd name="T87" fmla="*/ 365 h 491"/>
              <a:gd name="T88" fmla="*/ 347 w 419"/>
              <a:gd name="T89" fmla="*/ 404 h 491"/>
              <a:gd name="T90" fmla="*/ 261 w 419"/>
              <a:gd name="T91" fmla="*/ 386 h 491"/>
              <a:gd name="T92" fmla="*/ 250 w 419"/>
              <a:gd name="T93" fmla="*/ 476 h 491"/>
              <a:gd name="T94" fmla="*/ 89 w 419"/>
              <a:gd name="T95" fmla="*/ 307 h 491"/>
              <a:gd name="T96" fmla="*/ 9 w 419"/>
              <a:gd name="T97" fmla="*/ 167 h 491"/>
              <a:gd name="T98" fmla="*/ 193 w 419"/>
              <a:gd name="T99" fmla="*/ 9 h 491"/>
              <a:gd name="T100" fmla="*/ 365 w 419"/>
              <a:gd name="T101" fmla="*/ 120 h 491"/>
              <a:gd name="T102" fmla="*/ 365 w 419"/>
              <a:gd name="T103" fmla="*/ 180 h 491"/>
              <a:gd name="T104" fmla="*/ 399 w 419"/>
              <a:gd name="T105" fmla="*/ 255 h 491"/>
              <a:gd name="T106" fmla="*/ 405 w 419"/>
              <a:gd name="T107" fmla="*/ 281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19" h="491">
                <a:moveTo>
                  <a:pt x="194" y="69"/>
                </a:moveTo>
                <a:cubicBezTo>
                  <a:pt x="155" y="69"/>
                  <a:pt x="122" y="101"/>
                  <a:pt x="122" y="141"/>
                </a:cubicBezTo>
                <a:cubicBezTo>
                  <a:pt x="122" y="161"/>
                  <a:pt x="130" y="180"/>
                  <a:pt x="144" y="195"/>
                </a:cubicBezTo>
                <a:cubicBezTo>
                  <a:pt x="148" y="199"/>
                  <a:pt x="156" y="210"/>
                  <a:pt x="156" y="239"/>
                </a:cubicBezTo>
                <a:cubicBezTo>
                  <a:pt x="156" y="263"/>
                  <a:pt x="156" y="263"/>
                  <a:pt x="156" y="263"/>
                </a:cubicBezTo>
                <a:cubicBezTo>
                  <a:pt x="156" y="270"/>
                  <a:pt x="162" y="276"/>
                  <a:pt x="169" y="276"/>
                </a:cubicBezTo>
                <a:cubicBezTo>
                  <a:pt x="172" y="276"/>
                  <a:pt x="172" y="276"/>
                  <a:pt x="172" y="276"/>
                </a:cubicBezTo>
                <a:cubicBezTo>
                  <a:pt x="174" y="285"/>
                  <a:pt x="183" y="293"/>
                  <a:pt x="194" y="293"/>
                </a:cubicBezTo>
                <a:cubicBezTo>
                  <a:pt x="205" y="293"/>
                  <a:pt x="214" y="285"/>
                  <a:pt x="217" y="276"/>
                </a:cubicBezTo>
                <a:cubicBezTo>
                  <a:pt x="220" y="276"/>
                  <a:pt x="220" y="276"/>
                  <a:pt x="220" y="276"/>
                </a:cubicBezTo>
                <a:cubicBezTo>
                  <a:pt x="227" y="276"/>
                  <a:pt x="233" y="270"/>
                  <a:pt x="233" y="263"/>
                </a:cubicBezTo>
                <a:cubicBezTo>
                  <a:pt x="233" y="239"/>
                  <a:pt x="233" y="239"/>
                  <a:pt x="233" y="239"/>
                </a:cubicBezTo>
                <a:cubicBezTo>
                  <a:pt x="233" y="210"/>
                  <a:pt x="241" y="199"/>
                  <a:pt x="244" y="195"/>
                </a:cubicBezTo>
                <a:cubicBezTo>
                  <a:pt x="258" y="180"/>
                  <a:pt x="266" y="161"/>
                  <a:pt x="266" y="141"/>
                </a:cubicBezTo>
                <a:cubicBezTo>
                  <a:pt x="266" y="101"/>
                  <a:pt x="234" y="69"/>
                  <a:pt x="194" y="69"/>
                </a:cubicBezTo>
                <a:close/>
                <a:moveTo>
                  <a:pt x="194" y="283"/>
                </a:moveTo>
                <a:cubicBezTo>
                  <a:pt x="189" y="283"/>
                  <a:pt x="184" y="280"/>
                  <a:pt x="182" y="276"/>
                </a:cubicBezTo>
                <a:cubicBezTo>
                  <a:pt x="207" y="276"/>
                  <a:pt x="207" y="276"/>
                  <a:pt x="207" y="276"/>
                </a:cubicBezTo>
                <a:cubicBezTo>
                  <a:pt x="205" y="280"/>
                  <a:pt x="200" y="283"/>
                  <a:pt x="194" y="283"/>
                </a:cubicBezTo>
                <a:close/>
                <a:moveTo>
                  <a:pt x="223" y="263"/>
                </a:moveTo>
                <a:cubicBezTo>
                  <a:pt x="223" y="265"/>
                  <a:pt x="222" y="266"/>
                  <a:pt x="220" y="266"/>
                </a:cubicBezTo>
                <a:cubicBezTo>
                  <a:pt x="169" y="266"/>
                  <a:pt x="169" y="266"/>
                  <a:pt x="169" y="266"/>
                </a:cubicBezTo>
                <a:cubicBezTo>
                  <a:pt x="167" y="266"/>
                  <a:pt x="165" y="265"/>
                  <a:pt x="165" y="263"/>
                </a:cubicBezTo>
                <a:cubicBezTo>
                  <a:pt x="165" y="244"/>
                  <a:pt x="165" y="244"/>
                  <a:pt x="165" y="244"/>
                </a:cubicBezTo>
                <a:cubicBezTo>
                  <a:pt x="223" y="244"/>
                  <a:pt x="223" y="244"/>
                  <a:pt x="223" y="244"/>
                </a:cubicBezTo>
                <a:lnTo>
                  <a:pt x="223" y="263"/>
                </a:lnTo>
                <a:close/>
                <a:moveTo>
                  <a:pt x="237" y="188"/>
                </a:moveTo>
                <a:cubicBezTo>
                  <a:pt x="232" y="194"/>
                  <a:pt x="224" y="207"/>
                  <a:pt x="223" y="235"/>
                </a:cubicBezTo>
                <a:cubicBezTo>
                  <a:pt x="199" y="235"/>
                  <a:pt x="199" y="235"/>
                  <a:pt x="199" y="235"/>
                </a:cubicBezTo>
                <a:cubicBezTo>
                  <a:pt x="199" y="168"/>
                  <a:pt x="199" y="168"/>
                  <a:pt x="199" y="168"/>
                </a:cubicBezTo>
                <a:cubicBezTo>
                  <a:pt x="218" y="165"/>
                  <a:pt x="224" y="141"/>
                  <a:pt x="224" y="140"/>
                </a:cubicBezTo>
                <a:cubicBezTo>
                  <a:pt x="225" y="137"/>
                  <a:pt x="223" y="135"/>
                  <a:pt x="221" y="134"/>
                </a:cubicBezTo>
                <a:cubicBezTo>
                  <a:pt x="218" y="133"/>
                  <a:pt x="216" y="135"/>
                  <a:pt x="215" y="137"/>
                </a:cubicBezTo>
                <a:cubicBezTo>
                  <a:pt x="215" y="138"/>
                  <a:pt x="210" y="159"/>
                  <a:pt x="194" y="159"/>
                </a:cubicBezTo>
                <a:cubicBezTo>
                  <a:pt x="179" y="159"/>
                  <a:pt x="173" y="138"/>
                  <a:pt x="173" y="137"/>
                </a:cubicBezTo>
                <a:cubicBezTo>
                  <a:pt x="173" y="135"/>
                  <a:pt x="170" y="133"/>
                  <a:pt x="168" y="134"/>
                </a:cubicBezTo>
                <a:cubicBezTo>
                  <a:pt x="165" y="135"/>
                  <a:pt x="164" y="137"/>
                  <a:pt x="164" y="140"/>
                </a:cubicBezTo>
                <a:cubicBezTo>
                  <a:pt x="165" y="141"/>
                  <a:pt x="170" y="165"/>
                  <a:pt x="190" y="168"/>
                </a:cubicBezTo>
                <a:cubicBezTo>
                  <a:pt x="190" y="235"/>
                  <a:pt x="190" y="235"/>
                  <a:pt x="190" y="235"/>
                </a:cubicBezTo>
                <a:cubicBezTo>
                  <a:pt x="165" y="235"/>
                  <a:pt x="165" y="235"/>
                  <a:pt x="165" y="235"/>
                </a:cubicBezTo>
                <a:cubicBezTo>
                  <a:pt x="164" y="207"/>
                  <a:pt x="156" y="194"/>
                  <a:pt x="151" y="188"/>
                </a:cubicBezTo>
                <a:cubicBezTo>
                  <a:pt x="139" y="176"/>
                  <a:pt x="132" y="158"/>
                  <a:pt x="132" y="141"/>
                </a:cubicBezTo>
                <a:cubicBezTo>
                  <a:pt x="132" y="107"/>
                  <a:pt x="160" y="79"/>
                  <a:pt x="194" y="79"/>
                </a:cubicBezTo>
                <a:cubicBezTo>
                  <a:pt x="229" y="79"/>
                  <a:pt x="257" y="107"/>
                  <a:pt x="257" y="141"/>
                </a:cubicBezTo>
                <a:cubicBezTo>
                  <a:pt x="257" y="158"/>
                  <a:pt x="250" y="176"/>
                  <a:pt x="237" y="188"/>
                </a:cubicBezTo>
                <a:close/>
                <a:moveTo>
                  <a:pt x="407" y="250"/>
                </a:moveTo>
                <a:cubicBezTo>
                  <a:pt x="395" y="232"/>
                  <a:pt x="374" y="197"/>
                  <a:pt x="372" y="188"/>
                </a:cubicBezTo>
                <a:cubicBezTo>
                  <a:pt x="373" y="187"/>
                  <a:pt x="373" y="185"/>
                  <a:pt x="374" y="183"/>
                </a:cubicBezTo>
                <a:cubicBezTo>
                  <a:pt x="376" y="176"/>
                  <a:pt x="379" y="166"/>
                  <a:pt x="379" y="158"/>
                </a:cubicBezTo>
                <a:cubicBezTo>
                  <a:pt x="379" y="146"/>
                  <a:pt x="377" y="129"/>
                  <a:pt x="374" y="118"/>
                </a:cubicBezTo>
                <a:cubicBezTo>
                  <a:pt x="373" y="112"/>
                  <a:pt x="364" y="83"/>
                  <a:pt x="338" y="55"/>
                </a:cubicBezTo>
                <a:cubicBezTo>
                  <a:pt x="303" y="18"/>
                  <a:pt x="255" y="0"/>
                  <a:pt x="193" y="0"/>
                </a:cubicBezTo>
                <a:cubicBezTo>
                  <a:pt x="65" y="0"/>
                  <a:pt x="0" y="56"/>
                  <a:pt x="0" y="167"/>
                </a:cubicBezTo>
                <a:cubicBezTo>
                  <a:pt x="0" y="231"/>
                  <a:pt x="37" y="266"/>
                  <a:pt x="61" y="288"/>
                </a:cubicBezTo>
                <a:cubicBezTo>
                  <a:pt x="70" y="297"/>
                  <a:pt x="78" y="304"/>
                  <a:pt x="80" y="310"/>
                </a:cubicBezTo>
                <a:cubicBezTo>
                  <a:pt x="97" y="376"/>
                  <a:pt x="82" y="429"/>
                  <a:pt x="72" y="454"/>
                </a:cubicBezTo>
                <a:cubicBezTo>
                  <a:pt x="71" y="456"/>
                  <a:pt x="72" y="459"/>
                  <a:pt x="74" y="460"/>
                </a:cubicBezTo>
                <a:cubicBezTo>
                  <a:pt x="112" y="480"/>
                  <a:pt x="154" y="491"/>
                  <a:pt x="197" y="491"/>
                </a:cubicBezTo>
                <a:cubicBezTo>
                  <a:pt x="217" y="491"/>
                  <a:pt x="236" y="489"/>
                  <a:pt x="256" y="484"/>
                </a:cubicBezTo>
                <a:cubicBezTo>
                  <a:pt x="258" y="484"/>
                  <a:pt x="259" y="482"/>
                  <a:pt x="259" y="480"/>
                </a:cubicBezTo>
                <a:cubicBezTo>
                  <a:pt x="259" y="438"/>
                  <a:pt x="260" y="406"/>
                  <a:pt x="262" y="396"/>
                </a:cubicBezTo>
                <a:cubicBezTo>
                  <a:pt x="280" y="401"/>
                  <a:pt x="335" y="413"/>
                  <a:pt x="345" y="413"/>
                </a:cubicBezTo>
                <a:cubicBezTo>
                  <a:pt x="346" y="413"/>
                  <a:pt x="347" y="413"/>
                  <a:pt x="347" y="413"/>
                </a:cubicBezTo>
                <a:cubicBezTo>
                  <a:pt x="355" y="413"/>
                  <a:pt x="374" y="413"/>
                  <a:pt x="378" y="391"/>
                </a:cubicBezTo>
                <a:cubicBezTo>
                  <a:pt x="381" y="380"/>
                  <a:pt x="380" y="370"/>
                  <a:pt x="379" y="364"/>
                </a:cubicBezTo>
                <a:cubicBezTo>
                  <a:pt x="379" y="362"/>
                  <a:pt x="378" y="360"/>
                  <a:pt x="378" y="360"/>
                </a:cubicBezTo>
                <a:cubicBezTo>
                  <a:pt x="379" y="356"/>
                  <a:pt x="382" y="352"/>
                  <a:pt x="384" y="348"/>
                </a:cubicBezTo>
                <a:cubicBezTo>
                  <a:pt x="386" y="344"/>
                  <a:pt x="387" y="342"/>
                  <a:pt x="388" y="339"/>
                </a:cubicBezTo>
                <a:cubicBezTo>
                  <a:pt x="388" y="337"/>
                  <a:pt x="387" y="333"/>
                  <a:pt x="386" y="330"/>
                </a:cubicBezTo>
                <a:cubicBezTo>
                  <a:pt x="389" y="327"/>
                  <a:pt x="393" y="323"/>
                  <a:pt x="394" y="319"/>
                </a:cubicBezTo>
                <a:cubicBezTo>
                  <a:pt x="394" y="315"/>
                  <a:pt x="392" y="310"/>
                  <a:pt x="390" y="305"/>
                </a:cubicBezTo>
                <a:cubicBezTo>
                  <a:pt x="390" y="305"/>
                  <a:pt x="390" y="305"/>
                  <a:pt x="390" y="304"/>
                </a:cubicBezTo>
                <a:cubicBezTo>
                  <a:pt x="390" y="303"/>
                  <a:pt x="390" y="299"/>
                  <a:pt x="390" y="294"/>
                </a:cubicBezTo>
                <a:cubicBezTo>
                  <a:pt x="396" y="293"/>
                  <a:pt x="406" y="291"/>
                  <a:pt x="409" y="289"/>
                </a:cubicBezTo>
                <a:cubicBezTo>
                  <a:pt x="415" y="286"/>
                  <a:pt x="419" y="277"/>
                  <a:pt x="419" y="272"/>
                </a:cubicBezTo>
                <a:cubicBezTo>
                  <a:pt x="419" y="270"/>
                  <a:pt x="418" y="270"/>
                  <a:pt x="407" y="250"/>
                </a:cubicBezTo>
                <a:close/>
                <a:moveTo>
                  <a:pt x="405" y="281"/>
                </a:moveTo>
                <a:cubicBezTo>
                  <a:pt x="403" y="282"/>
                  <a:pt x="393" y="284"/>
                  <a:pt x="385" y="286"/>
                </a:cubicBezTo>
                <a:cubicBezTo>
                  <a:pt x="383" y="286"/>
                  <a:pt x="381" y="288"/>
                  <a:pt x="381" y="290"/>
                </a:cubicBezTo>
                <a:cubicBezTo>
                  <a:pt x="380" y="305"/>
                  <a:pt x="380" y="306"/>
                  <a:pt x="380" y="307"/>
                </a:cubicBezTo>
                <a:cubicBezTo>
                  <a:pt x="381" y="308"/>
                  <a:pt x="381" y="308"/>
                  <a:pt x="382" y="310"/>
                </a:cubicBezTo>
                <a:cubicBezTo>
                  <a:pt x="384" y="314"/>
                  <a:pt x="385" y="316"/>
                  <a:pt x="385" y="317"/>
                </a:cubicBezTo>
                <a:cubicBezTo>
                  <a:pt x="384" y="319"/>
                  <a:pt x="381" y="322"/>
                  <a:pt x="377" y="325"/>
                </a:cubicBezTo>
                <a:cubicBezTo>
                  <a:pt x="376" y="326"/>
                  <a:pt x="375" y="329"/>
                  <a:pt x="376" y="331"/>
                </a:cubicBezTo>
                <a:cubicBezTo>
                  <a:pt x="377" y="334"/>
                  <a:pt x="378" y="337"/>
                  <a:pt x="378" y="338"/>
                </a:cubicBezTo>
                <a:cubicBezTo>
                  <a:pt x="378" y="339"/>
                  <a:pt x="377" y="342"/>
                  <a:pt x="375" y="344"/>
                </a:cubicBezTo>
                <a:cubicBezTo>
                  <a:pt x="373" y="348"/>
                  <a:pt x="371" y="353"/>
                  <a:pt x="369" y="357"/>
                </a:cubicBezTo>
                <a:cubicBezTo>
                  <a:pt x="369" y="359"/>
                  <a:pt x="369" y="362"/>
                  <a:pt x="369" y="365"/>
                </a:cubicBezTo>
                <a:cubicBezTo>
                  <a:pt x="370" y="371"/>
                  <a:pt x="371" y="379"/>
                  <a:pt x="369" y="389"/>
                </a:cubicBezTo>
                <a:cubicBezTo>
                  <a:pt x="367" y="401"/>
                  <a:pt x="359" y="404"/>
                  <a:pt x="347" y="404"/>
                </a:cubicBezTo>
                <a:cubicBezTo>
                  <a:pt x="347" y="404"/>
                  <a:pt x="346" y="404"/>
                  <a:pt x="345" y="404"/>
                </a:cubicBezTo>
                <a:cubicBezTo>
                  <a:pt x="335" y="403"/>
                  <a:pt x="271" y="389"/>
                  <a:pt x="261" y="386"/>
                </a:cubicBezTo>
                <a:cubicBezTo>
                  <a:pt x="259" y="386"/>
                  <a:pt x="257" y="386"/>
                  <a:pt x="256" y="387"/>
                </a:cubicBezTo>
                <a:cubicBezTo>
                  <a:pt x="250" y="394"/>
                  <a:pt x="249" y="449"/>
                  <a:pt x="250" y="476"/>
                </a:cubicBezTo>
                <a:cubicBezTo>
                  <a:pt x="193" y="488"/>
                  <a:pt x="133" y="480"/>
                  <a:pt x="83" y="454"/>
                </a:cubicBezTo>
                <a:cubicBezTo>
                  <a:pt x="93" y="426"/>
                  <a:pt x="105" y="373"/>
                  <a:pt x="89" y="307"/>
                </a:cubicBezTo>
                <a:cubicBezTo>
                  <a:pt x="87" y="299"/>
                  <a:pt x="79" y="292"/>
                  <a:pt x="68" y="282"/>
                </a:cubicBezTo>
                <a:cubicBezTo>
                  <a:pt x="44" y="260"/>
                  <a:pt x="9" y="227"/>
                  <a:pt x="9" y="167"/>
                </a:cubicBezTo>
                <a:cubicBezTo>
                  <a:pt x="9" y="119"/>
                  <a:pt x="22" y="82"/>
                  <a:pt x="47" y="56"/>
                </a:cubicBezTo>
                <a:cubicBezTo>
                  <a:pt x="78" y="25"/>
                  <a:pt x="127" y="9"/>
                  <a:pt x="193" y="9"/>
                </a:cubicBezTo>
                <a:cubicBezTo>
                  <a:pt x="252" y="9"/>
                  <a:pt x="298" y="27"/>
                  <a:pt x="331" y="61"/>
                </a:cubicBezTo>
                <a:cubicBezTo>
                  <a:pt x="357" y="88"/>
                  <a:pt x="364" y="117"/>
                  <a:pt x="365" y="120"/>
                </a:cubicBezTo>
                <a:cubicBezTo>
                  <a:pt x="367" y="130"/>
                  <a:pt x="370" y="147"/>
                  <a:pt x="370" y="158"/>
                </a:cubicBezTo>
                <a:cubicBezTo>
                  <a:pt x="370" y="165"/>
                  <a:pt x="367" y="174"/>
                  <a:pt x="365" y="180"/>
                </a:cubicBezTo>
                <a:cubicBezTo>
                  <a:pt x="363" y="185"/>
                  <a:pt x="363" y="187"/>
                  <a:pt x="363" y="189"/>
                </a:cubicBezTo>
                <a:cubicBezTo>
                  <a:pt x="364" y="198"/>
                  <a:pt x="380" y="224"/>
                  <a:pt x="399" y="255"/>
                </a:cubicBezTo>
                <a:cubicBezTo>
                  <a:pt x="403" y="263"/>
                  <a:pt x="408" y="271"/>
                  <a:pt x="409" y="273"/>
                </a:cubicBezTo>
                <a:cubicBezTo>
                  <a:pt x="409" y="275"/>
                  <a:pt x="406" y="280"/>
                  <a:pt x="405" y="2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/>
          <a:p>
            <a:pPr defTabSz="896386"/>
            <a:endParaRPr 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Adoption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35599" y="1189495"/>
            <a:ext cx="9487163" cy="3865482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Experience</a:t>
            </a:r>
          </a:p>
          <a:p>
            <a:pPr marL="336145" indent="-336145">
              <a:buFont typeface="Arial" panose="020B0604020202020204" pitchFamily="34" charset="0"/>
              <a:buChar char="•"/>
            </a:pPr>
            <a:r>
              <a:rPr lang="en-US" sz="1961" b="1" dirty="0">
                <a:solidFill>
                  <a:schemeClr val="tx1"/>
                </a:solidFill>
                <a:latin typeface="+mn-lt"/>
              </a:rPr>
              <a:t>Exchange adoption is very easy </a:t>
            </a:r>
            <a:r>
              <a:rPr lang="en-US" sz="1961" dirty="0">
                <a:solidFill>
                  <a:schemeClr val="tx1"/>
                </a:solidFill>
                <a:latin typeface="+mn-lt"/>
              </a:rPr>
              <a:t>– People don’t notice the difference</a:t>
            </a:r>
          </a:p>
          <a:p>
            <a:pPr marL="336145" indent="-336145">
              <a:buFont typeface="Arial" panose="020B0604020202020204" pitchFamily="34" charset="0"/>
              <a:buChar char="•"/>
            </a:pPr>
            <a:r>
              <a:rPr lang="en-US" sz="1961" b="1" dirty="0">
                <a:solidFill>
                  <a:schemeClr val="tx1"/>
                </a:solidFill>
                <a:latin typeface="+mn-lt"/>
              </a:rPr>
              <a:t>Skype adoption is somewhat easy </a:t>
            </a:r>
            <a:r>
              <a:rPr lang="en-US" sz="1961" dirty="0">
                <a:solidFill>
                  <a:schemeClr val="tx1"/>
                </a:solidFill>
                <a:latin typeface="+mn-lt"/>
              </a:rPr>
              <a:t>– People complain about performance and complex UI (yes, still)</a:t>
            </a:r>
          </a:p>
          <a:p>
            <a:pPr marL="336145" indent="-336145">
              <a:buFont typeface="Arial" panose="020B0604020202020204" pitchFamily="34" charset="0"/>
              <a:buChar char="•"/>
            </a:pPr>
            <a:r>
              <a:rPr lang="en-US" sz="1961" b="1" dirty="0">
                <a:solidFill>
                  <a:schemeClr val="tx1"/>
                </a:solidFill>
                <a:latin typeface="+mn-lt"/>
              </a:rPr>
              <a:t>SharePoint/Yammer adoption requires a lot of work </a:t>
            </a:r>
            <a:r>
              <a:rPr lang="en-US" sz="1961" dirty="0">
                <a:solidFill>
                  <a:schemeClr val="tx1"/>
                </a:solidFill>
                <a:latin typeface="+mn-lt"/>
              </a:rPr>
              <a:t>– Too many options, buttons, and overlapping functionality to give a simple message</a:t>
            </a:r>
          </a:p>
          <a:p>
            <a:pPr marL="336145" indent="-336145">
              <a:buFont typeface="Arial" panose="020B0604020202020204" pitchFamily="34" charset="0"/>
              <a:buChar char="•"/>
            </a:pPr>
            <a:r>
              <a:rPr lang="en-US" sz="1961" b="1" dirty="0">
                <a:solidFill>
                  <a:schemeClr val="tx1"/>
                </a:solidFill>
                <a:latin typeface="+mn-lt"/>
              </a:rPr>
              <a:t>New features aren’t invisible unless we promote them</a:t>
            </a:r>
            <a:r>
              <a:rPr lang="en-US" sz="1961" dirty="0">
                <a:solidFill>
                  <a:schemeClr val="tx1"/>
                </a:solidFill>
                <a:latin typeface="+mn-lt"/>
              </a:rPr>
              <a:t>, and it’s difficult to </a:t>
            </a:r>
            <a:r>
              <a:rPr lang="en-US" sz="1961" dirty="0" err="1">
                <a:solidFill>
                  <a:schemeClr val="tx1"/>
                </a:solidFill>
                <a:latin typeface="+mn-lt"/>
              </a:rPr>
              <a:t>to</a:t>
            </a:r>
            <a:r>
              <a:rPr lang="en-US" sz="1961" dirty="0">
                <a:solidFill>
                  <a:schemeClr val="tx1"/>
                </a:solidFill>
                <a:latin typeface="+mn-lt"/>
              </a:rPr>
              <a:t> asses when they’re mature enough to promote - Delve, Planner, Blog, Video, etc.</a:t>
            </a:r>
          </a:p>
          <a:p>
            <a:r>
              <a:rPr lang="en-US" dirty="0">
                <a:solidFill>
                  <a:schemeClr val="tx1"/>
                </a:solidFill>
              </a:rPr>
              <a:t>Results</a:t>
            </a:r>
          </a:p>
          <a:p>
            <a:pPr marL="336145" indent="-336145">
              <a:buFont typeface="Arial" panose="020B0604020202020204" pitchFamily="34" charset="0"/>
              <a:buChar char="•"/>
            </a:pPr>
            <a:r>
              <a:rPr lang="en-US" sz="1961" b="1" dirty="0">
                <a:solidFill>
                  <a:schemeClr val="tx1"/>
                </a:solidFill>
                <a:latin typeface="+mn-lt"/>
              </a:rPr>
              <a:t>Adoption is very hard work and will never stop</a:t>
            </a:r>
          </a:p>
        </p:txBody>
      </p:sp>
    </p:spTree>
    <p:extLst>
      <p:ext uri="{BB962C8B-B14F-4D97-AF65-F5344CB8AC3E}">
        <p14:creationId xmlns:p14="http://schemas.microsoft.com/office/powerpoint/2010/main" val="87576987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39" y="1189495"/>
            <a:ext cx="11922761" cy="2715537"/>
          </a:xfrm>
        </p:spPr>
        <p:txBody>
          <a:bodyPr/>
          <a:lstStyle/>
          <a:p>
            <a:r>
              <a:rPr lang="en-US" dirty="0"/>
              <a:t>It was less trouble than we thought</a:t>
            </a:r>
          </a:p>
          <a:p>
            <a:r>
              <a:rPr lang="en-US" dirty="0"/>
              <a:t>It has been much better than we expected</a:t>
            </a:r>
          </a:p>
          <a:p>
            <a:r>
              <a:rPr lang="en-US" dirty="0"/>
              <a:t>Without Microsoft as partner we couldn’t have done it</a:t>
            </a:r>
          </a:p>
          <a:p>
            <a:r>
              <a:rPr lang="en-US" dirty="0"/>
              <a:t>We would do it all again… and we are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426799866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6" y="-10481"/>
            <a:ext cx="12190271" cy="6878962"/>
          </a:xfrm>
          <a:prstGeom prst="rect">
            <a:avLst/>
          </a:prstGeom>
        </p:spPr>
      </p:pic>
      <p:sp>
        <p:nvSpPr>
          <p:cNvPr id="4" name="Title 5"/>
          <p:cNvSpPr txBox="1">
            <a:spLocks/>
          </p:cNvSpPr>
          <p:nvPr/>
        </p:nvSpPr>
        <p:spPr>
          <a:xfrm>
            <a:off x="269239" y="3278319"/>
            <a:ext cx="11653523" cy="1158793"/>
          </a:xfrm>
          <a:prstGeom prst="rect">
            <a:avLst/>
          </a:prstGeom>
          <a:noFill/>
        </p:spPr>
        <p:txBody>
          <a:bodyPr vert="horz" lIns="0" tIns="91440" rIns="0" bIns="91440" rtlCol="0" anchor="t" anchorCtr="0">
            <a:spAutoFit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7058" kern="800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Carlsberg Sans Light" panose="020B03040202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Today</a:t>
            </a:r>
          </a:p>
        </p:txBody>
      </p:sp>
    </p:spTree>
    <p:extLst>
      <p:ext uri="{BB962C8B-B14F-4D97-AF65-F5344CB8AC3E}">
        <p14:creationId xmlns:p14="http://schemas.microsoft.com/office/powerpoint/2010/main" val="2670423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It’s </a:t>
            </a:r>
            <a:r>
              <a:rPr lang="en-US" b="1" dirty="0"/>
              <a:t>no longer</a:t>
            </a:r>
            <a:r>
              <a:rPr lang="en-US" dirty="0"/>
              <a:t> about technology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6855" y="1219514"/>
            <a:ext cx="10437189" cy="4626907"/>
          </a:xfrm>
        </p:spPr>
        <p:txBody>
          <a:bodyPr anchor="ctr"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745" dirty="0"/>
              <a:t>In only </a:t>
            </a:r>
            <a:r>
              <a:rPr lang="en-US" sz="2745" dirty="0">
                <a:solidFill>
                  <a:schemeClr val="accent6"/>
                </a:solidFill>
              </a:rPr>
              <a:t>four years </a:t>
            </a:r>
            <a:r>
              <a:rPr lang="en-US" sz="2745" dirty="0"/>
              <a:t>we’ve moved </a:t>
            </a:r>
            <a:r>
              <a:rPr lang="en-US" sz="2745" dirty="0">
                <a:solidFill>
                  <a:schemeClr val="accent6"/>
                </a:solidFill>
              </a:rPr>
              <a:t>25.000 people</a:t>
            </a:r>
            <a:r>
              <a:rPr lang="en-US" sz="2745" dirty="0"/>
              <a:t>, across three continents, to </a:t>
            </a:r>
            <a:r>
              <a:rPr lang="en-US" sz="2745" dirty="0">
                <a:solidFill>
                  <a:schemeClr val="accent6"/>
                </a:solidFill>
              </a:rPr>
              <a:t>one</a:t>
            </a:r>
            <a:r>
              <a:rPr lang="en-US" sz="2745" dirty="0"/>
              <a:t> state-of-the-art collaboration platform.</a:t>
            </a:r>
            <a:endParaRPr lang="en-US" sz="2745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694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are getting </a:t>
            </a:r>
            <a:r>
              <a:rPr lang="en-US" b="1" dirty="0"/>
              <a:t>great value </a:t>
            </a:r>
            <a:r>
              <a:rPr lang="en-US" dirty="0"/>
              <a:t>every 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6149" y="1219514"/>
            <a:ext cx="9719702" cy="4626907"/>
          </a:xfrm>
        </p:spPr>
        <p:txBody>
          <a:bodyPr anchor="ctr"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745" dirty="0"/>
              <a:t>Every day we have almost </a:t>
            </a:r>
            <a:r>
              <a:rPr lang="en-US" sz="2745" dirty="0">
                <a:solidFill>
                  <a:schemeClr val="accent6"/>
                </a:solidFill>
              </a:rPr>
              <a:t>4000 Skype conferences</a:t>
            </a:r>
            <a:r>
              <a:rPr lang="en-US" sz="2745" dirty="0"/>
              <a:t>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745" dirty="0"/>
              <a:t>and send </a:t>
            </a:r>
            <a:r>
              <a:rPr lang="en-US" sz="2745" dirty="0">
                <a:solidFill>
                  <a:schemeClr val="accent6"/>
                </a:solidFill>
              </a:rPr>
              <a:t>360.000 mails </a:t>
            </a:r>
            <a:r>
              <a:rPr lang="en-US" sz="2745" dirty="0"/>
              <a:t>in Office 365.</a:t>
            </a:r>
          </a:p>
        </p:txBody>
      </p:sp>
    </p:spTree>
    <p:extLst>
      <p:ext uri="{BB962C8B-B14F-4D97-AF65-F5344CB8AC3E}">
        <p14:creationId xmlns:p14="http://schemas.microsoft.com/office/powerpoint/2010/main" val="417409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</a:t>
            </a:r>
            <a:r>
              <a:rPr lang="en-US" b="1" dirty="0"/>
              <a:t>easy availability</a:t>
            </a:r>
            <a:r>
              <a:rPr lang="en-US" dirty="0"/>
              <a:t> is not just a good thing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240" y="1219514"/>
            <a:ext cx="11653521" cy="4626907"/>
          </a:xfrm>
        </p:spPr>
        <p:txBody>
          <a:bodyPr anchor="ctr"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745" dirty="0"/>
              <a:t>In 2016 Q1, we used over </a:t>
            </a:r>
            <a:r>
              <a:rPr lang="en-US" sz="2745" dirty="0">
                <a:solidFill>
                  <a:schemeClr val="accent6"/>
                </a:solidFill>
              </a:rPr>
              <a:t>700 different </a:t>
            </a:r>
            <a:r>
              <a:rPr lang="en-US" sz="2745" dirty="0"/>
              <a:t>online tools for collaboration,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745" dirty="0"/>
              <a:t>and 9% of these had significant </a:t>
            </a:r>
            <a:r>
              <a:rPr lang="en-US" sz="2745" dirty="0">
                <a:solidFill>
                  <a:schemeClr val="accent6"/>
                </a:solidFill>
              </a:rPr>
              <a:t>security risks</a:t>
            </a:r>
          </a:p>
        </p:txBody>
      </p:sp>
    </p:spTree>
    <p:extLst>
      <p:ext uri="{BB962C8B-B14F-4D97-AF65-F5344CB8AC3E}">
        <p14:creationId xmlns:p14="http://schemas.microsoft.com/office/powerpoint/2010/main" val="2361623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Todays workplace is </a:t>
            </a:r>
            <a:r>
              <a:rPr lang="en-US" b="1" dirty="0"/>
              <a:t>noisy and cluttered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047" y="1219514"/>
            <a:ext cx="11055906" cy="4626907"/>
          </a:xfrm>
        </p:spPr>
        <p:txBody>
          <a:bodyPr anchor="ctr"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745" dirty="0"/>
              <a:t>Every year we send </a:t>
            </a:r>
            <a:r>
              <a:rPr lang="en-US" sz="2745" dirty="0">
                <a:solidFill>
                  <a:schemeClr val="accent6"/>
                </a:solidFill>
              </a:rPr>
              <a:t>30%</a:t>
            </a:r>
            <a:r>
              <a:rPr lang="en-US" sz="2745" dirty="0"/>
              <a:t> more mails, use </a:t>
            </a:r>
            <a:r>
              <a:rPr lang="en-US" sz="2745" dirty="0">
                <a:solidFill>
                  <a:schemeClr val="accent6"/>
                </a:solidFill>
              </a:rPr>
              <a:t>20%</a:t>
            </a:r>
            <a:r>
              <a:rPr lang="en-US" sz="2745" dirty="0"/>
              <a:t> more file storage, and </a:t>
            </a:r>
            <a:r>
              <a:rPr lang="en-US" sz="2745" dirty="0">
                <a:solidFill>
                  <a:schemeClr val="accent6"/>
                </a:solidFill>
              </a:rPr>
              <a:t>people are unsure </a:t>
            </a:r>
            <a:r>
              <a:rPr lang="en-US" sz="2745" dirty="0"/>
              <a:t>what to use or where to find things.</a:t>
            </a:r>
            <a:endParaRPr lang="en-US" sz="2745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92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</a:t>
            </a:r>
            <a:r>
              <a:rPr lang="en-US" b="1" dirty="0"/>
              <a:t>reduces the value </a:t>
            </a:r>
            <a:r>
              <a:rPr lang="en-US" dirty="0"/>
              <a:t>of our investments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2154" y="1219514"/>
            <a:ext cx="10607694" cy="4626907"/>
          </a:xfrm>
        </p:spPr>
        <p:txBody>
          <a:bodyPr anchor="ctr"/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745" dirty="0"/>
              <a:t>Top </a:t>
            </a:r>
            <a:r>
              <a:rPr lang="en-US" sz="2745" dirty="0">
                <a:solidFill>
                  <a:schemeClr val="accent6"/>
                </a:solidFill>
              </a:rPr>
              <a:t>10%</a:t>
            </a:r>
            <a:r>
              <a:rPr lang="en-US" sz="2745" dirty="0"/>
              <a:t> of Skype users account for </a:t>
            </a:r>
            <a:r>
              <a:rPr lang="en-US" sz="2745" dirty="0">
                <a:solidFill>
                  <a:schemeClr val="accent6"/>
                </a:solidFill>
              </a:rPr>
              <a:t>80% </a:t>
            </a:r>
            <a:r>
              <a:rPr lang="en-US" sz="2745" dirty="0"/>
              <a:t>of total usage,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745" dirty="0"/>
              <a:t>top </a:t>
            </a:r>
            <a:r>
              <a:rPr lang="en-US" sz="2745" dirty="0">
                <a:solidFill>
                  <a:schemeClr val="accent6"/>
                </a:solidFill>
              </a:rPr>
              <a:t>10%</a:t>
            </a:r>
            <a:r>
              <a:rPr lang="en-US" sz="2745" dirty="0"/>
              <a:t> of OneDrive users account for </a:t>
            </a:r>
            <a:r>
              <a:rPr lang="en-US" sz="2745" dirty="0">
                <a:solidFill>
                  <a:schemeClr val="accent6"/>
                </a:solidFill>
              </a:rPr>
              <a:t>97% </a:t>
            </a:r>
            <a:r>
              <a:rPr lang="en-US" sz="2745" dirty="0"/>
              <a:t>of total usage,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2745" dirty="0"/>
              <a:t>and this pattern is </a:t>
            </a:r>
            <a:r>
              <a:rPr lang="en-US" sz="2745" dirty="0">
                <a:solidFill>
                  <a:schemeClr val="accent6"/>
                </a:solidFill>
              </a:rPr>
              <a:t>similar for all </a:t>
            </a:r>
            <a:r>
              <a:rPr lang="en-US" sz="2745" dirty="0"/>
              <a:t>global IT services.</a:t>
            </a:r>
          </a:p>
        </p:txBody>
      </p:sp>
    </p:spTree>
    <p:extLst>
      <p:ext uri="{BB962C8B-B14F-4D97-AF65-F5344CB8AC3E}">
        <p14:creationId xmlns:p14="http://schemas.microsoft.com/office/powerpoint/2010/main" val="16592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</a:t>
            </a:r>
            <a:r>
              <a:rPr lang="en-US" dirty="0">
                <a:latin typeface="Carlsberg Sans Bold" panose="020B0804020202020204" pitchFamily="34" charset="0"/>
              </a:rPr>
              <a:t>cannot fight </a:t>
            </a:r>
            <a:r>
              <a:rPr lang="en-US" dirty="0"/>
              <a:t>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3472" y="1219200"/>
            <a:ext cx="9505056" cy="4627563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dirty="0"/>
              <a:t>Creative disruption has </a:t>
            </a:r>
            <a:r>
              <a:rPr lang="en-US" sz="2800" dirty="0">
                <a:solidFill>
                  <a:schemeClr val="accent6"/>
                </a:solidFill>
              </a:rPr>
              <a:t>decreased life-expectancy </a:t>
            </a:r>
            <a:r>
              <a:rPr lang="en-US" dirty="0"/>
              <a:t>of Fortune 500 companies from 75 years to 15 years, and it’s </a:t>
            </a:r>
            <a:r>
              <a:rPr lang="en-US" sz="2800" dirty="0">
                <a:solidFill>
                  <a:schemeClr val="accent6"/>
                </a:solidFill>
              </a:rPr>
              <a:t>still going down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908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92177" y="2075239"/>
            <a:ext cx="2742811" cy="2742811"/>
          </a:xfrm>
          <a:prstGeom prst="ellipse">
            <a:avLst/>
          </a:prstGeom>
        </p:spPr>
      </p:pic>
      <p:pic>
        <p:nvPicPr>
          <p:cNvPr id="1026" name="Picture 2" descr="http://theinstitute.ieee.org/img/iStock_000061236956Large-1437142389713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57012" y="2075239"/>
            <a:ext cx="2742811" cy="274281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Three challenges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24595" y="2075239"/>
            <a:ext cx="2742811" cy="2742811"/>
          </a:xfrm>
          <a:prstGeom prst="ellipse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07820" y="4834844"/>
            <a:ext cx="3311525" cy="563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Increasing demand</a:t>
            </a:r>
          </a:p>
          <a:p>
            <a:pPr algn="ctr"/>
            <a:r>
              <a:rPr lang="en-US" sz="1200" dirty="0"/>
              <a:t>Backlog, new technology, changing market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440238" y="4834844"/>
            <a:ext cx="3311525" cy="563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Easier access</a:t>
            </a:r>
          </a:p>
          <a:p>
            <a:pPr algn="ctr"/>
            <a:r>
              <a:rPr lang="en-US" sz="1200" dirty="0"/>
              <a:t>Online/portable apps, systems of innovation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72655" y="4834844"/>
            <a:ext cx="3311525" cy="563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Finite change-capacity</a:t>
            </a:r>
          </a:p>
          <a:p>
            <a:pPr algn="ctr"/>
            <a:r>
              <a:rPr lang="en-US" sz="1200" dirty="0"/>
              <a:t>Generational gap, complexity, inertia</a:t>
            </a:r>
          </a:p>
        </p:txBody>
      </p:sp>
    </p:spTree>
    <p:extLst>
      <p:ext uri="{BB962C8B-B14F-4D97-AF65-F5344CB8AC3E}">
        <p14:creationId xmlns:p14="http://schemas.microsoft.com/office/powerpoint/2010/main" val="321686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944810" y="2439554"/>
            <a:ext cx="2148025" cy="2128346"/>
            <a:chOff x="5005708" y="2492897"/>
            <a:chExt cx="2148329" cy="2128648"/>
          </a:xfrm>
          <a:solidFill>
            <a:schemeClr val="bg1">
              <a:lumMod val="50000"/>
              <a:lumOff val="50000"/>
            </a:schemeClr>
          </a:solidFill>
        </p:grpSpPr>
        <p:sp>
          <p:nvSpPr>
            <p:cNvPr id="18" name="Circular Arrow 17"/>
            <p:cNvSpPr/>
            <p:nvPr/>
          </p:nvSpPr>
          <p:spPr>
            <a:xfrm>
              <a:off x="5084675" y="2492897"/>
              <a:ext cx="2055442" cy="2128648"/>
            </a:xfrm>
            <a:prstGeom prst="circularArrow">
              <a:avLst>
                <a:gd name="adj1" fmla="val 12414"/>
                <a:gd name="adj2" fmla="val 1117027"/>
                <a:gd name="adj3" fmla="val 8153157"/>
                <a:gd name="adj4" fmla="val 4418858"/>
                <a:gd name="adj5" fmla="val 15455"/>
              </a:avLst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Circular Arrow 20"/>
            <p:cNvSpPr/>
            <p:nvPr/>
          </p:nvSpPr>
          <p:spPr>
            <a:xfrm rot="7200000">
              <a:off x="5061992" y="2492897"/>
              <a:ext cx="2055442" cy="2128648"/>
            </a:xfrm>
            <a:prstGeom prst="circularArrow">
              <a:avLst>
                <a:gd name="adj1" fmla="val 12414"/>
                <a:gd name="adj2" fmla="val 1117027"/>
                <a:gd name="adj3" fmla="val 8153157"/>
                <a:gd name="adj4" fmla="val 4418858"/>
                <a:gd name="adj5" fmla="val 15455"/>
              </a:avLst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Circular Arrow 21"/>
            <p:cNvSpPr/>
            <p:nvPr/>
          </p:nvSpPr>
          <p:spPr>
            <a:xfrm rot="14400000">
              <a:off x="5042311" y="2495060"/>
              <a:ext cx="2055442" cy="2128648"/>
            </a:xfrm>
            <a:prstGeom prst="circularArrow">
              <a:avLst>
                <a:gd name="adj1" fmla="val 12414"/>
                <a:gd name="adj2" fmla="val 1117027"/>
                <a:gd name="adj3" fmla="val 8153157"/>
                <a:gd name="adj4" fmla="val 4418858"/>
                <a:gd name="adj5" fmla="val 15455"/>
              </a:avLst>
            </a:prstGeom>
            <a:grpFill/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pic>
        <p:nvPicPr>
          <p:cNvPr id="1026" name="Picture 2" descr="http://theinstitute.ieee.org/img/iStock_000061236956Large-1437142389713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47560" y="3868390"/>
            <a:ext cx="1828541" cy="182854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/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0369" y="2242309"/>
            <a:ext cx="1828541" cy="1828541"/>
          </a:xfrm>
          <a:prstGeom prst="ellipse">
            <a:avLst/>
          </a:prstGeom>
        </p:spPr>
      </p:pic>
      <p:sp>
        <p:nvSpPr>
          <p:cNvPr id="2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Forming a </a:t>
            </a:r>
            <a:r>
              <a:rPr lang="en-US" b="1" dirty="0"/>
              <a:t>negative cycle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07484" y="2125315"/>
            <a:ext cx="3311525" cy="374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247" indent="-341247">
              <a:buFont typeface="+mj-lt"/>
              <a:buAutoNum type="arabicPeriod"/>
            </a:pPr>
            <a:r>
              <a:rPr lang="en-US" sz="1800" dirty="0"/>
              <a:t>Increasing demand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227487" y="2151837"/>
            <a:ext cx="2556339" cy="374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1313" indent="-341313">
              <a:buFont typeface="+mj-lt"/>
              <a:buAutoNum type="arabicPeriod"/>
            </a:lvl1pPr>
          </a:lstStyle>
          <a:p>
            <a:pPr>
              <a:buFont typeface="+mj-lt"/>
              <a:buAutoNum type="arabicPeriod" startAt="2"/>
            </a:pPr>
            <a:r>
              <a:rPr lang="en-US" sz="1800" dirty="0"/>
              <a:t>Easier access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63499" y="4419492"/>
            <a:ext cx="2907309" cy="8770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341313" indent="-341313">
              <a:buFont typeface="+mj-lt"/>
              <a:buAutoNum type="arabicPeriod"/>
            </a:lvl1pPr>
          </a:lstStyle>
          <a:p>
            <a:pPr marL="285695" indent="-285695">
              <a:buFont typeface="+mj-lt"/>
              <a:buAutoNum type="arabicPeriod" startAt="3"/>
            </a:pPr>
            <a:r>
              <a:rPr lang="en-US" sz="18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Finite</a:t>
            </a:r>
            <a:r>
              <a:rPr lang="en-US" sz="1800" dirty="0"/>
              <a:t> change-capacity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8723" y="4601951"/>
            <a:ext cx="6932054" cy="1316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Impact:</a:t>
            </a:r>
          </a:p>
          <a:p>
            <a:pPr marL="457112" indent="-457112">
              <a:buFont typeface="Arial" panose="020B0604020202020204" pitchFamily="34" charset="0"/>
              <a:buChar char="•"/>
            </a:pPr>
            <a:r>
              <a:rPr lang="en-US" sz="2000" dirty="0"/>
              <a:t>We </a:t>
            </a:r>
            <a:r>
              <a:rPr lang="en-US" sz="2000" dirty="0">
                <a:solidFill>
                  <a:srgbClr val="FF0000"/>
                </a:solidFill>
              </a:rPr>
              <a:t>don’t know </a:t>
            </a:r>
            <a:r>
              <a:rPr lang="en-US" sz="2000" dirty="0"/>
              <a:t>what we have or how to use it</a:t>
            </a:r>
          </a:p>
          <a:p>
            <a:pPr marL="457112" indent="-457112">
              <a:buFont typeface="Arial" panose="020B0604020202020204" pitchFamily="34" charset="0"/>
              <a:buChar char="•"/>
            </a:pPr>
            <a:r>
              <a:rPr lang="en-US" sz="2000" dirty="0"/>
              <a:t>We </a:t>
            </a:r>
            <a:r>
              <a:rPr lang="en-US" sz="2000" dirty="0">
                <a:solidFill>
                  <a:srgbClr val="FF0000"/>
                </a:solidFill>
              </a:rPr>
              <a:t>don’t use </a:t>
            </a:r>
            <a:r>
              <a:rPr lang="en-US" sz="2000" dirty="0"/>
              <a:t>what we’ve bought</a:t>
            </a:r>
          </a:p>
          <a:p>
            <a:pPr marL="457112" indent="-457112">
              <a:buFont typeface="Arial" panose="020B0604020202020204" pitchFamily="34" charset="0"/>
              <a:buChar char="•"/>
            </a:pPr>
            <a:r>
              <a:rPr lang="en-US" sz="2000" dirty="0"/>
              <a:t>We </a:t>
            </a:r>
            <a:r>
              <a:rPr lang="en-US" sz="2000" dirty="0">
                <a:solidFill>
                  <a:srgbClr val="FF0000"/>
                </a:solidFill>
              </a:rPr>
              <a:t>buy</a:t>
            </a:r>
            <a:r>
              <a:rPr lang="en-US" sz="2000" dirty="0"/>
              <a:t> what we already have, adding to the confusion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8586" y="1671220"/>
            <a:ext cx="1828541" cy="182854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8138821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7" grpId="0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69241" y="2828272"/>
            <a:ext cx="11655840" cy="899537"/>
          </a:xfrm>
        </p:spPr>
        <p:txBody>
          <a:bodyPr/>
          <a:lstStyle/>
          <a:p>
            <a:pPr algn="ctr"/>
            <a:r>
              <a:rPr lang="en-US" sz="3529" dirty="0"/>
              <a:t>How do we change that?</a:t>
            </a:r>
          </a:p>
        </p:txBody>
      </p:sp>
    </p:spTree>
    <p:extLst>
      <p:ext uri="{BB962C8B-B14F-4D97-AF65-F5344CB8AC3E}">
        <p14:creationId xmlns:p14="http://schemas.microsoft.com/office/powerpoint/2010/main" val="22970706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starts with </a:t>
            </a:r>
            <a:r>
              <a:rPr lang="en-US" b="1" dirty="0"/>
              <a:t>people</a:t>
            </a:r>
            <a:endParaRPr lang="en-US" b="1" dirty="0">
              <a:latin typeface="Carlsberg Sans Bold" panose="020B08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441565" y="6611328"/>
            <a:ext cx="2735916" cy="2492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accent3"/>
                </a:solidFill>
              </a:rPr>
              <a:t>Photo: </a:t>
            </a:r>
            <a:r>
              <a:rPr lang="en-US" sz="1000" dirty="0">
                <a:solidFill>
                  <a:schemeClr val="accent3"/>
                </a:solidFill>
                <a:hlinkClick r:id="rId2"/>
              </a:rPr>
              <a:t>Steve Wilson</a:t>
            </a:r>
            <a:endParaRPr lang="en-US" sz="1000" dirty="0">
              <a:solidFill>
                <a:schemeClr val="accent3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8000"/>
                    </a14:imgEffect>
                    <a14:imgEffect>
                      <a14:brightnessContrast bright="24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6345" y="2316114"/>
            <a:ext cx="1295496" cy="216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4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0637" y="1817039"/>
            <a:ext cx="3299320" cy="31643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change is </a:t>
            </a:r>
            <a:r>
              <a:rPr lang="en-US" b="1" dirty="0"/>
              <a:t>not getting easier</a:t>
            </a:r>
            <a:endParaRPr lang="en-US" b="1" dirty="0">
              <a:latin typeface="Carlsberg Sans Bold" panose="020B080402020202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8000"/>
                    </a14:imgEffect>
                    <a14:imgEffect>
                      <a14:brightnessContrast bright="24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6345" y="2316114"/>
            <a:ext cx="1295496" cy="21662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3876" y="2008980"/>
            <a:ext cx="2763977" cy="2780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75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requires </a:t>
            </a:r>
            <a:r>
              <a:rPr lang="en-US" b="1" dirty="0"/>
              <a:t>deeper understanding</a:t>
            </a:r>
            <a:endParaRPr lang="en-US" b="1" dirty="0">
              <a:latin typeface="Carlsberg Sans Bold" panose="020B0804020202020204" pitchFamily="34" charset="0"/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8000"/>
                    </a14:imgEffect>
                    <a14:imgEffect>
                      <a14:brightnessContrast bright="24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6345" y="2316114"/>
            <a:ext cx="1295496" cy="21662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177" y="2399234"/>
            <a:ext cx="5012205" cy="2083767"/>
          </a:xfrm>
          <a:prstGeom prst="rect">
            <a:avLst/>
          </a:prstGeom>
        </p:spPr>
      </p:pic>
      <p:grpSp>
        <p:nvGrpSpPr>
          <p:cNvPr id="177" name="Group 176"/>
          <p:cNvGrpSpPr/>
          <p:nvPr/>
        </p:nvGrpSpPr>
        <p:grpSpPr>
          <a:xfrm>
            <a:off x="2496112" y="4688961"/>
            <a:ext cx="788543" cy="96515"/>
            <a:chOff x="4502" y="350838"/>
            <a:chExt cx="9144001" cy="1119188"/>
          </a:xfrm>
          <a:solidFill>
            <a:srgbClr val="E9EAEB"/>
          </a:solidFill>
        </p:grpSpPr>
        <p:sp>
          <p:nvSpPr>
            <p:cNvPr id="178" name="Rectangle 5"/>
            <p:cNvSpPr>
              <a:spLocks noChangeArrowheads="1"/>
            </p:cNvSpPr>
            <p:nvPr/>
          </p:nvSpPr>
          <p:spPr bwMode="auto">
            <a:xfrm>
              <a:off x="4502" y="373063"/>
              <a:ext cx="284163" cy="10715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endParaRPr lang="da-DK" sz="1800"/>
            </a:p>
          </p:txBody>
        </p:sp>
        <p:sp>
          <p:nvSpPr>
            <p:cNvPr id="179" name="Freeform 6"/>
            <p:cNvSpPr>
              <a:spLocks/>
            </p:cNvSpPr>
            <p:nvPr/>
          </p:nvSpPr>
          <p:spPr bwMode="auto">
            <a:xfrm>
              <a:off x="576002" y="350838"/>
              <a:ext cx="974725" cy="1093788"/>
            </a:xfrm>
            <a:custGeom>
              <a:avLst/>
              <a:gdLst>
                <a:gd name="T0" fmla="*/ 353 w 353"/>
                <a:gd name="T1" fmla="*/ 396 h 396"/>
                <a:gd name="T2" fmla="*/ 250 w 353"/>
                <a:gd name="T3" fmla="*/ 396 h 396"/>
                <a:gd name="T4" fmla="*/ 250 w 353"/>
                <a:gd name="T5" fmla="*/ 198 h 396"/>
                <a:gd name="T6" fmla="*/ 244 w 353"/>
                <a:gd name="T7" fmla="*/ 117 h 396"/>
                <a:gd name="T8" fmla="*/ 222 w 353"/>
                <a:gd name="T9" fmla="*/ 88 h 396"/>
                <a:gd name="T10" fmla="*/ 187 w 353"/>
                <a:gd name="T11" fmla="*/ 78 h 396"/>
                <a:gd name="T12" fmla="*/ 139 w 353"/>
                <a:gd name="T13" fmla="*/ 93 h 396"/>
                <a:gd name="T14" fmla="*/ 110 w 353"/>
                <a:gd name="T15" fmla="*/ 131 h 396"/>
                <a:gd name="T16" fmla="*/ 102 w 353"/>
                <a:gd name="T17" fmla="*/ 220 h 396"/>
                <a:gd name="T18" fmla="*/ 102 w 353"/>
                <a:gd name="T19" fmla="*/ 396 h 396"/>
                <a:gd name="T20" fmla="*/ 0 w 353"/>
                <a:gd name="T21" fmla="*/ 396 h 396"/>
                <a:gd name="T22" fmla="*/ 0 w 353"/>
                <a:gd name="T23" fmla="*/ 8 h 396"/>
                <a:gd name="T24" fmla="*/ 95 w 353"/>
                <a:gd name="T25" fmla="*/ 8 h 396"/>
                <a:gd name="T26" fmla="*/ 95 w 353"/>
                <a:gd name="T27" fmla="*/ 65 h 396"/>
                <a:gd name="T28" fmla="*/ 222 w 353"/>
                <a:gd name="T29" fmla="*/ 0 h 396"/>
                <a:gd name="T30" fmla="*/ 284 w 353"/>
                <a:gd name="T31" fmla="*/ 12 h 396"/>
                <a:gd name="T32" fmla="*/ 327 w 353"/>
                <a:gd name="T33" fmla="*/ 43 h 396"/>
                <a:gd name="T34" fmla="*/ 347 w 353"/>
                <a:gd name="T35" fmla="*/ 86 h 396"/>
                <a:gd name="T36" fmla="*/ 353 w 353"/>
                <a:gd name="T37" fmla="*/ 155 h 396"/>
                <a:gd name="T38" fmla="*/ 353 w 353"/>
                <a:gd name="T39" fmla="*/ 396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3" h="396">
                  <a:moveTo>
                    <a:pt x="353" y="396"/>
                  </a:moveTo>
                  <a:cubicBezTo>
                    <a:pt x="250" y="396"/>
                    <a:pt x="250" y="396"/>
                    <a:pt x="250" y="396"/>
                  </a:cubicBezTo>
                  <a:cubicBezTo>
                    <a:pt x="250" y="198"/>
                    <a:pt x="250" y="198"/>
                    <a:pt x="250" y="198"/>
                  </a:cubicBezTo>
                  <a:cubicBezTo>
                    <a:pt x="250" y="156"/>
                    <a:pt x="248" y="129"/>
                    <a:pt x="244" y="117"/>
                  </a:cubicBezTo>
                  <a:cubicBezTo>
                    <a:pt x="239" y="105"/>
                    <a:pt x="232" y="95"/>
                    <a:pt x="222" y="88"/>
                  </a:cubicBezTo>
                  <a:cubicBezTo>
                    <a:pt x="212" y="81"/>
                    <a:pt x="201" y="78"/>
                    <a:pt x="187" y="78"/>
                  </a:cubicBezTo>
                  <a:cubicBezTo>
                    <a:pt x="169" y="78"/>
                    <a:pt x="153" y="83"/>
                    <a:pt x="139" y="93"/>
                  </a:cubicBezTo>
                  <a:cubicBezTo>
                    <a:pt x="125" y="102"/>
                    <a:pt x="115" y="115"/>
                    <a:pt x="110" y="131"/>
                  </a:cubicBezTo>
                  <a:cubicBezTo>
                    <a:pt x="105" y="147"/>
                    <a:pt x="102" y="177"/>
                    <a:pt x="102" y="220"/>
                  </a:cubicBezTo>
                  <a:cubicBezTo>
                    <a:pt x="102" y="396"/>
                    <a:pt x="102" y="396"/>
                    <a:pt x="102" y="396"/>
                  </a:cubicBezTo>
                  <a:cubicBezTo>
                    <a:pt x="0" y="396"/>
                    <a:pt x="0" y="396"/>
                    <a:pt x="0" y="39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5" y="65"/>
                    <a:pt x="95" y="65"/>
                    <a:pt x="95" y="65"/>
                  </a:cubicBezTo>
                  <a:cubicBezTo>
                    <a:pt x="129" y="22"/>
                    <a:pt x="171" y="0"/>
                    <a:pt x="222" y="0"/>
                  </a:cubicBezTo>
                  <a:cubicBezTo>
                    <a:pt x="245" y="0"/>
                    <a:pt x="266" y="4"/>
                    <a:pt x="284" y="12"/>
                  </a:cubicBezTo>
                  <a:cubicBezTo>
                    <a:pt x="303" y="20"/>
                    <a:pt x="317" y="30"/>
                    <a:pt x="327" y="43"/>
                  </a:cubicBezTo>
                  <a:cubicBezTo>
                    <a:pt x="337" y="56"/>
                    <a:pt x="343" y="70"/>
                    <a:pt x="347" y="86"/>
                  </a:cubicBezTo>
                  <a:cubicBezTo>
                    <a:pt x="351" y="102"/>
                    <a:pt x="353" y="125"/>
                    <a:pt x="353" y="155"/>
                  </a:cubicBezTo>
                  <a:lnTo>
                    <a:pt x="353" y="3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endParaRPr lang="da-DK" sz="1800"/>
            </a:p>
          </p:txBody>
        </p:sp>
        <p:sp>
          <p:nvSpPr>
            <p:cNvPr id="180" name="Freeform 7"/>
            <p:cNvSpPr>
              <a:spLocks/>
            </p:cNvSpPr>
            <p:nvPr/>
          </p:nvSpPr>
          <p:spPr bwMode="auto">
            <a:xfrm>
              <a:off x="1831715" y="350838"/>
              <a:ext cx="974725" cy="1093788"/>
            </a:xfrm>
            <a:custGeom>
              <a:avLst/>
              <a:gdLst>
                <a:gd name="T0" fmla="*/ 353 w 353"/>
                <a:gd name="T1" fmla="*/ 396 h 396"/>
                <a:gd name="T2" fmla="*/ 251 w 353"/>
                <a:gd name="T3" fmla="*/ 396 h 396"/>
                <a:gd name="T4" fmla="*/ 251 w 353"/>
                <a:gd name="T5" fmla="*/ 198 h 396"/>
                <a:gd name="T6" fmla="*/ 244 w 353"/>
                <a:gd name="T7" fmla="*/ 117 h 396"/>
                <a:gd name="T8" fmla="*/ 223 w 353"/>
                <a:gd name="T9" fmla="*/ 88 h 396"/>
                <a:gd name="T10" fmla="*/ 187 w 353"/>
                <a:gd name="T11" fmla="*/ 78 h 396"/>
                <a:gd name="T12" fmla="*/ 139 w 353"/>
                <a:gd name="T13" fmla="*/ 93 h 396"/>
                <a:gd name="T14" fmla="*/ 110 w 353"/>
                <a:gd name="T15" fmla="*/ 131 h 396"/>
                <a:gd name="T16" fmla="*/ 103 w 353"/>
                <a:gd name="T17" fmla="*/ 220 h 396"/>
                <a:gd name="T18" fmla="*/ 103 w 353"/>
                <a:gd name="T19" fmla="*/ 396 h 396"/>
                <a:gd name="T20" fmla="*/ 0 w 353"/>
                <a:gd name="T21" fmla="*/ 396 h 396"/>
                <a:gd name="T22" fmla="*/ 0 w 353"/>
                <a:gd name="T23" fmla="*/ 8 h 396"/>
                <a:gd name="T24" fmla="*/ 95 w 353"/>
                <a:gd name="T25" fmla="*/ 8 h 396"/>
                <a:gd name="T26" fmla="*/ 95 w 353"/>
                <a:gd name="T27" fmla="*/ 65 h 396"/>
                <a:gd name="T28" fmla="*/ 223 w 353"/>
                <a:gd name="T29" fmla="*/ 0 h 396"/>
                <a:gd name="T30" fmla="*/ 285 w 353"/>
                <a:gd name="T31" fmla="*/ 12 h 396"/>
                <a:gd name="T32" fmla="*/ 328 w 353"/>
                <a:gd name="T33" fmla="*/ 43 h 396"/>
                <a:gd name="T34" fmla="*/ 348 w 353"/>
                <a:gd name="T35" fmla="*/ 86 h 396"/>
                <a:gd name="T36" fmla="*/ 353 w 353"/>
                <a:gd name="T37" fmla="*/ 155 h 396"/>
                <a:gd name="T38" fmla="*/ 353 w 353"/>
                <a:gd name="T39" fmla="*/ 396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3" h="396">
                  <a:moveTo>
                    <a:pt x="353" y="396"/>
                  </a:moveTo>
                  <a:cubicBezTo>
                    <a:pt x="251" y="396"/>
                    <a:pt x="251" y="396"/>
                    <a:pt x="251" y="396"/>
                  </a:cubicBezTo>
                  <a:cubicBezTo>
                    <a:pt x="251" y="198"/>
                    <a:pt x="251" y="198"/>
                    <a:pt x="251" y="198"/>
                  </a:cubicBezTo>
                  <a:cubicBezTo>
                    <a:pt x="251" y="156"/>
                    <a:pt x="249" y="129"/>
                    <a:pt x="244" y="117"/>
                  </a:cubicBezTo>
                  <a:cubicBezTo>
                    <a:pt x="240" y="105"/>
                    <a:pt x="233" y="95"/>
                    <a:pt x="223" y="88"/>
                  </a:cubicBezTo>
                  <a:cubicBezTo>
                    <a:pt x="213" y="81"/>
                    <a:pt x="201" y="78"/>
                    <a:pt x="187" y="78"/>
                  </a:cubicBezTo>
                  <a:cubicBezTo>
                    <a:pt x="170" y="78"/>
                    <a:pt x="154" y="83"/>
                    <a:pt x="139" y="93"/>
                  </a:cubicBezTo>
                  <a:cubicBezTo>
                    <a:pt x="125" y="102"/>
                    <a:pt x="116" y="115"/>
                    <a:pt x="110" y="131"/>
                  </a:cubicBezTo>
                  <a:cubicBezTo>
                    <a:pt x="105" y="147"/>
                    <a:pt x="103" y="177"/>
                    <a:pt x="103" y="220"/>
                  </a:cubicBezTo>
                  <a:cubicBezTo>
                    <a:pt x="103" y="396"/>
                    <a:pt x="103" y="396"/>
                    <a:pt x="103" y="396"/>
                  </a:cubicBezTo>
                  <a:cubicBezTo>
                    <a:pt x="0" y="396"/>
                    <a:pt x="0" y="396"/>
                    <a:pt x="0" y="39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5" y="65"/>
                    <a:pt x="95" y="65"/>
                    <a:pt x="95" y="65"/>
                  </a:cubicBezTo>
                  <a:cubicBezTo>
                    <a:pt x="129" y="22"/>
                    <a:pt x="172" y="0"/>
                    <a:pt x="223" y="0"/>
                  </a:cubicBezTo>
                  <a:cubicBezTo>
                    <a:pt x="246" y="0"/>
                    <a:pt x="266" y="4"/>
                    <a:pt x="285" y="12"/>
                  </a:cubicBezTo>
                  <a:cubicBezTo>
                    <a:pt x="304" y="20"/>
                    <a:pt x="318" y="30"/>
                    <a:pt x="328" y="43"/>
                  </a:cubicBezTo>
                  <a:cubicBezTo>
                    <a:pt x="337" y="56"/>
                    <a:pt x="344" y="70"/>
                    <a:pt x="348" y="86"/>
                  </a:cubicBezTo>
                  <a:cubicBezTo>
                    <a:pt x="351" y="102"/>
                    <a:pt x="353" y="125"/>
                    <a:pt x="353" y="155"/>
                  </a:cubicBezTo>
                  <a:lnTo>
                    <a:pt x="353" y="3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endParaRPr lang="da-DK" sz="1800"/>
            </a:p>
          </p:txBody>
        </p:sp>
        <p:sp>
          <p:nvSpPr>
            <p:cNvPr id="181" name="Freeform 8"/>
            <p:cNvSpPr>
              <a:spLocks noEditPoints="1"/>
            </p:cNvSpPr>
            <p:nvPr/>
          </p:nvSpPr>
          <p:spPr bwMode="auto">
            <a:xfrm>
              <a:off x="3023927" y="350838"/>
              <a:ext cx="1104900" cy="1119188"/>
            </a:xfrm>
            <a:custGeom>
              <a:avLst/>
              <a:gdLst>
                <a:gd name="T0" fmla="*/ 0 w 400"/>
                <a:gd name="T1" fmla="*/ 197 h 405"/>
                <a:gd name="T2" fmla="*/ 25 w 400"/>
                <a:gd name="T3" fmla="*/ 98 h 405"/>
                <a:gd name="T4" fmla="*/ 96 w 400"/>
                <a:gd name="T5" fmla="*/ 25 h 405"/>
                <a:gd name="T6" fmla="*/ 199 w 400"/>
                <a:gd name="T7" fmla="*/ 0 h 405"/>
                <a:gd name="T8" fmla="*/ 343 w 400"/>
                <a:gd name="T9" fmla="*/ 57 h 405"/>
                <a:gd name="T10" fmla="*/ 400 w 400"/>
                <a:gd name="T11" fmla="*/ 201 h 405"/>
                <a:gd name="T12" fmla="*/ 343 w 400"/>
                <a:gd name="T13" fmla="*/ 347 h 405"/>
                <a:gd name="T14" fmla="*/ 200 w 400"/>
                <a:gd name="T15" fmla="*/ 405 h 405"/>
                <a:gd name="T16" fmla="*/ 98 w 400"/>
                <a:gd name="T17" fmla="*/ 380 h 405"/>
                <a:gd name="T18" fmla="*/ 25 w 400"/>
                <a:gd name="T19" fmla="*/ 310 h 405"/>
                <a:gd name="T20" fmla="*/ 0 w 400"/>
                <a:gd name="T21" fmla="*/ 197 h 405"/>
                <a:gd name="T22" fmla="*/ 105 w 400"/>
                <a:gd name="T23" fmla="*/ 202 h 405"/>
                <a:gd name="T24" fmla="*/ 132 w 400"/>
                <a:gd name="T25" fmla="*/ 290 h 405"/>
                <a:gd name="T26" fmla="*/ 200 w 400"/>
                <a:gd name="T27" fmla="*/ 321 h 405"/>
                <a:gd name="T28" fmla="*/ 267 w 400"/>
                <a:gd name="T29" fmla="*/ 290 h 405"/>
                <a:gd name="T30" fmla="*/ 294 w 400"/>
                <a:gd name="T31" fmla="*/ 201 h 405"/>
                <a:gd name="T32" fmla="*/ 267 w 400"/>
                <a:gd name="T33" fmla="*/ 114 h 405"/>
                <a:gd name="T34" fmla="*/ 200 w 400"/>
                <a:gd name="T35" fmla="*/ 83 h 405"/>
                <a:gd name="T36" fmla="*/ 132 w 400"/>
                <a:gd name="T37" fmla="*/ 114 h 405"/>
                <a:gd name="T38" fmla="*/ 105 w 400"/>
                <a:gd name="T39" fmla="*/ 20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0" h="405">
                  <a:moveTo>
                    <a:pt x="0" y="197"/>
                  </a:moveTo>
                  <a:cubicBezTo>
                    <a:pt x="0" y="163"/>
                    <a:pt x="8" y="130"/>
                    <a:pt x="25" y="98"/>
                  </a:cubicBezTo>
                  <a:cubicBezTo>
                    <a:pt x="42" y="66"/>
                    <a:pt x="65" y="42"/>
                    <a:pt x="96" y="25"/>
                  </a:cubicBezTo>
                  <a:cubicBezTo>
                    <a:pt x="127" y="8"/>
                    <a:pt x="161" y="0"/>
                    <a:pt x="199" y="0"/>
                  </a:cubicBezTo>
                  <a:cubicBezTo>
                    <a:pt x="258" y="0"/>
                    <a:pt x="306" y="19"/>
                    <a:pt x="343" y="57"/>
                  </a:cubicBezTo>
                  <a:cubicBezTo>
                    <a:pt x="381" y="95"/>
                    <a:pt x="400" y="143"/>
                    <a:pt x="400" y="201"/>
                  </a:cubicBezTo>
                  <a:cubicBezTo>
                    <a:pt x="400" y="260"/>
                    <a:pt x="381" y="308"/>
                    <a:pt x="343" y="347"/>
                  </a:cubicBezTo>
                  <a:cubicBezTo>
                    <a:pt x="305" y="385"/>
                    <a:pt x="257" y="405"/>
                    <a:pt x="200" y="405"/>
                  </a:cubicBezTo>
                  <a:cubicBezTo>
                    <a:pt x="165" y="405"/>
                    <a:pt x="131" y="397"/>
                    <a:pt x="98" y="380"/>
                  </a:cubicBezTo>
                  <a:cubicBezTo>
                    <a:pt x="66" y="364"/>
                    <a:pt x="42" y="341"/>
                    <a:pt x="25" y="310"/>
                  </a:cubicBezTo>
                  <a:cubicBezTo>
                    <a:pt x="8" y="279"/>
                    <a:pt x="0" y="241"/>
                    <a:pt x="0" y="197"/>
                  </a:cubicBezTo>
                  <a:close/>
                  <a:moveTo>
                    <a:pt x="105" y="202"/>
                  </a:moveTo>
                  <a:cubicBezTo>
                    <a:pt x="105" y="241"/>
                    <a:pt x="114" y="270"/>
                    <a:pt x="132" y="290"/>
                  </a:cubicBezTo>
                  <a:cubicBezTo>
                    <a:pt x="150" y="311"/>
                    <a:pt x="173" y="321"/>
                    <a:pt x="200" y="321"/>
                  </a:cubicBezTo>
                  <a:cubicBezTo>
                    <a:pt x="226" y="321"/>
                    <a:pt x="249" y="311"/>
                    <a:pt x="267" y="290"/>
                  </a:cubicBezTo>
                  <a:cubicBezTo>
                    <a:pt x="285" y="270"/>
                    <a:pt x="294" y="240"/>
                    <a:pt x="294" y="201"/>
                  </a:cubicBezTo>
                  <a:cubicBezTo>
                    <a:pt x="294" y="163"/>
                    <a:pt x="285" y="134"/>
                    <a:pt x="267" y="114"/>
                  </a:cubicBezTo>
                  <a:cubicBezTo>
                    <a:pt x="249" y="93"/>
                    <a:pt x="226" y="83"/>
                    <a:pt x="200" y="83"/>
                  </a:cubicBezTo>
                  <a:cubicBezTo>
                    <a:pt x="173" y="83"/>
                    <a:pt x="150" y="93"/>
                    <a:pt x="132" y="114"/>
                  </a:cubicBezTo>
                  <a:cubicBezTo>
                    <a:pt x="114" y="134"/>
                    <a:pt x="105" y="164"/>
                    <a:pt x="105" y="2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endParaRPr lang="da-DK" sz="1800"/>
            </a:p>
          </p:txBody>
        </p:sp>
        <p:sp>
          <p:nvSpPr>
            <p:cNvPr id="182" name="Freeform 9"/>
            <p:cNvSpPr>
              <a:spLocks/>
            </p:cNvSpPr>
            <p:nvPr/>
          </p:nvSpPr>
          <p:spPr bwMode="auto">
            <a:xfrm>
              <a:off x="4208202" y="373063"/>
              <a:ext cx="1112838" cy="1071563"/>
            </a:xfrm>
            <a:custGeom>
              <a:avLst/>
              <a:gdLst>
                <a:gd name="T0" fmla="*/ 157 w 403"/>
                <a:gd name="T1" fmla="*/ 388 h 388"/>
                <a:gd name="T2" fmla="*/ 0 w 403"/>
                <a:gd name="T3" fmla="*/ 0 h 388"/>
                <a:gd name="T4" fmla="*/ 108 w 403"/>
                <a:gd name="T5" fmla="*/ 0 h 388"/>
                <a:gd name="T6" fmla="*/ 181 w 403"/>
                <a:gd name="T7" fmla="*/ 198 h 388"/>
                <a:gd name="T8" fmla="*/ 202 w 403"/>
                <a:gd name="T9" fmla="*/ 264 h 388"/>
                <a:gd name="T10" fmla="*/ 213 w 403"/>
                <a:gd name="T11" fmla="*/ 231 h 388"/>
                <a:gd name="T12" fmla="*/ 224 w 403"/>
                <a:gd name="T13" fmla="*/ 198 h 388"/>
                <a:gd name="T14" fmla="*/ 297 w 403"/>
                <a:gd name="T15" fmla="*/ 0 h 388"/>
                <a:gd name="T16" fmla="*/ 403 w 403"/>
                <a:gd name="T17" fmla="*/ 0 h 388"/>
                <a:gd name="T18" fmla="*/ 249 w 403"/>
                <a:gd name="T19" fmla="*/ 388 h 388"/>
                <a:gd name="T20" fmla="*/ 157 w 403"/>
                <a:gd name="T21" fmla="*/ 388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3" h="388">
                  <a:moveTo>
                    <a:pt x="157" y="38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81" y="198"/>
                    <a:pt x="181" y="198"/>
                    <a:pt x="181" y="198"/>
                  </a:cubicBezTo>
                  <a:cubicBezTo>
                    <a:pt x="202" y="264"/>
                    <a:pt x="202" y="264"/>
                    <a:pt x="202" y="264"/>
                  </a:cubicBezTo>
                  <a:cubicBezTo>
                    <a:pt x="208" y="247"/>
                    <a:pt x="211" y="236"/>
                    <a:pt x="213" y="231"/>
                  </a:cubicBezTo>
                  <a:cubicBezTo>
                    <a:pt x="216" y="220"/>
                    <a:pt x="220" y="209"/>
                    <a:pt x="224" y="198"/>
                  </a:cubicBezTo>
                  <a:cubicBezTo>
                    <a:pt x="297" y="0"/>
                    <a:pt x="297" y="0"/>
                    <a:pt x="297" y="0"/>
                  </a:cubicBezTo>
                  <a:cubicBezTo>
                    <a:pt x="403" y="0"/>
                    <a:pt x="403" y="0"/>
                    <a:pt x="403" y="0"/>
                  </a:cubicBezTo>
                  <a:cubicBezTo>
                    <a:pt x="249" y="388"/>
                    <a:pt x="249" y="388"/>
                    <a:pt x="249" y="388"/>
                  </a:cubicBezTo>
                  <a:lnTo>
                    <a:pt x="157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endParaRPr lang="da-DK" sz="1800"/>
            </a:p>
          </p:txBody>
        </p:sp>
        <p:sp>
          <p:nvSpPr>
            <p:cNvPr id="183" name="Rectangle 10"/>
            <p:cNvSpPr>
              <a:spLocks noChangeArrowheads="1"/>
            </p:cNvSpPr>
            <p:nvPr/>
          </p:nvSpPr>
          <p:spPr bwMode="auto">
            <a:xfrm>
              <a:off x="5492490" y="373063"/>
              <a:ext cx="280988" cy="10715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endParaRPr lang="da-DK" sz="1800"/>
            </a:p>
          </p:txBody>
        </p:sp>
        <p:sp>
          <p:nvSpPr>
            <p:cNvPr id="184" name="Freeform 11"/>
            <p:cNvSpPr>
              <a:spLocks/>
            </p:cNvSpPr>
            <p:nvPr/>
          </p:nvSpPr>
          <p:spPr bwMode="auto">
            <a:xfrm>
              <a:off x="5963977" y="350838"/>
              <a:ext cx="996950" cy="1119188"/>
            </a:xfrm>
            <a:custGeom>
              <a:avLst/>
              <a:gdLst>
                <a:gd name="T0" fmla="*/ 0 w 361"/>
                <a:gd name="T1" fmla="*/ 285 h 405"/>
                <a:gd name="T2" fmla="*/ 102 w 361"/>
                <a:gd name="T3" fmla="*/ 270 h 405"/>
                <a:gd name="T4" fmla="*/ 129 w 361"/>
                <a:gd name="T5" fmla="*/ 315 h 405"/>
                <a:gd name="T6" fmla="*/ 185 w 361"/>
                <a:gd name="T7" fmla="*/ 330 h 405"/>
                <a:gd name="T8" fmla="*/ 245 w 361"/>
                <a:gd name="T9" fmla="*/ 316 h 405"/>
                <a:gd name="T10" fmla="*/ 259 w 361"/>
                <a:gd name="T11" fmla="*/ 289 h 405"/>
                <a:gd name="T12" fmla="*/ 251 w 361"/>
                <a:gd name="T13" fmla="*/ 269 h 405"/>
                <a:gd name="T14" fmla="*/ 217 w 361"/>
                <a:gd name="T15" fmla="*/ 256 h 405"/>
                <a:gd name="T16" fmla="*/ 60 w 361"/>
                <a:gd name="T17" fmla="*/ 206 h 405"/>
                <a:gd name="T18" fmla="*/ 14 w 361"/>
                <a:gd name="T19" fmla="*/ 119 h 405"/>
                <a:gd name="T20" fmla="*/ 54 w 361"/>
                <a:gd name="T21" fmla="*/ 34 h 405"/>
                <a:gd name="T22" fmla="*/ 177 w 361"/>
                <a:gd name="T23" fmla="*/ 0 h 405"/>
                <a:gd name="T24" fmla="*/ 295 w 361"/>
                <a:gd name="T25" fmla="*/ 26 h 405"/>
                <a:gd name="T26" fmla="*/ 348 w 361"/>
                <a:gd name="T27" fmla="*/ 102 h 405"/>
                <a:gd name="T28" fmla="*/ 252 w 361"/>
                <a:gd name="T29" fmla="*/ 120 h 405"/>
                <a:gd name="T30" fmla="*/ 228 w 361"/>
                <a:gd name="T31" fmla="*/ 85 h 405"/>
                <a:gd name="T32" fmla="*/ 179 w 361"/>
                <a:gd name="T33" fmla="*/ 73 h 405"/>
                <a:gd name="T34" fmla="*/ 121 w 361"/>
                <a:gd name="T35" fmla="*/ 85 h 405"/>
                <a:gd name="T36" fmla="*/ 109 w 361"/>
                <a:gd name="T37" fmla="*/ 105 h 405"/>
                <a:gd name="T38" fmla="*/ 119 w 361"/>
                <a:gd name="T39" fmla="*/ 124 h 405"/>
                <a:gd name="T40" fmla="*/ 215 w 361"/>
                <a:gd name="T41" fmla="*/ 153 h 405"/>
                <a:gd name="T42" fmla="*/ 329 w 361"/>
                <a:gd name="T43" fmla="*/ 198 h 405"/>
                <a:gd name="T44" fmla="*/ 361 w 361"/>
                <a:gd name="T45" fmla="*/ 275 h 405"/>
                <a:gd name="T46" fmla="*/ 317 w 361"/>
                <a:gd name="T47" fmla="*/ 366 h 405"/>
                <a:gd name="T48" fmla="*/ 185 w 361"/>
                <a:gd name="T49" fmla="*/ 405 h 405"/>
                <a:gd name="T50" fmla="*/ 60 w 361"/>
                <a:gd name="T51" fmla="*/ 372 h 405"/>
                <a:gd name="T52" fmla="*/ 0 w 361"/>
                <a:gd name="T53" fmla="*/ 28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1" h="405">
                  <a:moveTo>
                    <a:pt x="0" y="285"/>
                  </a:moveTo>
                  <a:cubicBezTo>
                    <a:pt x="102" y="270"/>
                    <a:pt x="102" y="270"/>
                    <a:pt x="102" y="270"/>
                  </a:cubicBezTo>
                  <a:cubicBezTo>
                    <a:pt x="107" y="290"/>
                    <a:pt x="116" y="305"/>
                    <a:pt x="129" y="315"/>
                  </a:cubicBezTo>
                  <a:cubicBezTo>
                    <a:pt x="142" y="325"/>
                    <a:pt x="161" y="330"/>
                    <a:pt x="185" y="330"/>
                  </a:cubicBezTo>
                  <a:cubicBezTo>
                    <a:pt x="212" y="330"/>
                    <a:pt x="232" y="326"/>
                    <a:pt x="245" y="316"/>
                  </a:cubicBezTo>
                  <a:cubicBezTo>
                    <a:pt x="254" y="309"/>
                    <a:pt x="259" y="300"/>
                    <a:pt x="259" y="289"/>
                  </a:cubicBezTo>
                  <a:cubicBezTo>
                    <a:pt x="259" y="281"/>
                    <a:pt x="256" y="274"/>
                    <a:pt x="251" y="269"/>
                  </a:cubicBezTo>
                  <a:cubicBezTo>
                    <a:pt x="246" y="264"/>
                    <a:pt x="235" y="260"/>
                    <a:pt x="217" y="256"/>
                  </a:cubicBezTo>
                  <a:cubicBezTo>
                    <a:pt x="134" y="237"/>
                    <a:pt x="82" y="221"/>
                    <a:pt x="60" y="206"/>
                  </a:cubicBezTo>
                  <a:cubicBezTo>
                    <a:pt x="29" y="185"/>
                    <a:pt x="14" y="156"/>
                    <a:pt x="14" y="119"/>
                  </a:cubicBezTo>
                  <a:cubicBezTo>
                    <a:pt x="14" y="85"/>
                    <a:pt x="27" y="57"/>
                    <a:pt x="54" y="34"/>
                  </a:cubicBezTo>
                  <a:cubicBezTo>
                    <a:pt x="80" y="11"/>
                    <a:pt x="121" y="0"/>
                    <a:pt x="177" y="0"/>
                  </a:cubicBezTo>
                  <a:cubicBezTo>
                    <a:pt x="230" y="0"/>
                    <a:pt x="269" y="8"/>
                    <a:pt x="295" y="26"/>
                  </a:cubicBezTo>
                  <a:cubicBezTo>
                    <a:pt x="321" y="43"/>
                    <a:pt x="339" y="68"/>
                    <a:pt x="348" y="102"/>
                  </a:cubicBezTo>
                  <a:cubicBezTo>
                    <a:pt x="252" y="120"/>
                    <a:pt x="252" y="120"/>
                    <a:pt x="252" y="120"/>
                  </a:cubicBezTo>
                  <a:cubicBezTo>
                    <a:pt x="247" y="105"/>
                    <a:pt x="240" y="93"/>
                    <a:pt x="228" y="85"/>
                  </a:cubicBezTo>
                  <a:cubicBezTo>
                    <a:pt x="217" y="77"/>
                    <a:pt x="200" y="73"/>
                    <a:pt x="179" y="73"/>
                  </a:cubicBezTo>
                  <a:cubicBezTo>
                    <a:pt x="152" y="73"/>
                    <a:pt x="132" y="77"/>
                    <a:pt x="121" y="85"/>
                  </a:cubicBezTo>
                  <a:cubicBezTo>
                    <a:pt x="113" y="90"/>
                    <a:pt x="109" y="97"/>
                    <a:pt x="109" y="105"/>
                  </a:cubicBezTo>
                  <a:cubicBezTo>
                    <a:pt x="109" y="113"/>
                    <a:pt x="112" y="119"/>
                    <a:pt x="119" y="124"/>
                  </a:cubicBezTo>
                  <a:cubicBezTo>
                    <a:pt x="128" y="131"/>
                    <a:pt x="160" y="140"/>
                    <a:pt x="215" y="153"/>
                  </a:cubicBezTo>
                  <a:cubicBezTo>
                    <a:pt x="270" y="165"/>
                    <a:pt x="308" y="180"/>
                    <a:pt x="329" y="198"/>
                  </a:cubicBezTo>
                  <a:cubicBezTo>
                    <a:pt x="351" y="217"/>
                    <a:pt x="361" y="242"/>
                    <a:pt x="361" y="275"/>
                  </a:cubicBezTo>
                  <a:cubicBezTo>
                    <a:pt x="361" y="310"/>
                    <a:pt x="347" y="341"/>
                    <a:pt x="317" y="366"/>
                  </a:cubicBezTo>
                  <a:cubicBezTo>
                    <a:pt x="287" y="392"/>
                    <a:pt x="243" y="405"/>
                    <a:pt x="185" y="405"/>
                  </a:cubicBezTo>
                  <a:cubicBezTo>
                    <a:pt x="132" y="405"/>
                    <a:pt x="91" y="394"/>
                    <a:pt x="60" y="372"/>
                  </a:cubicBezTo>
                  <a:cubicBezTo>
                    <a:pt x="29" y="351"/>
                    <a:pt x="9" y="322"/>
                    <a:pt x="0" y="2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endParaRPr lang="da-DK" sz="1800"/>
            </a:p>
          </p:txBody>
        </p:sp>
        <p:sp>
          <p:nvSpPr>
            <p:cNvPr id="185" name="Freeform 12"/>
            <p:cNvSpPr>
              <a:spLocks noEditPoints="1"/>
            </p:cNvSpPr>
            <p:nvPr/>
          </p:nvSpPr>
          <p:spPr bwMode="auto">
            <a:xfrm>
              <a:off x="7143490" y="350838"/>
              <a:ext cx="1101725" cy="1119188"/>
            </a:xfrm>
            <a:custGeom>
              <a:avLst/>
              <a:gdLst>
                <a:gd name="T0" fmla="*/ 0 w 399"/>
                <a:gd name="T1" fmla="*/ 197 h 405"/>
                <a:gd name="T2" fmla="*/ 25 w 399"/>
                <a:gd name="T3" fmla="*/ 98 h 405"/>
                <a:gd name="T4" fmla="*/ 96 w 399"/>
                <a:gd name="T5" fmla="*/ 25 h 405"/>
                <a:gd name="T6" fmla="*/ 199 w 399"/>
                <a:gd name="T7" fmla="*/ 0 h 405"/>
                <a:gd name="T8" fmla="*/ 343 w 399"/>
                <a:gd name="T9" fmla="*/ 57 h 405"/>
                <a:gd name="T10" fmla="*/ 399 w 399"/>
                <a:gd name="T11" fmla="*/ 201 h 405"/>
                <a:gd name="T12" fmla="*/ 343 w 399"/>
                <a:gd name="T13" fmla="*/ 347 h 405"/>
                <a:gd name="T14" fmla="*/ 200 w 399"/>
                <a:gd name="T15" fmla="*/ 405 h 405"/>
                <a:gd name="T16" fmla="*/ 98 w 399"/>
                <a:gd name="T17" fmla="*/ 380 h 405"/>
                <a:gd name="T18" fmla="*/ 25 w 399"/>
                <a:gd name="T19" fmla="*/ 310 h 405"/>
                <a:gd name="T20" fmla="*/ 0 w 399"/>
                <a:gd name="T21" fmla="*/ 197 h 405"/>
                <a:gd name="T22" fmla="*/ 105 w 399"/>
                <a:gd name="T23" fmla="*/ 202 h 405"/>
                <a:gd name="T24" fmla="*/ 132 w 399"/>
                <a:gd name="T25" fmla="*/ 290 h 405"/>
                <a:gd name="T26" fmla="*/ 200 w 399"/>
                <a:gd name="T27" fmla="*/ 321 h 405"/>
                <a:gd name="T28" fmla="*/ 267 w 399"/>
                <a:gd name="T29" fmla="*/ 290 h 405"/>
                <a:gd name="T30" fmla="*/ 294 w 399"/>
                <a:gd name="T31" fmla="*/ 201 h 405"/>
                <a:gd name="T32" fmla="*/ 267 w 399"/>
                <a:gd name="T33" fmla="*/ 114 h 405"/>
                <a:gd name="T34" fmla="*/ 200 w 399"/>
                <a:gd name="T35" fmla="*/ 83 h 405"/>
                <a:gd name="T36" fmla="*/ 132 w 399"/>
                <a:gd name="T37" fmla="*/ 114 h 405"/>
                <a:gd name="T38" fmla="*/ 105 w 399"/>
                <a:gd name="T39" fmla="*/ 20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9" h="405">
                  <a:moveTo>
                    <a:pt x="0" y="197"/>
                  </a:moveTo>
                  <a:cubicBezTo>
                    <a:pt x="0" y="163"/>
                    <a:pt x="8" y="130"/>
                    <a:pt x="25" y="98"/>
                  </a:cubicBezTo>
                  <a:cubicBezTo>
                    <a:pt x="42" y="66"/>
                    <a:pt x="65" y="42"/>
                    <a:pt x="96" y="25"/>
                  </a:cubicBezTo>
                  <a:cubicBezTo>
                    <a:pt x="127" y="8"/>
                    <a:pt x="161" y="0"/>
                    <a:pt x="199" y="0"/>
                  </a:cubicBezTo>
                  <a:cubicBezTo>
                    <a:pt x="258" y="0"/>
                    <a:pt x="306" y="19"/>
                    <a:pt x="343" y="57"/>
                  </a:cubicBezTo>
                  <a:cubicBezTo>
                    <a:pt x="381" y="95"/>
                    <a:pt x="399" y="143"/>
                    <a:pt x="399" y="201"/>
                  </a:cubicBezTo>
                  <a:cubicBezTo>
                    <a:pt x="399" y="260"/>
                    <a:pt x="381" y="308"/>
                    <a:pt x="343" y="347"/>
                  </a:cubicBezTo>
                  <a:cubicBezTo>
                    <a:pt x="305" y="385"/>
                    <a:pt x="257" y="405"/>
                    <a:pt x="200" y="405"/>
                  </a:cubicBezTo>
                  <a:cubicBezTo>
                    <a:pt x="164" y="405"/>
                    <a:pt x="131" y="397"/>
                    <a:pt x="98" y="380"/>
                  </a:cubicBezTo>
                  <a:cubicBezTo>
                    <a:pt x="66" y="364"/>
                    <a:pt x="42" y="341"/>
                    <a:pt x="25" y="310"/>
                  </a:cubicBezTo>
                  <a:cubicBezTo>
                    <a:pt x="8" y="279"/>
                    <a:pt x="0" y="241"/>
                    <a:pt x="0" y="197"/>
                  </a:cubicBezTo>
                  <a:close/>
                  <a:moveTo>
                    <a:pt x="105" y="202"/>
                  </a:moveTo>
                  <a:cubicBezTo>
                    <a:pt x="105" y="241"/>
                    <a:pt x="114" y="270"/>
                    <a:pt x="132" y="290"/>
                  </a:cubicBezTo>
                  <a:cubicBezTo>
                    <a:pt x="150" y="311"/>
                    <a:pt x="173" y="321"/>
                    <a:pt x="200" y="321"/>
                  </a:cubicBezTo>
                  <a:cubicBezTo>
                    <a:pt x="226" y="321"/>
                    <a:pt x="249" y="311"/>
                    <a:pt x="267" y="290"/>
                  </a:cubicBezTo>
                  <a:cubicBezTo>
                    <a:pt x="285" y="270"/>
                    <a:pt x="294" y="240"/>
                    <a:pt x="294" y="201"/>
                  </a:cubicBezTo>
                  <a:cubicBezTo>
                    <a:pt x="294" y="163"/>
                    <a:pt x="285" y="134"/>
                    <a:pt x="267" y="114"/>
                  </a:cubicBezTo>
                  <a:cubicBezTo>
                    <a:pt x="249" y="93"/>
                    <a:pt x="226" y="83"/>
                    <a:pt x="200" y="83"/>
                  </a:cubicBezTo>
                  <a:cubicBezTo>
                    <a:pt x="173" y="83"/>
                    <a:pt x="150" y="93"/>
                    <a:pt x="132" y="114"/>
                  </a:cubicBezTo>
                  <a:cubicBezTo>
                    <a:pt x="114" y="134"/>
                    <a:pt x="105" y="164"/>
                    <a:pt x="105" y="2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endParaRPr lang="da-DK" sz="1800"/>
            </a:p>
          </p:txBody>
        </p:sp>
        <p:sp>
          <p:nvSpPr>
            <p:cNvPr id="186" name="Freeform 13"/>
            <p:cNvSpPr>
              <a:spLocks/>
            </p:cNvSpPr>
            <p:nvPr/>
          </p:nvSpPr>
          <p:spPr bwMode="auto">
            <a:xfrm>
              <a:off x="8454765" y="350838"/>
              <a:ext cx="693738" cy="1093788"/>
            </a:xfrm>
            <a:custGeom>
              <a:avLst/>
              <a:gdLst>
                <a:gd name="T0" fmla="*/ 102 w 251"/>
                <a:gd name="T1" fmla="*/ 396 h 396"/>
                <a:gd name="T2" fmla="*/ 0 w 251"/>
                <a:gd name="T3" fmla="*/ 396 h 396"/>
                <a:gd name="T4" fmla="*/ 0 w 251"/>
                <a:gd name="T5" fmla="*/ 8 h 396"/>
                <a:gd name="T6" fmla="*/ 95 w 251"/>
                <a:gd name="T7" fmla="*/ 8 h 396"/>
                <a:gd name="T8" fmla="*/ 95 w 251"/>
                <a:gd name="T9" fmla="*/ 63 h 396"/>
                <a:gd name="T10" fmla="*/ 139 w 251"/>
                <a:gd name="T11" fmla="*/ 12 h 396"/>
                <a:gd name="T12" fmla="*/ 183 w 251"/>
                <a:gd name="T13" fmla="*/ 0 h 396"/>
                <a:gd name="T14" fmla="*/ 251 w 251"/>
                <a:gd name="T15" fmla="*/ 19 h 396"/>
                <a:gd name="T16" fmla="*/ 219 w 251"/>
                <a:gd name="T17" fmla="*/ 108 h 396"/>
                <a:gd name="T18" fmla="*/ 171 w 251"/>
                <a:gd name="T19" fmla="*/ 92 h 396"/>
                <a:gd name="T20" fmla="*/ 134 w 251"/>
                <a:gd name="T21" fmla="*/ 103 h 396"/>
                <a:gd name="T22" fmla="*/ 111 w 251"/>
                <a:gd name="T23" fmla="*/ 146 h 396"/>
                <a:gd name="T24" fmla="*/ 102 w 251"/>
                <a:gd name="T25" fmla="*/ 276 h 396"/>
                <a:gd name="T26" fmla="*/ 102 w 251"/>
                <a:gd name="T27" fmla="*/ 396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1" h="396">
                  <a:moveTo>
                    <a:pt x="102" y="396"/>
                  </a:moveTo>
                  <a:cubicBezTo>
                    <a:pt x="0" y="396"/>
                    <a:pt x="0" y="396"/>
                    <a:pt x="0" y="39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111" y="37"/>
                    <a:pt x="126" y="20"/>
                    <a:pt x="139" y="12"/>
                  </a:cubicBezTo>
                  <a:cubicBezTo>
                    <a:pt x="152" y="4"/>
                    <a:pt x="167" y="0"/>
                    <a:pt x="183" y="0"/>
                  </a:cubicBezTo>
                  <a:cubicBezTo>
                    <a:pt x="206" y="0"/>
                    <a:pt x="229" y="6"/>
                    <a:pt x="251" y="19"/>
                  </a:cubicBezTo>
                  <a:cubicBezTo>
                    <a:pt x="219" y="108"/>
                    <a:pt x="219" y="108"/>
                    <a:pt x="219" y="108"/>
                  </a:cubicBezTo>
                  <a:cubicBezTo>
                    <a:pt x="202" y="97"/>
                    <a:pt x="186" y="92"/>
                    <a:pt x="171" y="92"/>
                  </a:cubicBezTo>
                  <a:cubicBezTo>
                    <a:pt x="156" y="92"/>
                    <a:pt x="144" y="96"/>
                    <a:pt x="134" y="103"/>
                  </a:cubicBezTo>
                  <a:cubicBezTo>
                    <a:pt x="124" y="111"/>
                    <a:pt x="116" y="126"/>
                    <a:pt x="111" y="146"/>
                  </a:cubicBezTo>
                  <a:cubicBezTo>
                    <a:pt x="105" y="167"/>
                    <a:pt x="102" y="210"/>
                    <a:pt x="102" y="276"/>
                  </a:cubicBezTo>
                  <a:lnTo>
                    <a:pt x="102" y="3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27" tIns="45713" rIns="91427" bIns="45713" numCol="1" anchor="t" anchorCtr="0" compatLnSpc="1">
              <a:prstTxWarp prst="textNoShape">
                <a:avLst/>
              </a:prstTxWarp>
            </a:bodyPr>
            <a:lstStyle/>
            <a:p>
              <a:endParaRPr lang="da-DK" sz="1800"/>
            </a:p>
          </p:txBody>
        </p:sp>
      </p:grpSp>
      <p:sp>
        <p:nvSpPr>
          <p:cNvPr id="187" name="TextBox 186"/>
          <p:cNvSpPr txBox="1"/>
          <p:nvPr/>
        </p:nvSpPr>
        <p:spPr>
          <a:xfrm>
            <a:off x="2272828" y="4631394"/>
            <a:ext cx="2696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800" dirty="0">
                <a:solidFill>
                  <a:srgbClr val="E9EAEB"/>
                </a:solidFill>
              </a:rPr>
              <a:t>©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1949" y="2340041"/>
            <a:ext cx="3239900" cy="2202151"/>
          </a:xfrm>
          <a:prstGeom prst="rect">
            <a:avLst/>
          </a:prstGeom>
        </p:spPr>
      </p:pic>
      <p:pic>
        <p:nvPicPr>
          <p:cNvPr id="189" name="Picture 18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9429" y="4644664"/>
            <a:ext cx="744940" cy="28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2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2783632" y="1304764"/>
            <a:ext cx="6597868" cy="4338548"/>
            <a:chOff x="2783632" y="1304764"/>
            <a:chExt cx="6597868" cy="4338548"/>
          </a:xfrm>
        </p:grpSpPr>
        <p:grpSp>
          <p:nvGrpSpPr>
            <p:cNvPr id="3" name="Group 2"/>
            <p:cNvGrpSpPr/>
            <p:nvPr/>
          </p:nvGrpSpPr>
          <p:grpSpPr>
            <a:xfrm>
              <a:off x="2783632" y="1304764"/>
              <a:ext cx="6597868" cy="4338548"/>
              <a:chOff x="2740834" y="1304764"/>
              <a:chExt cx="6597868" cy="4338548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2740834" y="1304764"/>
                <a:ext cx="6597868" cy="4338548"/>
              </a:xfrm>
              <a:prstGeom prst="rect">
                <a:avLst/>
              </a:prstGeom>
              <a:ln>
                <a:noFill/>
              </a:ln>
            </p:spPr>
          </p:sp>
          <p:sp>
            <p:nvSpPr>
              <p:cNvPr id="6" name="Freeform: Shape 5"/>
              <p:cNvSpPr/>
              <p:nvPr/>
            </p:nvSpPr>
            <p:spPr>
              <a:xfrm>
                <a:off x="4911745" y="1348149"/>
                <a:ext cx="2256044" cy="2256044"/>
              </a:xfrm>
              <a:custGeom>
                <a:avLst/>
                <a:gdLst>
                  <a:gd name="connsiteX0" fmla="*/ 0 w 2256044"/>
                  <a:gd name="connsiteY0" fmla="*/ 1128022 h 2256044"/>
                  <a:gd name="connsiteX1" fmla="*/ 1128022 w 2256044"/>
                  <a:gd name="connsiteY1" fmla="*/ 0 h 2256044"/>
                  <a:gd name="connsiteX2" fmla="*/ 2256044 w 2256044"/>
                  <a:gd name="connsiteY2" fmla="*/ 1128022 h 2256044"/>
                  <a:gd name="connsiteX3" fmla="*/ 1128022 w 2256044"/>
                  <a:gd name="connsiteY3" fmla="*/ 2256044 h 2256044"/>
                  <a:gd name="connsiteX4" fmla="*/ 0 w 2256044"/>
                  <a:gd name="connsiteY4" fmla="*/ 1128022 h 225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6044" h="2256044">
                    <a:moveTo>
                      <a:pt x="0" y="1128022"/>
                    </a:moveTo>
                    <a:cubicBezTo>
                      <a:pt x="0" y="505033"/>
                      <a:pt x="505033" y="0"/>
                      <a:pt x="1128022" y="0"/>
                    </a:cubicBezTo>
                    <a:cubicBezTo>
                      <a:pt x="1751011" y="0"/>
                      <a:pt x="2256044" y="505033"/>
                      <a:pt x="2256044" y="1128022"/>
                    </a:cubicBezTo>
                    <a:cubicBezTo>
                      <a:pt x="2256044" y="1751011"/>
                      <a:pt x="1751011" y="2256044"/>
                      <a:pt x="1128022" y="2256044"/>
                    </a:cubicBezTo>
                    <a:cubicBezTo>
                      <a:pt x="505033" y="2256044"/>
                      <a:pt x="0" y="1751011"/>
                      <a:pt x="0" y="1128022"/>
                    </a:cubicBezTo>
                    <a:close/>
                  </a:path>
                </a:pathLst>
              </a:custGeom>
              <a:solidFill>
                <a:schemeClr val="accent6">
                  <a:alpha val="50000"/>
                </a:schemeClr>
              </a:solidFill>
              <a:scene3d>
                <a:camera prst="orthographicFront"/>
                <a:lightRig rig="flat" dir="t"/>
              </a:scene3d>
              <a:sp3d prstMaterial="dkEdge">
                <a:bevelT w="8200" h="38100"/>
              </a:sp3d>
            </p:spPr>
            <p:style>
              <a:lnRef idx="0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2">
                <a:scrgbClr r="0" g="0" b="0"/>
              </a:fillRef>
              <a:effectRef idx="0">
                <a:schemeClr val="l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260313" tIns="303698" rIns="260312" bIns="1236486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1100" kern="1200" dirty="0"/>
              </a:p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1100" dirty="0"/>
              </a:p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100" kern="1200" dirty="0"/>
                  <a:t>Workplace culture</a:t>
                </a:r>
              </a:p>
            </p:txBody>
          </p:sp>
          <p:sp>
            <p:nvSpPr>
              <p:cNvPr id="7" name="Freeform: Shape 6"/>
              <p:cNvSpPr/>
              <p:nvPr/>
            </p:nvSpPr>
            <p:spPr>
              <a:xfrm>
                <a:off x="5909611" y="2346015"/>
                <a:ext cx="2256044" cy="2256044"/>
              </a:xfrm>
              <a:custGeom>
                <a:avLst/>
                <a:gdLst>
                  <a:gd name="connsiteX0" fmla="*/ 0 w 2256044"/>
                  <a:gd name="connsiteY0" fmla="*/ 1128022 h 2256044"/>
                  <a:gd name="connsiteX1" fmla="*/ 1128022 w 2256044"/>
                  <a:gd name="connsiteY1" fmla="*/ 0 h 2256044"/>
                  <a:gd name="connsiteX2" fmla="*/ 2256044 w 2256044"/>
                  <a:gd name="connsiteY2" fmla="*/ 1128022 h 2256044"/>
                  <a:gd name="connsiteX3" fmla="*/ 1128022 w 2256044"/>
                  <a:gd name="connsiteY3" fmla="*/ 2256044 h 2256044"/>
                  <a:gd name="connsiteX4" fmla="*/ 0 w 2256044"/>
                  <a:gd name="connsiteY4" fmla="*/ 1128022 h 225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6044" h="2256044">
                    <a:moveTo>
                      <a:pt x="0" y="1128022"/>
                    </a:moveTo>
                    <a:cubicBezTo>
                      <a:pt x="0" y="505033"/>
                      <a:pt x="505033" y="0"/>
                      <a:pt x="1128022" y="0"/>
                    </a:cubicBezTo>
                    <a:cubicBezTo>
                      <a:pt x="1751011" y="0"/>
                      <a:pt x="2256044" y="505033"/>
                      <a:pt x="2256044" y="1128022"/>
                    </a:cubicBezTo>
                    <a:cubicBezTo>
                      <a:pt x="2256044" y="1751011"/>
                      <a:pt x="1751011" y="2256044"/>
                      <a:pt x="1128022" y="2256044"/>
                    </a:cubicBezTo>
                    <a:cubicBezTo>
                      <a:pt x="505033" y="2256044"/>
                      <a:pt x="0" y="1751011"/>
                      <a:pt x="0" y="1128022"/>
                    </a:cubicBezTo>
                    <a:close/>
                  </a:path>
                </a:pathLst>
              </a:custGeom>
              <a:solidFill>
                <a:schemeClr val="accent6">
                  <a:alpha val="50000"/>
                </a:schemeClr>
              </a:solidFill>
              <a:scene3d>
                <a:camera prst="orthographicFront"/>
                <a:lightRig rig="flat" dir="t"/>
              </a:scene3d>
              <a:sp3d prstMaterial="dkEdge">
                <a:bevelT w="8200" h="38100"/>
              </a:sp3d>
            </p:spPr>
            <p:style>
              <a:lnRef idx="0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2">
                <a:scrgbClr r="0" g="0" b="0"/>
              </a:fillRef>
              <a:effectRef idx="0">
                <a:schemeClr val="l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1214794" tIns="260313" rIns="173541" bIns="260312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1100" kern="1200" dirty="0"/>
              </a:p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1100" dirty="0"/>
              </a:p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100" kern="1200" dirty="0"/>
                  <a:t>Personal computing</a:t>
                </a:r>
              </a:p>
            </p:txBody>
          </p:sp>
          <p:sp>
            <p:nvSpPr>
              <p:cNvPr id="8" name="Freeform: Shape 7"/>
              <p:cNvSpPr/>
              <p:nvPr/>
            </p:nvSpPr>
            <p:spPr>
              <a:xfrm>
                <a:off x="4911745" y="3343881"/>
                <a:ext cx="2256044" cy="2256044"/>
              </a:xfrm>
              <a:custGeom>
                <a:avLst/>
                <a:gdLst>
                  <a:gd name="connsiteX0" fmla="*/ 0 w 2256044"/>
                  <a:gd name="connsiteY0" fmla="*/ 1128022 h 2256044"/>
                  <a:gd name="connsiteX1" fmla="*/ 1128022 w 2256044"/>
                  <a:gd name="connsiteY1" fmla="*/ 0 h 2256044"/>
                  <a:gd name="connsiteX2" fmla="*/ 2256044 w 2256044"/>
                  <a:gd name="connsiteY2" fmla="*/ 1128022 h 2256044"/>
                  <a:gd name="connsiteX3" fmla="*/ 1128022 w 2256044"/>
                  <a:gd name="connsiteY3" fmla="*/ 2256044 h 2256044"/>
                  <a:gd name="connsiteX4" fmla="*/ 0 w 2256044"/>
                  <a:gd name="connsiteY4" fmla="*/ 1128022 h 225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6044" h="2256044">
                    <a:moveTo>
                      <a:pt x="0" y="1128022"/>
                    </a:moveTo>
                    <a:cubicBezTo>
                      <a:pt x="0" y="505033"/>
                      <a:pt x="505033" y="0"/>
                      <a:pt x="1128022" y="0"/>
                    </a:cubicBezTo>
                    <a:cubicBezTo>
                      <a:pt x="1751011" y="0"/>
                      <a:pt x="2256044" y="505033"/>
                      <a:pt x="2256044" y="1128022"/>
                    </a:cubicBezTo>
                    <a:cubicBezTo>
                      <a:pt x="2256044" y="1751011"/>
                      <a:pt x="1751011" y="2256044"/>
                      <a:pt x="1128022" y="2256044"/>
                    </a:cubicBezTo>
                    <a:cubicBezTo>
                      <a:pt x="505033" y="2256044"/>
                      <a:pt x="0" y="1751011"/>
                      <a:pt x="0" y="1128022"/>
                    </a:cubicBezTo>
                    <a:close/>
                  </a:path>
                </a:pathLst>
              </a:custGeom>
              <a:solidFill>
                <a:schemeClr val="accent6">
                  <a:alpha val="50000"/>
                </a:schemeClr>
              </a:solidFill>
              <a:scene3d>
                <a:camera prst="orthographicFront"/>
                <a:lightRig rig="flat" dir="t"/>
              </a:scene3d>
              <a:sp3d prstMaterial="dkEdge">
                <a:bevelT w="8200" h="38100"/>
              </a:sp3d>
            </p:spPr>
            <p:style>
              <a:lnRef idx="0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2">
                <a:scrgbClr r="0" g="0" b="0"/>
              </a:fillRef>
              <a:effectRef idx="0">
                <a:schemeClr val="l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260313" tIns="1236486" rIns="260312" bIns="303698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1100" kern="1200" dirty="0"/>
              </a:p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1100" dirty="0"/>
              </a:p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1100" kern="1200" dirty="0"/>
              </a:p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100" kern="1200" dirty="0"/>
                  <a:t>Workplace Resources</a:t>
                </a:r>
              </a:p>
            </p:txBody>
          </p:sp>
          <p:sp>
            <p:nvSpPr>
              <p:cNvPr id="13" name="Freeform: Shape 12"/>
              <p:cNvSpPr/>
              <p:nvPr/>
            </p:nvSpPr>
            <p:spPr>
              <a:xfrm>
                <a:off x="3913879" y="2346015"/>
                <a:ext cx="2256044" cy="2256044"/>
              </a:xfrm>
              <a:custGeom>
                <a:avLst/>
                <a:gdLst>
                  <a:gd name="connsiteX0" fmla="*/ 0 w 2256044"/>
                  <a:gd name="connsiteY0" fmla="*/ 1128022 h 2256044"/>
                  <a:gd name="connsiteX1" fmla="*/ 1128022 w 2256044"/>
                  <a:gd name="connsiteY1" fmla="*/ 0 h 2256044"/>
                  <a:gd name="connsiteX2" fmla="*/ 2256044 w 2256044"/>
                  <a:gd name="connsiteY2" fmla="*/ 1128022 h 2256044"/>
                  <a:gd name="connsiteX3" fmla="*/ 1128022 w 2256044"/>
                  <a:gd name="connsiteY3" fmla="*/ 2256044 h 2256044"/>
                  <a:gd name="connsiteX4" fmla="*/ 0 w 2256044"/>
                  <a:gd name="connsiteY4" fmla="*/ 1128022 h 225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6044" h="2256044">
                    <a:moveTo>
                      <a:pt x="0" y="1128022"/>
                    </a:moveTo>
                    <a:cubicBezTo>
                      <a:pt x="0" y="505033"/>
                      <a:pt x="505033" y="0"/>
                      <a:pt x="1128022" y="0"/>
                    </a:cubicBezTo>
                    <a:cubicBezTo>
                      <a:pt x="1751011" y="0"/>
                      <a:pt x="2256044" y="505033"/>
                      <a:pt x="2256044" y="1128022"/>
                    </a:cubicBezTo>
                    <a:cubicBezTo>
                      <a:pt x="2256044" y="1751011"/>
                      <a:pt x="1751011" y="2256044"/>
                      <a:pt x="1128022" y="2256044"/>
                    </a:cubicBezTo>
                    <a:cubicBezTo>
                      <a:pt x="505033" y="2256044"/>
                      <a:pt x="0" y="1751011"/>
                      <a:pt x="0" y="1128022"/>
                    </a:cubicBezTo>
                    <a:close/>
                  </a:path>
                </a:pathLst>
              </a:custGeom>
              <a:solidFill>
                <a:schemeClr val="accent6">
                  <a:alpha val="50000"/>
                </a:schemeClr>
              </a:solidFill>
              <a:scene3d>
                <a:camera prst="orthographicFront"/>
                <a:lightRig rig="flat" dir="t"/>
              </a:scene3d>
              <a:sp3d prstMaterial="dkEdge">
                <a:bevelT w="8200" h="38100"/>
              </a:sp3d>
            </p:spPr>
            <p:style>
              <a:lnRef idx="0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2">
                <a:scrgbClr r="0" g="0" b="0"/>
              </a:fillRef>
              <a:effectRef idx="0">
                <a:schemeClr val="l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173542" tIns="260313" rIns="1214793" bIns="260312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1100" kern="1200" dirty="0"/>
              </a:p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1100" dirty="0"/>
              </a:p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100" kern="1200" dirty="0"/>
                  <a:t>Workplace collaboration</a:t>
                </a:r>
              </a:p>
            </p:txBody>
          </p:sp>
        </p:grpSp>
        <p:sp>
          <p:nvSpPr>
            <p:cNvPr id="9" name="Freeform 25"/>
            <p:cNvSpPr>
              <a:spLocks noChangeAspect="1" noEditPoints="1"/>
            </p:cNvSpPr>
            <p:nvPr/>
          </p:nvSpPr>
          <p:spPr bwMode="auto">
            <a:xfrm>
              <a:off x="7271733" y="2916364"/>
              <a:ext cx="667265" cy="548640"/>
            </a:xfrm>
            <a:custGeom>
              <a:avLst/>
              <a:gdLst>
                <a:gd name="T0" fmla="*/ 414 w 444"/>
                <a:gd name="T1" fmla="*/ 172 h 365"/>
                <a:gd name="T2" fmla="*/ 392 w 444"/>
                <a:gd name="T3" fmla="*/ 0 h 365"/>
                <a:gd name="T4" fmla="*/ 0 w 444"/>
                <a:gd name="T5" fmla="*/ 22 h 365"/>
                <a:gd name="T6" fmla="*/ 22 w 444"/>
                <a:gd name="T7" fmla="*/ 283 h 365"/>
                <a:gd name="T8" fmla="*/ 144 w 444"/>
                <a:gd name="T9" fmla="*/ 355 h 365"/>
                <a:gd name="T10" fmla="*/ 118 w 444"/>
                <a:gd name="T11" fmla="*/ 360 h 365"/>
                <a:gd name="T12" fmla="*/ 291 w 444"/>
                <a:gd name="T13" fmla="*/ 365 h 365"/>
                <a:gd name="T14" fmla="*/ 291 w 444"/>
                <a:gd name="T15" fmla="*/ 355 h 365"/>
                <a:gd name="T16" fmla="*/ 254 w 444"/>
                <a:gd name="T17" fmla="*/ 283 h 365"/>
                <a:gd name="T18" fmla="*/ 326 w 444"/>
                <a:gd name="T19" fmla="*/ 348 h 365"/>
                <a:gd name="T20" fmla="*/ 427 w 444"/>
                <a:gd name="T21" fmla="*/ 365 h 365"/>
                <a:gd name="T22" fmla="*/ 444 w 444"/>
                <a:gd name="T23" fmla="*/ 189 h 365"/>
                <a:gd name="T24" fmla="*/ 10 w 444"/>
                <a:gd name="T25" fmla="*/ 22 h 365"/>
                <a:gd name="T26" fmla="*/ 392 w 444"/>
                <a:gd name="T27" fmla="*/ 9 h 365"/>
                <a:gd name="T28" fmla="*/ 404 w 444"/>
                <a:gd name="T29" fmla="*/ 36 h 365"/>
                <a:gd name="T30" fmla="*/ 10 w 444"/>
                <a:gd name="T31" fmla="*/ 22 h 365"/>
                <a:gd name="T32" fmla="*/ 158 w 444"/>
                <a:gd name="T33" fmla="*/ 355 h 365"/>
                <a:gd name="T34" fmla="*/ 245 w 444"/>
                <a:gd name="T35" fmla="*/ 283 h 365"/>
                <a:gd name="T36" fmla="*/ 259 w 444"/>
                <a:gd name="T37" fmla="*/ 355 h 365"/>
                <a:gd name="T38" fmla="*/ 22 w 444"/>
                <a:gd name="T39" fmla="*/ 273 h 365"/>
                <a:gd name="T40" fmla="*/ 10 w 444"/>
                <a:gd name="T41" fmla="*/ 247 h 365"/>
                <a:gd name="T42" fmla="*/ 326 w 444"/>
                <a:gd name="T43" fmla="*/ 273 h 365"/>
                <a:gd name="T44" fmla="*/ 326 w 444"/>
                <a:gd name="T45" fmla="*/ 237 h 365"/>
                <a:gd name="T46" fmla="*/ 10 w 444"/>
                <a:gd name="T47" fmla="*/ 45 h 365"/>
                <a:gd name="T48" fmla="*/ 404 w 444"/>
                <a:gd name="T49" fmla="*/ 172 h 365"/>
                <a:gd name="T50" fmla="*/ 326 w 444"/>
                <a:gd name="T51" fmla="*/ 189 h 365"/>
                <a:gd name="T52" fmla="*/ 427 w 444"/>
                <a:gd name="T53" fmla="*/ 355 h 365"/>
                <a:gd name="T54" fmla="*/ 336 w 444"/>
                <a:gd name="T55" fmla="*/ 348 h 365"/>
                <a:gd name="T56" fmla="*/ 434 w 444"/>
                <a:gd name="T57" fmla="*/ 339 h 365"/>
                <a:gd name="T58" fmla="*/ 434 w 444"/>
                <a:gd name="T59" fmla="*/ 329 h 365"/>
                <a:gd name="T60" fmla="*/ 336 w 444"/>
                <a:gd name="T61" fmla="*/ 205 h 365"/>
                <a:gd name="T62" fmla="*/ 434 w 444"/>
                <a:gd name="T63" fmla="*/ 329 h 365"/>
                <a:gd name="T64" fmla="*/ 336 w 444"/>
                <a:gd name="T65" fmla="*/ 196 h 365"/>
                <a:gd name="T66" fmla="*/ 343 w 444"/>
                <a:gd name="T67" fmla="*/ 181 h 365"/>
                <a:gd name="T68" fmla="*/ 434 w 444"/>
                <a:gd name="T69" fmla="*/ 189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44" h="365">
                  <a:moveTo>
                    <a:pt x="427" y="172"/>
                  </a:moveTo>
                  <a:cubicBezTo>
                    <a:pt x="414" y="172"/>
                    <a:pt x="414" y="172"/>
                    <a:pt x="414" y="172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4" y="10"/>
                    <a:pt x="404" y="0"/>
                    <a:pt x="39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261"/>
                    <a:pt x="0" y="261"/>
                    <a:pt x="0" y="261"/>
                  </a:cubicBezTo>
                  <a:cubicBezTo>
                    <a:pt x="0" y="273"/>
                    <a:pt x="10" y="283"/>
                    <a:pt x="22" y="283"/>
                  </a:cubicBezTo>
                  <a:cubicBezTo>
                    <a:pt x="163" y="283"/>
                    <a:pt x="163" y="283"/>
                    <a:pt x="163" y="283"/>
                  </a:cubicBezTo>
                  <a:cubicBezTo>
                    <a:pt x="161" y="319"/>
                    <a:pt x="154" y="355"/>
                    <a:pt x="144" y="355"/>
                  </a:cubicBezTo>
                  <a:cubicBezTo>
                    <a:pt x="123" y="355"/>
                    <a:pt x="123" y="355"/>
                    <a:pt x="123" y="355"/>
                  </a:cubicBezTo>
                  <a:cubicBezTo>
                    <a:pt x="120" y="355"/>
                    <a:pt x="118" y="358"/>
                    <a:pt x="118" y="360"/>
                  </a:cubicBezTo>
                  <a:cubicBezTo>
                    <a:pt x="118" y="363"/>
                    <a:pt x="120" y="365"/>
                    <a:pt x="123" y="365"/>
                  </a:cubicBezTo>
                  <a:cubicBezTo>
                    <a:pt x="291" y="365"/>
                    <a:pt x="291" y="365"/>
                    <a:pt x="291" y="365"/>
                  </a:cubicBezTo>
                  <a:cubicBezTo>
                    <a:pt x="294" y="365"/>
                    <a:pt x="296" y="363"/>
                    <a:pt x="296" y="360"/>
                  </a:cubicBezTo>
                  <a:cubicBezTo>
                    <a:pt x="296" y="358"/>
                    <a:pt x="294" y="355"/>
                    <a:pt x="291" y="355"/>
                  </a:cubicBezTo>
                  <a:cubicBezTo>
                    <a:pt x="273" y="355"/>
                    <a:pt x="273" y="355"/>
                    <a:pt x="273" y="355"/>
                  </a:cubicBezTo>
                  <a:cubicBezTo>
                    <a:pt x="264" y="355"/>
                    <a:pt x="256" y="319"/>
                    <a:pt x="254" y="283"/>
                  </a:cubicBezTo>
                  <a:cubicBezTo>
                    <a:pt x="326" y="283"/>
                    <a:pt x="326" y="283"/>
                    <a:pt x="326" y="283"/>
                  </a:cubicBezTo>
                  <a:cubicBezTo>
                    <a:pt x="326" y="348"/>
                    <a:pt x="326" y="348"/>
                    <a:pt x="326" y="348"/>
                  </a:cubicBezTo>
                  <a:cubicBezTo>
                    <a:pt x="326" y="357"/>
                    <a:pt x="334" y="365"/>
                    <a:pt x="343" y="365"/>
                  </a:cubicBezTo>
                  <a:cubicBezTo>
                    <a:pt x="427" y="365"/>
                    <a:pt x="427" y="365"/>
                    <a:pt x="427" y="365"/>
                  </a:cubicBezTo>
                  <a:cubicBezTo>
                    <a:pt x="436" y="365"/>
                    <a:pt x="444" y="357"/>
                    <a:pt x="444" y="348"/>
                  </a:cubicBezTo>
                  <a:cubicBezTo>
                    <a:pt x="444" y="189"/>
                    <a:pt x="444" y="189"/>
                    <a:pt x="444" y="189"/>
                  </a:cubicBezTo>
                  <a:cubicBezTo>
                    <a:pt x="444" y="179"/>
                    <a:pt x="436" y="172"/>
                    <a:pt x="427" y="172"/>
                  </a:cubicBezTo>
                  <a:close/>
                  <a:moveTo>
                    <a:pt x="10" y="22"/>
                  </a:moveTo>
                  <a:cubicBezTo>
                    <a:pt x="10" y="15"/>
                    <a:pt x="15" y="9"/>
                    <a:pt x="22" y="9"/>
                  </a:cubicBezTo>
                  <a:cubicBezTo>
                    <a:pt x="392" y="9"/>
                    <a:pt x="392" y="9"/>
                    <a:pt x="392" y="9"/>
                  </a:cubicBezTo>
                  <a:cubicBezTo>
                    <a:pt x="399" y="9"/>
                    <a:pt x="404" y="15"/>
                    <a:pt x="404" y="22"/>
                  </a:cubicBezTo>
                  <a:cubicBezTo>
                    <a:pt x="404" y="36"/>
                    <a:pt x="404" y="36"/>
                    <a:pt x="404" y="36"/>
                  </a:cubicBezTo>
                  <a:cubicBezTo>
                    <a:pt x="10" y="36"/>
                    <a:pt x="10" y="36"/>
                    <a:pt x="10" y="36"/>
                  </a:cubicBezTo>
                  <a:lnTo>
                    <a:pt x="10" y="22"/>
                  </a:lnTo>
                  <a:close/>
                  <a:moveTo>
                    <a:pt x="259" y="355"/>
                  </a:moveTo>
                  <a:cubicBezTo>
                    <a:pt x="158" y="355"/>
                    <a:pt x="158" y="355"/>
                    <a:pt x="158" y="355"/>
                  </a:cubicBezTo>
                  <a:cubicBezTo>
                    <a:pt x="169" y="338"/>
                    <a:pt x="172" y="301"/>
                    <a:pt x="172" y="283"/>
                  </a:cubicBezTo>
                  <a:cubicBezTo>
                    <a:pt x="245" y="283"/>
                    <a:pt x="245" y="283"/>
                    <a:pt x="245" y="283"/>
                  </a:cubicBezTo>
                  <a:cubicBezTo>
                    <a:pt x="245" y="290"/>
                    <a:pt x="246" y="305"/>
                    <a:pt x="249" y="320"/>
                  </a:cubicBezTo>
                  <a:cubicBezTo>
                    <a:pt x="251" y="336"/>
                    <a:pt x="255" y="348"/>
                    <a:pt x="259" y="355"/>
                  </a:cubicBezTo>
                  <a:close/>
                  <a:moveTo>
                    <a:pt x="326" y="273"/>
                  </a:moveTo>
                  <a:cubicBezTo>
                    <a:pt x="22" y="273"/>
                    <a:pt x="22" y="273"/>
                    <a:pt x="22" y="273"/>
                  </a:cubicBezTo>
                  <a:cubicBezTo>
                    <a:pt x="15" y="273"/>
                    <a:pt x="10" y="268"/>
                    <a:pt x="10" y="261"/>
                  </a:cubicBezTo>
                  <a:cubicBezTo>
                    <a:pt x="10" y="247"/>
                    <a:pt x="10" y="247"/>
                    <a:pt x="10" y="247"/>
                  </a:cubicBezTo>
                  <a:cubicBezTo>
                    <a:pt x="326" y="247"/>
                    <a:pt x="326" y="247"/>
                    <a:pt x="326" y="247"/>
                  </a:cubicBezTo>
                  <a:lnTo>
                    <a:pt x="326" y="273"/>
                  </a:lnTo>
                  <a:close/>
                  <a:moveTo>
                    <a:pt x="326" y="189"/>
                  </a:moveTo>
                  <a:cubicBezTo>
                    <a:pt x="326" y="237"/>
                    <a:pt x="326" y="237"/>
                    <a:pt x="326" y="237"/>
                  </a:cubicBezTo>
                  <a:cubicBezTo>
                    <a:pt x="10" y="237"/>
                    <a:pt x="10" y="237"/>
                    <a:pt x="10" y="237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404" y="45"/>
                    <a:pt x="404" y="45"/>
                    <a:pt x="404" y="45"/>
                  </a:cubicBezTo>
                  <a:cubicBezTo>
                    <a:pt x="404" y="172"/>
                    <a:pt x="404" y="172"/>
                    <a:pt x="404" y="172"/>
                  </a:cubicBezTo>
                  <a:cubicBezTo>
                    <a:pt x="343" y="172"/>
                    <a:pt x="343" y="172"/>
                    <a:pt x="343" y="172"/>
                  </a:cubicBezTo>
                  <a:cubicBezTo>
                    <a:pt x="334" y="172"/>
                    <a:pt x="326" y="179"/>
                    <a:pt x="326" y="189"/>
                  </a:cubicBezTo>
                  <a:close/>
                  <a:moveTo>
                    <a:pt x="434" y="348"/>
                  </a:moveTo>
                  <a:cubicBezTo>
                    <a:pt x="434" y="352"/>
                    <a:pt x="431" y="355"/>
                    <a:pt x="427" y="355"/>
                  </a:cubicBezTo>
                  <a:cubicBezTo>
                    <a:pt x="343" y="355"/>
                    <a:pt x="343" y="355"/>
                    <a:pt x="343" y="355"/>
                  </a:cubicBezTo>
                  <a:cubicBezTo>
                    <a:pt x="339" y="355"/>
                    <a:pt x="336" y="352"/>
                    <a:pt x="336" y="348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434" y="339"/>
                    <a:pt x="434" y="339"/>
                    <a:pt x="434" y="339"/>
                  </a:cubicBezTo>
                  <a:lnTo>
                    <a:pt x="434" y="348"/>
                  </a:lnTo>
                  <a:close/>
                  <a:moveTo>
                    <a:pt x="434" y="329"/>
                  </a:moveTo>
                  <a:cubicBezTo>
                    <a:pt x="336" y="329"/>
                    <a:pt x="336" y="329"/>
                    <a:pt x="336" y="329"/>
                  </a:cubicBezTo>
                  <a:cubicBezTo>
                    <a:pt x="336" y="205"/>
                    <a:pt x="336" y="205"/>
                    <a:pt x="336" y="205"/>
                  </a:cubicBezTo>
                  <a:cubicBezTo>
                    <a:pt x="434" y="205"/>
                    <a:pt x="434" y="205"/>
                    <a:pt x="434" y="205"/>
                  </a:cubicBezTo>
                  <a:lnTo>
                    <a:pt x="434" y="329"/>
                  </a:lnTo>
                  <a:close/>
                  <a:moveTo>
                    <a:pt x="434" y="196"/>
                  </a:moveTo>
                  <a:cubicBezTo>
                    <a:pt x="336" y="196"/>
                    <a:pt x="336" y="196"/>
                    <a:pt x="336" y="196"/>
                  </a:cubicBezTo>
                  <a:cubicBezTo>
                    <a:pt x="336" y="189"/>
                    <a:pt x="336" y="189"/>
                    <a:pt x="336" y="189"/>
                  </a:cubicBezTo>
                  <a:cubicBezTo>
                    <a:pt x="336" y="184"/>
                    <a:pt x="339" y="181"/>
                    <a:pt x="343" y="181"/>
                  </a:cubicBezTo>
                  <a:cubicBezTo>
                    <a:pt x="427" y="181"/>
                    <a:pt x="427" y="181"/>
                    <a:pt x="427" y="181"/>
                  </a:cubicBezTo>
                  <a:cubicBezTo>
                    <a:pt x="431" y="181"/>
                    <a:pt x="434" y="184"/>
                    <a:pt x="434" y="189"/>
                  </a:cubicBezTo>
                  <a:lnTo>
                    <a:pt x="434" y="19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34"/>
            <p:cNvSpPr>
              <a:spLocks noChangeAspect="1" noEditPoints="1"/>
            </p:cNvSpPr>
            <p:nvPr/>
          </p:nvSpPr>
          <p:spPr bwMode="auto">
            <a:xfrm>
              <a:off x="4194582" y="2880360"/>
              <a:ext cx="731936" cy="548640"/>
            </a:xfrm>
            <a:custGeom>
              <a:avLst/>
              <a:gdLst>
                <a:gd name="T0" fmla="*/ 419 w 486"/>
                <a:gd name="T1" fmla="*/ 279 h 364"/>
                <a:gd name="T2" fmla="*/ 390 w 486"/>
                <a:gd name="T3" fmla="*/ 171 h 364"/>
                <a:gd name="T4" fmla="*/ 363 w 486"/>
                <a:gd name="T5" fmla="*/ 279 h 364"/>
                <a:gd name="T6" fmla="*/ 295 w 486"/>
                <a:gd name="T7" fmla="*/ 359 h 364"/>
                <a:gd name="T8" fmla="*/ 481 w 486"/>
                <a:gd name="T9" fmla="*/ 364 h 364"/>
                <a:gd name="T10" fmla="*/ 434 w 486"/>
                <a:gd name="T11" fmla="*/ 312 h 364"/>
                <a:gd name="T12" fmla="*/ 390 w 486"/>
                <a:gd name="T13" fmla="*/ 181 h 364"/>
                <a:gd name="T14" fmla="*/ 390 w 486"/>
                <a:gd name="T15" fmla="*/ 283 h 364"/>
                <a:gd name="T16" fmla="*/ 305 w 486"/>
                <a:gd name="T17" fmla="*/ 355 h 364"/>
                <a:gd name="T18" fmla="*/ 351 w 486"/>
                <a:gd name="T19" fmla="*/ 320 h 364"/>
                <a:gd name="T20" fmla="*/ 390 w 486"/>
                <a:gd name="T21" fmla="*/ 292 h 364"/>
                <a:gd name="T22" fmla="*/ 431 w 486"/>
                <a:gd name="T23" fmla="*/ 321 h 364"/>
                <a:gd name="T24" fmla="*/ 476 w 486"/>
                <a:gd name="T25" fmla="*/ 355 h 364"/>
                <a:gd name="T26" fmla="*/ 322 w 486"/>
                <a:gd name="T27" fmla="*/ 216 h 364"/>
                <a:gd name="T28" fmla="*/ 327 w 486"/>
                <a:gd name="T29" fmla="*/ 215 h 364"/>
                <a:gd name="T30" fmla="*/ 321 w 486"/>
                <a:gd name="T31" fmla="*/ 177 h 364"/>
                <a:gd name="T32" fmla="*/ 297 w 486"/>
                <a:gd name="T33" fmla="*/ 37 h 364"/>
                <a:gd name="T34" fmla="*/ 204 w 486"/>
                <a:gd name="T35" fmla="*/ 0 h 364"/>
                <a:gd name="T36" fmla="*/ 171 w 486"/>
                <a:gd name="T37" fmla="*/ 137 h 364"/>
                <a:gd name="T38" fmla="*/ 154 w 486"/>
                <a:gd name="T39" fmla="*/ 189 h 364"/>
                <a:gd name="T40" fmla="*/ 208 w 486"/>
                <a:gd name="T41" fmla="*/ 143 h 364"/>
                <a:gd name="T42" fmla="*/ 289 w 486"/>
                <a:gd name="T43" fmla="*/ 179 h 364"/>
                <a:gd name="T44" fmla="*/ 293 w 486"/>
                <a:gd name="T45" fmla="*/ 170 h 364"/>
                <a:gd name="T46" fmla="*/ 227 w 486"/>
                <a:gd name="T47" fmla="*/ 130 h 364"/>
                <a:gd name="T48" fmla="*/ 205 w 486"/>
                <a:gd name="T49" fmla="*/ 133 h 364"/>
                <a:gd name="T50" fmla="*/ 200 w 486"/>
                <a:gd name="T51" fmla="*/ 139 h 364"/>
                <a:gd name="T52" fmla="*/ 181 w 486"/>
                <a:gd name="T53" fmla="*/ 134 h 364"/>
                <a:gd name="T54" fmla="*/ 178 w 486"/>
                <a:gd name="T55" fmla="*/ 129 h 364"/>
                <a:gd name="T56" fmla="*/ 204 w 486"/>
                <a:gd name="T57" fmla="*/ 9 h 364"/>
                <a:gd name="T58" fmla="*/ 276 w 486"/>
                <a:gd name="T59" fmla="*/ 49 h 364"/>
                <a:gd name="T60" fmla="*/ 369 w 486"/>
                <a:gd name="T61" fmla="*/ 108 h 364"/>
                <a:gd name="T62" fmla="*/ 311 w 486"/>
                <a:gd name="T63" fmla="*/ 173 h 364"/>
                <a:gd name="T64" fmla="*/ 297 w 486"/>
                <a:gd name="T65" fmla="*/ 173 h 364"/>
                <a:gd name="T66" fmla="*/ 139 w 486"/>
                <a:gd name="T67" fmla="*/ 312 h 364"/>
                <a:gd name="T68" fmla="*/ 142 w 486"/>
                <a:gd name="T69" fmla="*/ 232 h 364"/>
                <a:gd name="T70" fmla="*/ 49 w 486"/>
                <a:gd name="T71" fmla="*/ 232 h 364"/>
                <a:gd name="T72" fmla="*/ 54 w 486"/>
                <a:gd name="T73" fmla="*/ 311 h 364"/>
                <a:gd name="T74" fmla="*/ 5 w 486"/>
                <a:gd name="T75" fmla="*/ 364 h 364"/>
                <a:gd name="T76" fmla="*/ 191 w 486"/>
                <a:gd name="T77" fmla="*/ 359 h 364"/>
                <a:gd name="T78" fmla="*/ 59 w 486"/>
                <a:gd name="T79" fmla="*/ 232 h 364"/>
                <a:gd name="T80" fmla="*/ 132 w 486"/>
                <a:gd name="T81" fmla="*/ 232 h 364"/>
                <a:gd name="T82" fmla="*/ 59 w 486"/>
                <a:gd name="T83" fmla="*/ 232 h 364"/>
                <a:gd name="T84" fmla="*/ 56 w 486"/>
                <a:gd name="T85" fmla="*/ 320 h 364"/>
                <a:gd name="T86" fmla="*/ 77 w 486"/>
                <a:gd name="T87" fmla="*/ 286 h 364"/>
                <a:gd name="T88" fmla="*/ 115 w 486"/>
                <a:gd name="T89" fmla="*/ 286 h 364"/>
                <a:gd name="T90" fmla="*/ 137 w 486"/>
                <a:gd name="T91" fmla="*/ 321 h 364"/>
                <a:gd name="T92" fmla="*/ 10 w 486"/>
                <a:gd name="T93" fmla="*/ 355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86" h="364">
                  <a:moveTo>
                    <a:pt x="434" y="312"/>
                  </a:moveTo>
                  <a:cubicBezTo>
                    <a:pt x="423" y="309"/>
                    <a:pt x="419" y="290"/>
                    <a:pt x="419" y="279"/>
                  </a:cubicBezTo>
                  <a:cubicBezTo>
                    <a:pt x="429" y="267"/>
                    <a:pt x="437" y="250"/>
                    <a:pt x="437" y="232"/>
                  </a:cubicBezTo>
                  <a:cubicBezTo>
                    <a:pt x="437" y="195"/>
                    <a:pt x="419" y="171"/>
                    <a:pt x="390" y="171"/>
                  </a:cubicBezTo>
                  <a:cubicBezTo>
                    <a:pt x="362" y="171"/>
                    <a:pt x="344" y="195"/>
                    <a:pt x="344" y="232"/>
                  </a:cubicBezTo>
                  <a:cubicBezTo>
                    <a:pt x="344" y="251"/>
                    <a:pt x="352" y="268"/>
                    <a:pt x="363" y="279"/>
                  </a:cubicBezTo>
                  <a:cubicBezTo>
                    <a:pt x="362" y="293"/>
                    <a:pt x="358" y="308"/>
                    <a:pt x="348" y="311"/>
                  </a:cubicBezTo>
                  <a:cubicBezTo>
                    <a:pt x="304" y="320"/>
                    <a:pt x="295" y="342"/>
                    <a:pt x="295" y="359"/>
                  </a:cubicBezTo>
                  <a:cubicBezTo>
                    <a:pt x="295" y="362"/>
                    <a:pt x="297" y="364"/>
                    <a:pt x="300" y="364"/>
                  </a:cubicBezTo>
                  <a:cubicBezTo>
                    <a:pt x="481" y="364"/>
                    <a:pt x="481" y="364"/>
                    <a:pt x="481" y="364"/>
                  </a:cubicBezTo>
                  <a:cubicBezTo>
                    <a:pt x="483" y="364"/>
                    <a:pt x="486" y="362"/>
                    <a:pt x="486" y="359"/>
                  </a:cubicBezTo>
                  <a:cubicBezTo>
                    <a:pt x="486" y="343"/>
                    <a:pt x="477" y="321"/>
                    <a:pt x="434" y="312"/>
                  </a:cubicBezTo>
                  <a:close/>
                  <a:moveTo>
                    <a:pt x="354" y="232"/>
                  </a:moveTo>
                  <a:cubicBezTo>
                    <a:pt x="354" y="185"/>
                    <a:pt x="382" y="181"/>
                    <a:pt x="390" y="181"/>
                  </a:cubicBezTo>
                  <a:cubicBezTo>
                    <a:pt x="399" y="181"/>
                    <a:pt x="427" y="185"/>
                    <a:pt x="427" y="232"/>
                  </a:cubicBezTo>
                  <a:cubicBezTo>
                    <a:pt x="427" y="261"/>
                    <a:pt x="408" y="283"/>
                    <a:pt x="390" y="283"/>
                  </a:cubicBezTo>
                  <a:cubicBezTo>
                    <a:pt x="373" y="283"/>
                    <a:pt x="354" y="261"/>
                    <a:pt x="354" y="232"/>
                  </a:cubicBezTo>
                  <a:close/>
                  <a:moveTo>
                    <a:pt x="305" y="355"/>
                  </a:moveTo>
                  <a:cubicBezTo>
                    <a:pt x="307" y="338"/>
                    <a:pt x="323" y="326"/>
                    <a:pt x="351" y="320"/>
                  </a:cubicBezTo>
                  <a:cubicBezTo>
                    <a:pt x="351" y="320"/>
                    <a:pt x="351" y="320"/>
                    <a:pt x="351" y="320"/>
                  </a:cubicBezTo>
                  <a:cubicBezTo>
                    <a:pt x="364" y="316"/>
                    <a:pt x="370" y="301"/>
                    <a:pt x="372" y="286"/>
                  </a:cubicBezTo>
                  <a:cubicBezTo>
                    <a:pt x="377" y="290"/>
                    <a:pt x="384" y="292"/>
                    <a:pt x="390" y="292"/>
                  </a:cubicBezTo>
                  <a:cubicBezTo>
                    <a:pt x="397" y="292"/>
                    <a:pt x="404" y="290"/>
                    <a:pt x="410" y="286"/>
                  </a:cubicBezTo>
                  <a:cubicBezTo>
                    <a:pt x="412" y="302"/>
                    <a:pt x="418" y="317"/>
                    <a:pt x="431" y="321"/>
                  </a:cubicBezTo>
                  <a:cubicBezTo>
                    <a:pt x="431" y="321"/>
                    <a:pt x="431" y="321"/>
                    <a:pt x="432" y="321"/>
                  </a:cubicBezTo>
                  <a:cubicBezTo>
                    <a:pt x="459" y="326"/>
                    <a:pt x="474" y="338"/>
                    <a:pt x="476" y="355"/>
                  </a:cubicBezTo>
                  <a:lnTo>
                    <a:pt x="305" y="355"/>
                  </a:lnTo>
                  <a:close/>
                  <a:moveTo>
                    <a:pt x="322" y="216"/>
                  </a:moveTo>
                  <a:cubicBezTo>
                    <a:pt x="323" y="216"/>
                    <a:pt x="323" y="216"/>
                    <a:pt x="324" y="216"/>
                  </a:cubicBezTo>
                  <a:cubicBezTo>
                    <a:pt x="325" y="216"/>
                    <a:pt x="327" y="216"/>
                    <a:pt x="327" y="215"/>
                  </a:cubicBezTo>
                  <a:cubicBezTo>
                    <a:pt x="329" y="214"/>
                    <a:pt x="330" y="212"/>
                    <a:pt x="329" y="210"/>
                  </a:cubicBezTo>
                  <a:cubicBezTo>
                    <a:pt x="329" y="210"/>
                    <a:pt x="322" y="195"/>
                    <a:pt x="321" y="177"/>
                  </a:cubicBezTo>
                  <a:cubicBezTo>
                    <a:pt x="355" y="168"/>
                    <a:pt x="378" y="140"/>
                    <a:pt x="378" y="108"/>
                  </a:cubicBezTo>
                  <a:cubicBezTo>
                    <a:pt x="378" y="69"/>
                    <a:pt x="342" y="37"/>
                    <a:pt x="297" y="37"/>
                  </a:cubicBezTo>
                  <a:cubicBezTo>
                    <a:pt x="290" y="37"/>
                    <a:pt x="283" y="37"/>
                    <a:pt x="277" y="39"/>
                  </a:cubicBezTo>
                  <a:cubicBezTo>
                    <a:pt x="263" y="15"/>
                    <a:pt x="235" y="0"/>
                    <a:pt x="204" y="0"/>
                  </a:cubicBezTo>
                  <a:cubicBezTo>
                    <a:pt x="159" y="0"/>
                    <a:pt x="123" y="32"/>
                    <a:pt x="123" y="71"/>
                  </a:cubicBezTo>
                  <a:cubicBezTo>
                    <a:pt x="123" y="100"/>
                    <a:pt x="142" y="125"/>
                    <a:pt x="171" y="137"/>
                  </a:cubicBezTo>
                  <a:cubicBezTo>
                    <a:pt x="170" y="163"/>
                    <a:pt x="154" y="183"/>
                    <a:pt x="154" y="183"/>
                  </a:cubicBezTo>
                  <a:cubicBezTo>
                    <a:pt x="153" y="185"/>
                    <a:pt x="153" y="188"/>
                    <a:pt x="154" y="189"/>
                  </a:cubicBezTo>
                  <a:cubicBezTo>
                    <a:pt x="156" y="191"/>
                    <a:pt x="158" y="191"/>
                    <a:pt x="160" y="191"/>
                  </a:cubicBezTo>
                  <a:cubicBezTo>
                    <a:pt x="185" y="179"/>
                    <a:pt x="201" y="164"/>
                    <a:pt x="208" y="143"/>
                  </a:cubicBezTo>
                  <a:cubicBezTo>
                    <a:pt x="214" y="142"/>
                    <a:pt x="219" y="142"/>
                    <a:pt x="224" y="141"/>
                  </a:cubicBezTo>
                  <a:cubicBezTo>
                    <a:pt x="237" y="163"/>
                    <a:pt x="261" y="177"/>
                    <a:pt x="289" y="179"/>
                  </a:cubicBezTo>
                  <a:cubicBezTo>
                    <a:pt x="296" y="193"/>
                    <a:pt x="306" y="205"/>
                    <a:pt x="322" y="216"/>
                  </a:cubicBezTo>
                  <a:close/>
                  <a:moveTo>
                    <a:pt x="293" y="170"/>
                  </a:moveTo>
                  <a:cubicBezTo>
                    <a:pt x="266" y="169"/>
                    <a:pt x="242" y="155"/>
                    <a:pt x="231" y="133"/>
                  </a:cubicBezTo>
                  <a:cubicBezTo>
                    <a:pt x="230" y="131"/>
                    <a:pt x="228" y="130"/>
                    <a:pt x="227" y="130"/>
                  </a:cubicBezTo>
                  <a:cubicBezTo>
                    <a:pt x="226" y="130"/>
                    <a:pt x="226" y="130"/>
                    <a:pt x="225" y="131"/>
                  </a:cubicBezTo>
                  <a:cubicBezTo>
                    <a:pt x="219" y="132"/>
                    <a:pt x="212" y="133"/>
                    <a:pt x="205" y="133"/>
                  </a:cubicBezTo>
                  <a:cubicBezTo>
                    <a:pt x="202" y="133"/>
                    <a:pt x="201" y="135"/>
                    <a:pt x="200" y="137"/>
                  </a:cubicBezTo>
                  <a:cubicBezTo>
                    <a:pt x="200" y="138"/>
                    <a:pt x="200" y="138"/>
                    <a:pt x="200" y="139"/>
                  </a:cubicBezTo>
                  <a:cubicBezTo>
                    <a:pt x="195" y="154"/>
                    <a:pt x="185" y="165"/>
                    <a:pt x="170" y="175"/>
                  </a:cubicBezTo>
                  <a:cubicBezTo>
                    <a:pt x="175" y="165"/>
                    <a:pt x="180" y="150"/>
                    <a:pt x="181" y="134"/>
                  </a:cubicBezTo>
                  <a:cubicBezTo>
                    <a:pt x="181" y="134"/>
                    <a:pt x="181" y="134"/>
                    <a:pt x="181" y="134"/>
                  </a:cubicBezTo>
                  <a:cubicBezTo>
                    <a:pt x="181" y="132"/>
                    <a:pt x="180" y="130"/>
                    <a:pt x="178" y="129"/>
                  </a:cubicBezTo>
                  <a:cubicBezTo>
                    <a:pt x="150" y="120"/>
                    <a:pt x="132" y="97"/>
                    <a:pt x="132" y="71"/>
                  </a:cubicBezTo>
                  <a:cubicBezTo>
                    <a:pt x="132" y="37"/>
                    <a:pt x="164" y="9"/>
                    <a:pt x="204" y="9"/>
                  </a:cubicBezTo>
                  <a:cubicBezTo>
                    <a:pt x="233" y="9"/>
                    <a:pt x="259" y="24"/>
                    <a:pt x="270" y="47"/>
                  </a:cubicBezTo>
                  <a:cubicBezTo>
                    <a:pt x="271" y="48"/>
                    <a:pt x="273" y="49"/>
                    <a:pt x="276" y="49"/>
                  </a:cubicBezTo>
                  <a:cubicBezTo>
                    <a:pt x="282" y="47"/>
                    <a:pt x="290" y="46"/>
                    <a:pt x="297" y="46"/>
                  </a:cubicBezTo>
                  <a:cubicBezTo>
                    <a:pt x="337" y="46"/>
                    <a:pt x="369" y="74"/>
                    <a:pt x="369" y="108"/>
                  </a:cubicBezTo>
                  <a:cubicBezTo>
                    <a:pt x="369" y="137"/>
                    <a:pt x="347" y="162"/>
                    <a:pt x="315" y="169"/>
                  </a:cubicBezTo>
                  <a:cubicBezTo>
                    <a:pt x="313" y="169"/>
                    <a:pt x="311" y="171"/>
                    <a:pt x="311" y="173"/>
                  </a:cubicBezTo>
                  <a:cubicBezTo>
                    <a:pt x="311" y="183"/>
                    <a:pt x="313" y="191"/>
                    <a:pt x="315" y="198"/>
                  </a:cubicBezTo>
                  <a:cubicBezTo>
                    <a:pt x="306" y="190"/>
                    <a:pt x="301" y="182"/>
                    <a:pt x="297" y="173"/>
                  </a:cubicBezTo>
                  <a:cubicBezTo>
                    <a:pt x="296" y="171"/>
                    <a:pt x="295" y="170"/>
                    <a:pt x="293" y="170"/>
                  </a:cubicBezTo>
                  <a:close/>
                  <a:moveTo>
                    <a:pt x="139" y="312"/>
                  </a:moveTo>
                  <a:cubicBezTo>
                    <a:pt x="128" y="309"/>
                    <a:pt x="124" y="290"/>
                    <a:pt x="124" y="279"/>
                  </a:cubicBezTo>
                  <a:cubicBezTo>
                    <a:pt x="135" y="267"/>
                    <a:pt x="142" y="250"/>
                    <a:pt x="142" y="232"/>
                  </a:cubicBezTo>
                  <a:cubicBezTo>
                    <a:pt x="142" y="195"/>
                    <a:pt x="124" y="171"/>
                    <a:pt x="96" y="171"/>
                  </a:cubicBezTo>
                  <a:cubicBezTo>
                    <a:pt x="67" y="171"/>
                    <a:pt x="49" y="195"/>
                    <a:pt x="49" y="232"/>
                  </a:cubicBezTo>
                  <a:cubicBezTo>
                    <a:pt x="49" y="251"/>
                    <a:pt x="57" y="268"/>
                    <a:pt x="68" y="279"/>
                  </a:cubicBezTo>
                  <a:cubicBezTo>
                    <a:pt x="67" y="293"/>
                    <a:pt x="63" y="308"/>
                    <a:pt x="54" y="311"/>
                  </a:cubicBezTo>
                  <a:cubicBezTo>
                    <a:pt x="10" y="320"/>
                    <a:pt x="0" y="342"/>
                    <a:pt x="0" y="359"/>
                  </a:cubicBezTo>
                  <a:cubicBezTo>
                    <a:pt x="0" y="362"/>
                    <a:pt x="3" y="364"/>
                    <a:pt x="5" y="364"/>
                  </a:cubicBezTo>
                  <a:cubicBezTo>
                    <a:pt x="186" y="364"/>
                    <a:pt x="186" y="364"/>
                    <a:pt x="186" y="364"/>
                  </a:cubicBezTo>
                  <a:cubicBezTo>
                    <a:pt x="189" y="364"/>
                    <a:pt x="191" y="362"/>
                    <a:pt x="191" y="359"/>
                  </a:cubicBezTo>
                  <a:cubicBezTo>
                    <a:pt x="191" y="343"/>
                    <a:pt x="182" y="321"/>
                    <a:pt x="139" y="312"/>
                  </a:cubicBezTo>
                  <a:close/>
                  <a:moveTo>
                    <a:pt x="59" y="232"/>
                  </a:moveTo>
                  <a:cubicBezTo>
                    <a:pt x="59" y="185"/>
                    <a:pt x="87" y="181"/>
                    <a:pt x="96" y="181"/>
                  </a:cubicBezTo>
                  <a:cubicBezTo>
                    <a:pt x="104" y="181"/>
                    <a:pt x="132" y="185"/>
                    <a:pt x="132" y="232"/>
                  </a:cubicBezTo>
                  <a:cubicBezTo>
                    <a:pt x="132" y="261"/>
                    <a:pt x="113" y="283"/>
                    <a:pt x="96" y="283"/>
                  </a:cubicBezTo>
                  <a:cubicBezTo>
                    <a:pt x="78" y="283"/>
                    <a:pt x="59" y="261"/>
                    <a:pt x="59" y="232"/>
                  </a:cubicBezTo>
                  <a:close/>
                  <a:moveTo>
                    <a:pt x="10" y="355"/>
                  </a:moveTo>
                  <a:cubicBezTo>
                    <a:pt x="12" y="338"/>
                    <a:pt x="28" y="326"/>
                    <a:pt x="56" y="320"/>
                  </a:cubicBezTo>
                  <a:cubicBezTo>
                    <a:pt x="56" y="320"/>
                    <a:pt x="56" y="320"/>
                    <a:pt x="56" y="320"/>
                  </a:cubicBezTo>
                  <a:cubicBezTo>
                    <a:pt x="69" y="316"/>
                    <a:pt x="75" y="301"/>
                    <a:pt x="77" y="286"/>
                  </a:cubicBezTo>
                  <a:cubicBezTo>
                    <a:pt x="83" y="290"/>
                    <a:pt x="89" y="292"/>
                    <a:pt x="96" y="292"/>
                  </a:cubicBezTo>
                  <a:cubicBezTo>
                    <a:pt x="102" y="292"/>
                    <a:pt x="109" y="290"/>
                    <a:pt x="115" y="286"/>
                  </a:cubicBezTo>
                  <a:cubicBezTo>
                    <a:pt x="117" y="302"/>
                    <a:pt x="123" y="317"/>
                    <a:pt x="136" y="321"/>
                  </a:cubicBezTo>
                  <a:cubicBezTo>
                    <a:pt x="137" y="321"/>
                    <a:pt x="137" y="321"/>
                    <a:pt x="137" y="321"/>
                  </a:cubicBezTo>
                  <a:cubicBezTo>
                    <a:pt x="164" y="326"/>
                    <a:pt x="179" y="338"/>
                    <a:pt x="181" y="355"/>
                  </a:cubicBezTo>
                  <a:lnTo>
                    <a:pt x="10" y="35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22"/>
            <p:cNvSpPr>
              <a:spLocks noChangeAspect="1" noEditPoints="1"/>
            </p:cNvSpPr>
            <p:nvPr/>
          </p:nvSpPr>
          <p:spPr bwMode="auto">
            <a:xfrm rot="5400000">
              <a:off x="5832324" y="4554986"/>
              <a:ext cx="496355" cy="548640"/>
            </a:xfrm>
            <a:custGeom>
              <a:avLst/>
              <a:gdLst>
                <a:gd name="T0" fmla="*/ 566 w 566"/>
                <a:gd name="T1" fmla="*/ 128 h 632"/>
                <a:gd name="T2" fmla="*/ 438 w 566"/>
                <a:gd name="T3" fmla="*/ 0 h 632"/>
                <a:gd name="T4" fmla="*/ 390 w 566"/>
                <a:gd name="T5" fmla="*/ 60 h 632"/>
                <a:gd name="T6" fmla="*/ 347 w 566"/>
                <a:gd name="T7" fmla="*/ 148 h 632"/>
                <a:gd name="T8" fmla="*/ 219 w 566"/>
                <a:gd name="T9" fmla="*/ 87 h 632"/>
                <a:gd name="T10" fmla="*/ 176 w 566"/>
                <a:gd name="T11" fmla="*/ 148 h 632"/>
                <a:gd name="T12" fmla="*/ 135 w 566"/>
                <a:gd name="T13" fmla="*/ 309 h 632"/>
                <a:gd name="T14" fmla="*/ 7 w 566"/>
                <a:gd name="T15" fmla="*/ 249 h 632"/>
                <a:gd name="T16" fmla="*/ 7 w 566"/>
                <a:gd name="T17" fmla="*/ 384 h 632"/>
                <a:gd name="T18" fmla="*/ 135 w 566"/>
                <a:gd name="T19" fmla="*/ 323 h 632"/>
                <a:gd name="T20" fmla="*/ 176 w 566"/>
                <a:gd name="T21" fmla="*/ 485 h 632"/>
                <a:gd name="T22" fmla="*/ 219 w 566"/>
                <a:gd name="T23" fmla="*/ 545 h 632"/>
                <a:gd name="T24" fmla="*/ 347 w 566"/>
                <a:gd name="T25" fmla="*/ 485 h 632"/>
                <a:gd name="T26" fmla="*/ 390 w 566"/>
                <a:gd name="T27" fmla="*/ 572 h 632"/>
                <a:gd name="T28" fmla="*/ 438 w 566"/>
                <a:gd name="T29" fmla="*/ 632 h 632"/>
                <a:gd name="T30" fmla="*/ 566 w 566"/>
                <a:gd name="T31" fmla="*/ 504 h 632"/>
                <a:gd name="T32" fmla="*/ 431 w 566"/>
                <a:gd name="T33" fmla="*/ 504 h 632"/>
                <a:gd name="T34" fmla="*/ 397 w 566"/>
                <a:gd name="T35" fmla="*/ 406 h 632"/>
                <a:gd name="T36" fmla="*/ 438 w 566"/>
                <a:gd name="T37" fmla="*/ 466 h 632"/>
                <a:gd name="T38" fmla="*/ 566 w 566"/>
                <a:gd name="T39" fmla="*/ 338 h 632"/>
                <a:gd name="T40" fmla="*/ 431 w 566"/>
                <a:gd name="T41" fmla="*/ 338 h 632"/>
                <a:gd name="T42" fmla="*/ 383 w 566"/>
                <a:gd name="T43" fmla="*/ 399 h 632"/>
                <a:gd name="T44" fmla="*/ 347 w 566"/>
                <a:gd name="T45" fmla="*/ 417 h 632"/>
                <a:gd name="T46" fmla="*/ 212 w 566"/>
                <a:gd name="T47" fmla="*/ 417 h 632"/>
                <a:gd name="T48" fmla="*/ 183 w 566"/>
                <a:gd name="T49" fmla="*/ 162 h 632"/>
                <a:gd name="T50" fmla="*/ 219 w 566"/>
                <a:gd name="T51" fmla="*/ 222 h 632"/>
                <a:gd name="T52" fmla="*/ 347 w 566"/>
                <a:gd name="T53" fmla="*/ 162 h 632"/>
                <a:gd name="T54" fmla="*/ 390 w 566"/>
                <a:gd name="T55" fmla="*/ 241 h 632"/>
                <a:gd name="T56" fmla="*/ 438 w 566"/>
                <a:gd name="T57" fmla="*/ 301 h 632"/>
                <a:gd name="T58" fmla="*/ 566 w 566"/>
                <a:gd name="T59" fmla="*/ 173 h 632"/>
                <a:gd name="T60" fmla="*/ 431 w 566"/>
                <a:gd name="T61" fmla="*/ 173 h 632"/>
                <a:gd name="T62" fmla="*/ 397 w 566"/>
                <a:gd name="T63" fmla="*/ 74 h 632"/>
                <a:gd name="T64" fmla="*/ 438 w 566"/>
                <a:gd name="T65" fmla="*/ 135 h 632"/>
                <a:gd name="T66" fmla="*/ 14 w 566"/>
                <a:gd name="T67" fmla="*/ 263 h 632"/>
                <a:gd name="T68" fmla="*/ 445 w 566"/>
                <a:gd name="T69" fmla="*/ 511 h 632"/>
                <a:gd name="T70" fmla="*/ 445 w 566"/>
                <a:gd name="T71" fmla="*/ 618 h 632"/>
                <a:gd name="T72" fmla="*/ 552 w 566"/>
                <a:gd name="T73" fmla="*/ 345 h 632"/>
                <a:gd name="T74" fmla="*/ 445 w 566"/>
                <a:gd name="T75" fmla="*/ 345 h 632"/>
                <a:gd name="T76" fmla="*/ 333 w 566"/>
                <a:gd name="T77" fmla="*/ 531 h 632"/>
                <a:gd name="T78" fmla="*/ 333 w 566"/>
                <a:gd name="T79" fmla="*/ 208 h 632"/>
                <a:gd name="T80" fmla="*/ 333 w 566"/>
                <a:gd name="T81" fmla="*/ 101 h 632"/>
                <a:gd name="T82" fmla="*/ 552 w 566"/>
                <a:gd name="T83" fmla="*/ 180 h 632"/>
                <a:gd name="T84" fmla="*/ 445 w 566"/>
                <a:gd name="T85" fmla="*/ 180 h 632"/>
                <a:gd name="T86" fmla="*/ 552 w 566"/>
                <a:gd name="T87" fmla="*/ 121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66" h="632">
                  <a:moveTo>
                    <a:pt x="438" y="135"/>
                  </a:moveTo>
                  <a:cubicBezTo>
                    <a:pt x="559" y="135"/>
                    <a:pt x="559" y="135"/>
                    <a:pt x="559" y="135"/>
                  </a:cubicBezTo>
                  <a:cubicBezTo>
                    <a:pt x="562" y="135"/>
                    <a:pt x="566" y="132"/>
                    <a:pt x="566" y="128"/>
                  </a:cubicBezTo>
                  <a:cubicBezTo>
                    <a:pt x="566" y="7"/>
                    <a:pt x="566" y="7"/>
                    <a:pt x="566" y="7"/>
                  </a:cubicBezTo>
                  <a:cubicBezTo>
                    <a:pt x="566" y="3"/>
                    <a:pt x="562" y="0"/>
                    <a:pt x="559" y="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434" y="0"/>
                    <a:pt x="431" y="3"/>
                    <a:pt x="431" y="7"/>
                  </a:cubicBezTo>
                  <a:cubicBezTo>
                    <a:pt x="431" y="60"/>
                    <a:pt x="431" y="60"/>
                    <a:pt x="431" y="60"/>
                  </a:cubicBezTo>
                  <a:cubicBezTo>
                    <a:pt x="390" y="60"/>
                    <a:pt x="390" y="60"/>
                    <a:pt x="390" y="60"/>
                  </a:cubicBezTo>
                  <a:cubicBezTo>
                    <a:pt x="386" y="60"/>
                    <a:pt x="383" y="63"/>
                    <a:pt x="383" y="67"/>
                  </a:cubicBezTo>
                  <a:cubicBezTo>
                    <a:pt x="383" y="148"/>
                    <a:pt x="383" y="148"/>
                    <a:pt x="383" y="148"/>
                  </a:cubicBezTo>
                  <a:cubicBezTo>
                    <a:pt x="347" y="148"/>
                    <a:pt x="347" y="148"/>
                    <a:pt x="347" y="148"/>
                  </a:cubicBezTo>
                  <a:cubicBezTo>
                    <a:pt x="347" y="94"/>
                    <a:pt x="347" y="94"/>
                    <a:pt x="347" y="94"/>
                  </a:cubicBezTo>
                  <a:cubicBezTo>
                    <a:pt x="347" y="90"/>
                    <a:pt x="344" y="87"/>
                    <a:pt x="340" y="87"/>
                  </a:cubicBezTo>
                  <a:cubicBezTo>
                    <a:pt x="219" y="87"/>
                    <a:pt x="219" y="87"/>
                    <a:pt x="219" y="87"/>
                  </a:cubicBezTo>
                  <a:cubicBezTo>
                    <a:pt x="215" y="87"/>
                    <a:pt x="212" y="90"/>
                    <a:pt x="212" y="94"/>
                  </a:cubicBezTo>
                  <a:cubicBezTo>
                    <a:pt x="212" y="148"/>
                    <a:pt x="212" y="148"/>
                    <a:pt x="212" y="148"/>
                  </a:cubicBezTo>
                  <a:cubicBezTo>
                    <a:pt x="176" y="148"/>
                    <a:pt x="176" y="148"/>
                    <a:pt x="176" y="148"/>
                  </a:cubicBezTo>
                  <a:cubicBezTo>
                    <a:pt x="172" y="148"/>
                    <a:pt x="169" y="151"/>
                    <a:pt x="169" y="155"/>
                  </a:cubicBezTo>
                  <a:cubicBezTo>
                    <a:pt x="169" y="309"/>
                    <a:pt x="169" y="309"/>
                    <a:pt x="169" y="309"/>
                  </a:cubicBezTo>
                  <a:cubicBezTo>
                    <a:pt x="135" y="309"/>
                    <a:pt x="135" y="309"/>
                    <a:pt x="135" y="309"/>
                  </a:cubicBezTo>
                  <a:cubicBezTo>
                    <a:pt x="135" y="256"/>
                    <a:pt x="135" y="256"/>
                    <a:pt x="135" y="256"/>
                  </a:cubicBezTo>
                  <a:cubicBezTo>
                    <a:pt x="135" y="252"/>
                    <a:pt x="132" y="249"/>
                    <a:pt x="128" y="249"/>
                  </a:cubicBezTo>
                  <a:cubicBezTo>
                    <a:pt x="7" y="249"/>
                    <a:pt x="7" y="249"/>
                    <a:pt x="7" y="249"/>
                  </a:cubicBezTo>
                  <a:cubicBezTo>
                    <a:pt x="3" y="249"/>
                    <a:pt x="0" y="252"/>
                    <a:pt x="0" y="256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381"/>
                    <a:pt x="3" y="384"/>
                    <a:pt x="7" y="384"/>
                  </a:cubicBezTo>
                  <a:cubicBezTo>
                    <a:pt x="128" y="384"/>
                    <a:pt x="128" y="384"/>
                    <a:pt x="128" y="384"/>
                  </a:cubicBezTo>
                  <a:cubicBezTo>
                    <a:pt x="132" y="384"/>
                    <a:pt x="135" y="381"/>
                    <a:pt x="135" y="377"/>
                  </a:cubicBezTo>
                  <a:cubicBezTo>
                    <a:pt x="135" y="323"/>
                    <a:pt x="135" y="323"/>
                    <a:pt x="135" y="323"/>
                  </a:cubicBezTo>
                  <a:cubicBezTo>
                    <a:pt x="169" y="323"/>
                    <a:pt x="169" y="323"/>
                    <a:pt x="169" y="323"/>
                  </a:cubicBezTo>
                  <a:cubicBezTo>
                    <a:pt x="169" y="478"/>
                    <a:pt x="169" y="478"/>
                    <a:pt x="169" y="478"/>
                  </a:cubicBezTo>
                  <a:cubicBezTo>
                    <a:pt x="169" y="481"/>
                    <a:pt x="172" y="485"/>
                    <a:pt x="176" y="485"/>
                  </a:cubicBezTo>
                  <a:cubicBezTo>
                    <a:pt x="212" y="485"/>
                    <a:pt x="212" y="485"/>
                    <a:pt x="212" y="485"/>
                  </a:cubicBezTo>
                  <a:cubicBezTo>
                    <a:pt x="212" y="538"/>
                    <a:pt x="212" y="538"/>
                    <a:pt x="212" y="538"/>
                  </a:cubicBezTo>
                  <a:cubicBezTo>
                    <a:pt x="212" y="542"/>
                    <a:pt x="215" y="545"/>
                    <a:pt x="219" y="545"/>
                  </a:cubicBezTo>
                  <a:cubicBezTo>
                    <a:pt x="340" y="545"/>
                    <a:pt x="340" y="545"/>
                    <a:pt x="340" y="545"/>
                  </a:cubicBezTo>
                  <a:cubicBezTo>
                    <a:pt x="344" y="545"/>
                    <a:pt x="347" y="542"/>
                    <a:pt x="347" y="538"/>
                  </a:cubicBezTo>
                  <a:cubicBezTo>
                    <a:pt x="347" y="485"/>
                    <a:pt x="347" y="485"/>
                    <a:pt x="347" y="485"/>
                  </a:cubicBezTo>
                  <a:cubicBezTo>
                    <a:pt x="383" y="485"/>
                    <a:pt x="383" y="485"/>
                    <a:pt x="383" y="485"/>
                  </a:cubicBezTo>
                  <a:cubicBezTo>
                    <a:pt x="383" y="565"/>
                    <a:pt x="383" y="565"/>
                    <a:pt x="383" y="565"/>
                  </a:cubicBezTo>
                  <a:cubicBezTo>
                    <a:pt x="383" y="569"/>
                    <a:pt x="386" y="572"/>
                    <a:pt x="390" y="572"/>
                  </a:cubicBezTo>
                  <a:cubicBezTo>
                    <a:pt x="431" y="572"/>
                    <a:pt x="431" y="572"/>
                    <a:pt x="431" y="572"/>
                  </a:cubicBezTo>
                  <a:cubicBezTo>
                    <a:pt x="431" y="625"/>
                    <a:pt x="431" y="625"/>
                    <a:pt x="431" y="625"/>
                  </a:cubicBezTo>
                  <a:cubicBezTo>
                    <a:pt x="431" y="629"/>
                    <a:pt x="434" y="632"/>
                    <a:pt x="438" y="632"/>
                  </a:cubicBezTo>
                  <a:cubicBezTo>
                    <a:pt x="559" y="632"/>
                    <a:pt x="559" y="632"/>
                    <a:pt x="559" y="632"/>
                  </a:cubicBezTo>
                  <a:cubicBezTo>
                    <a:pt x="562" y="632"/>
                    <a:pt x="566" y="629"/>
                    <a:pt x="566" y="625"/>
                  </a:cubicBezTo>
                  <a:cubicBezTo>
                    <a:pt x="566" y="504"/>
                    <a:pt x="566" y="504"/>
                    <a:pt x="566" y="504"/>
                  </a:cubicBezTo>
                  <a:cubicBezTo>
                    <a:pt x="566" y="500"/>
                    <a:pt x="562" y="497"/>
                    <a:pt x="559" y="497"/>
                  </a:cubicBezTo>
                  <a:cubicBezTo>
                    <a:pt x="438" y="497"/>
                    <a:pt x="438" y="497"/>
                    <a:pt x="438" y="497"/>
                  </a:cubicBezTo>
                  <a:cubicBezTo>
                    <a:pt x="434" y="497"/>
                    <a:pt x="431" y="500"/>
                    <a:pt x="431" y="504"/>
                  </a:cubicBezTo>
                  <a:cubicBezTo>
                    <a:pt x="431" y="558"/>
                    <a:pt x="431" y="558"/>
                    <a:pt x="431" y="558"/>
                  </a:cubicBezTo>
                  <a:cubicBezTo>
                    <a:pt x="397" y="558"/>
                    <a:pt x="397" y="558"/>
                    <a:pt x="397" y="558"/>
                  </a:cubicBezTo>
                  <a:cubicBezTo>
                    <a:pt x="397" y="406"/>
                    <a:pt x="397" y="406"/>
                    <a:pt x="397" y="406"/>
                  </a:cubicBezTo>
                  <a:cubicBezTo>
                    <a:pt x="431" y="406"/>
                    <a:pt x="431" y="406"/>
                    <a:pt x="431" y="406"/>
                  </a:cubicBezTo>
                  <a:cubicBezTo>
                    <a:pt x="431" y="459"/>
                    <a:pt x="431" y="459"/>
                    <a:pt x="431" y="459"/>
                  </a:cubicBezTo>
                  <a:cubicBezTo>
                    <a:pt x="431" y="463"/>
                    <a:pt x="434" y="466"/>
                    <a:pt x="438" y="466"/>
                  </a:cubicBezTo>
                  <a:cubicBezTo>
                    <a:pt x="559" y="466"/>
                    <a:pt x="559" y="466"/>
                    <a:pt x="559" y="466"/>
                  </a:cubicBezTo>
                  <a:cubicBezTo>
                    <a:pt x="562" y="466"/>
                    <a:pt x="566" y="463"/>
                    <a:pt x="566" y="459"/>
                  </a:cubicBezTo>
                  <a:cubicBezTo>
                    <a:pt x="566" y="338"/>
                    <a:pt x="566" y="338"/>
                    <a:pt x="566" y="338"/>
                  </a:cubicBezTo>
                  <a:cubicBezTo>
                    <a:pt x="566" y="335"/>
                    <a:pt x="562" y="331"/>
                    <a:pt x="559" y="331"/>
                  </a:cubicBezTo>
                  <a:cubicBezTo>
                    <a:pt x="438" y="331"/>
                    <a:pt x="438" y="331"/>
                    <a:pt x="438" y="331"/>
                  </a:cubicBezTo>
                  <a:cubicBezTo>
                    <a:pt x="434" y="331"/>
                    <a:pt x="431" y="335"/>
                    <a:pt x="431" y="338"/>
                  </a:cubicBezTo>
                  <a:cubicBezTo>
                    <a:pt x="431" y="392"/>
                    <a:pt x="431" y="392"/>
                    <a:pt x="431" y="392"/>
                  </a:cubicBezTo>
                  <a:cubicBezTo>
                    <a:pt x="390" y="392"/>
                    <a:pt x="390" y="392"/>
                    <a:pt x="390" y="392"/>
                  </a:cubicBezTo>
                  <a:cubicBezTo>
                    <a:pt x="386" y="392"/>
                    <a:pt x="383" y="395"/>
                    <a:pt x="383" y="399"/>
                  </a:cubicBezTo>
                  <a:cubicBezTo>
                    <a:pt x="383" y="471"/>
                    <a:pt x="383" y="471"/>
                    <a:pt x="383" y="471"/>
                  </a:cubicBezTo>
                  <a:cubicBezTo>
                    <a:pt x="347" y="471"/>
                    <a:pt x="347" y="471"/>
                    <a:pt x="347" y="471"/>
                  </a:cubicBezTo>
                  <a:cubicBezTo>
                    <a:pt x="347" y="417"/>
                    <a:pt x="347" y="417"/>
                    <a:pt x="347" y="417"/>
                  </a:cubicBezTo>
                  <a:cubicBezTo>
                    <a:pt x="347" y="413"/>
                    <a:pt x="344" y="410"/>
                    <a:pt x="340" y="410"/>
                  </a:cubicBezTo>
                  <a:cubicBezTo>
                    <a:pt x="219" y="410"/>
                    <a:pt x="219" y="410"/>
                    <a:pt x="219" y="410"/>
                  </a:cubicBezTo>
                  <a:cubicBezTo>
                    <a:pt x="215" y="410"/>
                    <a:pt x="212" y="413"/>
                    <a:pt x="212" y="417"/>
                  </a:cubicBezTo>
                  <a:cubicBezTo>
                    <a:pt x="212" y="471"/>
                    <a:pt x="212" y="471"/>
                    <a:pt x="212" y="471"/>
                  </a:cubicBezTo>
                  <a:cubicBezTo>
                    <a:pt x="183" y="471"/>
                    <a:pt x="183" y="471"/>
                    <a:pt x="183" y="471"/>
                  </a:cubicBezTo>
                  <a:cubicBezTo>
                    <a:pt x="183" y="162"/>
                    <a:pt x="183" y="162"/>
                    <a:pt x="183" y="162"/>
                  </a:cubicBezTo>
                  <a:cubicBezTo>
                    <a:pt x="212" y="162"/>
                    <a:pt x="212" y="162"/>
                    <a:pt x="212" y="162"/>
                  </a:cubicBezTo>
                  <a:cubicBezTo>
                    <a:pt x="212" y="215"/>
                    <a:pt x="212" y="215"/>
                    <a:pt x="212" y="215"/>
                  </a:cubicBezTo>
                  <a:cubicBezTo>
                    <a:pt x="212" y="219"/>
                    <a:pt x="215" y="222"/>
                    <a:pt x="219" y="222"/>
                  </a:cubicBezTo>
                  <a:cubicBezTo>
                    <a:pt x="340" y="222"/>
                    <a:pt x="340" y="222"/>
                    <a:pt x="340" y="222"/>
                  </a:cubicBezTo>
                  <a:cubicBezTo>
                    <a:pt x="344" y="222"/>
                    <a:pt x="347" y="219"/>
                    <a:pt x="347" y="215"/>
                  </a:cubicBezTo>
                  <a:cubicBezTo>
                    <a:pt x="347" y="162"/>
                    <a:pt x="347" y="162"/>
                    <a:pt x="347" y="162"/>
                  </a:cubicBezTo>
                  <a:cubicBezTo>
                    <a:pt x="383" y="162"/>
                    <a:pt x="383" y="162"/>
                    <a:pt x="383" y="162"/>
                  </a:cubicBezTo>
                  <a:cubicBezTo>
                    <a:pt x="383" y="234"/>
                    <a:pt x="383" y="234"/>
                    <a:pt x="383" y="234"/>
                  </a:cubicBezTo>
                  <a:cubicBezTo>
                    <a:pt x="383" y="238"/>
                    <a:pt x="386" y="241"/>
                    <a:pt x="390" y="241"/>
                  </a:cubicBezTo>
                  <a:cubicBezTo>
                    <a:pt x="431" y="241"/>
                    <a:pt x="431" y="241"/>
                    <a:pt x="431" y="241"/>
                  </a:cubicBezTo>
                  <a:cubicBezTo>
                    <a:pt x="431" y="294"/>
                    <a:pt x="431" y="294"/>
                    <a:pt x="431" y="294"/>
                  </a:cubicBezTo>
                  <a:cubicBezTo>
                    <a:pt x="431" y="298"/>
                    <a:pt x="434" y="301"/>
                    <a:pt x="438" y="301"/>
                  </a:cubicBezTo>
                  <a:cubicBezTo>
                    <a:pt x="559" y="301"/>
                    <a:pt x="559" y="301"/>
                    <a:pt x="559" y="301"/>
                  </a:cubicBezTo>
                  <a:cubicBezTo>
                    <a:pt x="562" y="301"/>
                    <a:pt x="566" y="298"/>
                    <a:pt x="566" y="294"/>
                  </a:cubicBezTo>
                  <a:cubicBezTo>
                    <a:pt x="566" y="173"/>
                    <a:pt x="566" y="173"/>
                    <a:pt x="566" y="173"/>
                  </a:cubicBezTo>
                  <a:cubicBezTo>
                    <a:pt x="566" y="169"/>
                    <a:pt x="562" y="166"/>
                    <a:pt x="559" y="166"/>
                  </a:cubicBezTo>
                  <a:cubicBezTo>
                    <a:pt x="438" y="166"/>
                    <a:pt x="438" y="166"/>
                    <a:pt x="438" y="166"/>
                  </a:cubicBezTo>
                  <a:cubicBezTo>
                    <a:pt x="434" y="166"/>
                    <a:pt x="431" y="169"/>
                    <a:pt x="431" y="173"/>
                  </a:cubicBezTo>
                  <a:cubicBezTo>
                    <a:pt x="431" y="227"/>
                    <a:pt x="431" y="227"/>
                    <a:pt x="431" y="227"/>
                  </a:cubicBezTo>
                  <a:cubicBezTo>
                    <a:pt x="397" y="227"/>
                    <a:pt x="397" y="227"/>
                    <a:pt x="397" y="227"/>
                  </a:cubicBezTo>
                  <a:cubicBezTo>
                    <a:pt x="397" y="74"/>
                    <a:pt x="397" y="74"/>
                    <a:pt x="397" y="74"/>
                  </a:cubicBezTo>
                  <a:cubicBezTo>
                    <a:pt x="431" y="74"/>
                    <a:pt x="431" y="74"/>
                    <a:pt x="431" y="74"/>
                  </a:cubicBezTo>
                  <a:cubicBezTo>
                    <a:pt x="431" y="128"/>
                    <a:pt x="431" y="128"/>
                    <a:pt x="431" y="128"/>
                  </a:cubicBezTo>
                  <a:cubicBezTo>
                    <a:pt x="431" y="132"/>
                    <a:pt x="434" y="135"/>
                    <a:pt x="438" y="135"/>
                  </a:cubicBezTo>
                  <a:close/>
                  <a:moveTo>
                    <a:pt x="121" y="370"/>
                  </a:moveTo>
                  <a:cubicBezTo>
                    <a:pt x="14" y="370"/>
                    <a:pt x="14" y="370"/>
                    <a:pt x="14" y="370"/>
                  </a:cubicBezTo>
                  <a:cubicBezTo>
                    <a:pt x="14" y="263"/>
                    <a:pt x="14" y="263"/>
                    <a:pt x="14" y="263"/>
                  </a:cubicBezTo>
                  <a:cubicBezTo>
                    <a:pt x="121" y="263"/>
                    <a:pt x="121" y="263"/>
                    <a:pt x="121" y="263"/>
                  </a:cubicBezTo>
                  <a:lnTo>
                    <a:pt x="121" y="370"/>
                  </a:lnTo>
                  <a:close/>
                  <a:moveTo>
                    <a:pt x="445" y="511"/>
                  </a:moveTo>
                  <a:cubicBezTo>
                    <a:pt x="552" y="511"/>
                    <a:pt x="552" y="511"/>
                    <a:pt x="552" y="511"/>
                  </a:cubicBezTo>
                  <a:cubicBezTo>
                    <a:pt x="552" y="618"/>
                    <a:pt x="552" y="618"/>
                    <a:pt x="552" y="618"/>
                  </a:cubicBezTo>
                  <a:cubicBezTo>
                    <a:pt x="445" y="618"/>
                    <a:pt x="445" y="618"/>
                    <a:pt x="445" y="618"/>
                  </a:cubicBezTo>
                  <a:lnTo>
                    <a:pt x="445" y="511"/>
                  </a:lnTo>
                  <a:close/>
                  <a:moveTo>
                    <a:pt x="445" y="345"/>
                  </a:moveTo>
                  <a:cubicBezTo>
                    <a:pt x="552" y="345"/>
                    <a:pt x="552" y="345"/>
                    <a:pt x="552" y="345"/>
                  </a:cubicBezTo>
                  <a:cubicBezTo>
                    <a:pt x="552" y="452"/>
                    <a:pt x="552" y="452"/>
                    <a:pt x="552" y="452"/>
                  </a:cubicBezTo>
                  <a:cubicBezTo>
                    <a:pt x="445" y="452"/>
                    <a:pt x="445" y="452"/>
                    <a:pt x="445" y="452"/>
                  </a:cubicBezTo>
                  <a:lnTo>
                    <a:pt x="445" y="345"/>
                  </a:lnTo>
                  <a:close/>
                  <a:moveTo>
                    <a:pt x="226" y="424"/>
                  </a:moveTo>
                  <a:cubicBezTo>
                    <a:pt x="333" y="424"/>
                    <a:pt x="333" y="424"/>
                    <a:pt x="333" y="424"/>
                  </a:cubicBezTo>
                  <a:cubicBezTo>
                    <a:pt x="333" y="531"/>
                    <a:pt x="333" y="531"/>
                    <a:pt x="333" y="531"/>
                  </a:cubicBezTo>
                  <a:cubicBezTo>
                    <a:pt x="226" y="531"/>
                    <a:pt x="226" y="531"/>
                    <a:pt x="226" y="531"/>
                  </a:cubicBezTo>
                  <a:lnTo>
                    <a:pt x="226" y="424"/>
                  </a:lnTo>
                  <a:close/>
                  <a:moveTo>
                    <a:pt x="333" y="208"/>
                  </a:moveTo>
                  <a:cubicBezTo>
                    <a:pt x="226" y="208"/>
                    <a:pt x="226" y="208"/>
                    <a:pt x="226" y="208"/>
                  </a:cubicBezTo>
                  <a:cubicBezTo>
                    <a:pt x="226" y="101"/>
                    <a:pt x="226" y="101"/>
                    <a:pt x="226" y="101"/>
                  </a:cubicBezTo>
                  <a:cubicBezTo>
                    <a:pt x="333" y="101"/>
                    <a:pt x="333" y="101"/>
                    <a:pt x="333" y="101"/>
                  </a:cubicBezTo>
                  <a:lnTo>
                    <a:pt x="333" y="208"/>
                  </a:lnTo>
                  <a:close/>
                  <a:moveTo>
                    <a:pt x="445" y="180"/>
                  </a:moveTo>
                  <a:cubicBezTo>
                    <a:pt x="552" y="180"/>
                    <a:pt x="552" y="180"/>
                    <a:pt x="552" y="180"/>
                  </a:cubicBezTo>
                  <a:cubicBezTo>
                    <a:pt x="552" y="287"/>
                    <a:pt x="552" y="287"/>
                    <a:pt x="552" y="287"/>
                  </a:cubicBezTo>
                  <a:cubicBezTo>
                    <a:pt x="445" y="287"/>
                    <a:pt x="445" y="287"/>
                    <a:pt x="445" y="287"/>
                  </a:cubicBezTo>
                  <a:lnTo>
                    <a:pt x="445" y="180"/>
                  </a:lnTo>
                  <a:close/>
                  <a:moveTo>
                    <a:pt x="445" y="14"/>
                  </a:moveTo>
                  <a:cubicBezTo>
                    <a:pt x="552" y="14"/>
                    <a:pt x="552" y="14"/>
                    <a:pt x="552" y="14"/>
                  </a:cubicBezTo>
                  <a:cubicBezTo>
                    <a:pt x="552" y="121"/>
                    <a:pt x="552" y="121"/>
                    <a:pt x="552" y="121"/>
                  </a:cubicBezTo>
                  <a:cubicBezTo>
                    <a:pt x="445" y="121"/>
                    <a:pt x="445" y="121"/>
                    <a:pt x="445" y="121"/>
                  </a:cubicBezTo>
                  <a:lnTo>
                    <a:pt x="445" y="1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endParaRPr lang="en-US" sz="1836" dirty="0"/>
            </a:p>
          </p:txBody>
        </p:sp>
        <p:sp>
          <p:nvSpPr>
            <p:cNvPr id="12" name="Freeform 42"/>
            <p:cNvSpPr>
              <a:spLocks noChangeAspect="1" noEditPoints="1"/>
            </p:cNvSpPr>
            <p:nvPr/>
          </p:nvSpPr>
          <p:spPr bwMode="auto">
            <a:xfrm>
              <a:off x="5884173" y="1516688"/>
              <a:ext cx="468236" cy="548640"/>
            </a:xfrm>
            <a:custGeom>
              <a:avLst/>
              <a:gdLst>
                <a:gd name="T0" fmla="*/ 122 w 419"/>
                <a:gd name="T1" fmla="*/ 141 h 491"/>
                <a:gd name="T2" fmla="*/ 156 w 419"/>
                <a:gd name="T3" fmla="*/ 239 h 491"/>
                <a:gd name="T4" fmla="*/ 169 w 419"/>
                <a:gd name="T5" fmla="*/ 276 h 491"/>
                <a:gd name="T6" fmla="*/ 194 w 419"/>
                <a:gd name="T7" fmla="*/ 293 h 491"/>
                <a:gd name="T8" fmla="*/ 220 w 419"/>
                <a:gd name="T9" fmla="*/ 276 h 491"/>
                <a:gd name="T10" fmla="*/ 233 w 419"/>
                <a:gd name="T11" fmla="*/ 239 h 491"/>
                <a:gd name="T12" fmla="*/ 266 w 419"/>
                <a:gd name="T13" fmla="*/ 141 h 491"/>
                <a:gd name="T14" fmla="*/ 194 w 419"/>
                <a:gd name="T15" fmla="*/ 283 h 491"/>
                <a:gd name="T16" fmla="*/ 207 w 419"/>
                <a:gd name="T17" fmla="*/ 276 h 491"/>
                <a:gd name="T18" fmla="*/ 223 w 419"/>
                <a:gd name="T19" fmla="*/ 263 h 491"/>
                <a:gd name="T20" fmla="*/ 169 w 419"/>
                <a:gd name="T21" fmla="*/ 266 h 491"/>
                <a:gd name="T22" fmla="*/ 165 w 419"/>
                <a:gd name="T23" fmla="*/ 244 h 491"/>
                <a:gd name="T24" fmla="*/ 223 w 419"/>
                <a:gd name="T25" fmla="*/ 263 h 491"/>
                <a:gd name="T26" fmla="*/ 223 w 419"/>
                <a:gd name="T27" fmla="*/ 235 h 491"/>
                <a:gd name="T28" fmla="*/ 199 w 419"/>
                <a:gd name="T29" fmla="*/ 168 h 491"/>
                <a:gd name="T30" fmla="*/ 221 w 419"/>
                <a:gd name="T31" fmla="*/ 134 h 491"/>
                <a:gd name="T32" fmla="*/ 194 w 419"/>
                <a:gd name="T33" fmla="*/ 159 h 491"/>
                <a:gd name="T34" fmla="*/ 168 w 419"/>
                <a:gd name="T35" fmla="*/ 134 h 491"/>
                <a:gd name="T36" fmla="*/ 190 w 419"/>
                <a:gd name="T37" fmla="*/ 168 h 491"/>
                <a:gd name="T38" fmla="*/ 165 w 419"/>
                <a:gd name="T39" fmla="*/ 235 h 491"/>
                <a:gd name="T40" fmla="*/ 132 w 419"/>
                <a:gd name="T41" fmla="*/ 141 h 491"/>
                <a:gd name="T42" fmla="*/ 257 w 419"/>
                <a:gd name="T43" fmla="*/ 141 h 491"/>
                <a:gd name="T44" fmla="*/ 407 w 419"/>
                <a:gd name="T45" fmla="*/ 250 h 491"/>
                <a:gd name="T46" fmla="*/ 374 w 419"/>
                <a:gd name="T47" fmla="*/ 183 h 491"/>
                <a:gd name="T48" fmla="*/ 374 w 419"/>
                <a:gd name="T49" fmla="*/ 118 h 491"/>
                <a:gd name="T50" fmla="*/ 193 w 419"/>
                <a:gd name="T51" fmla="*/ 0 h 491"/>
                <a:gd name="T52" fmla="*/ 61 w 419"/>
                <a:gd name="T53" fmla="*/ 288 h 491"/>
                <a:gd name="T54" fmla="*/ 72 w 419"/>
                <a:gd name="T55" fmla="*/ 454 h 491"/>
                <a:gd name="T56" fmla="*/ 197 w 419"/>
                <a:gd name="T57" fmla="*/ 491 h 491"/>
                <a:gd name="T58" fmla="*/ 259 w 419"/>
                <a:gd name="T59" fmla="*/ 480 h 491"/>
                <a:gd name="T60" fmla="*/ 345 w 419"/>
                <a:gd name="T61" fmla="*/ 413 h 491"/>
                <a:gd name="T62" fmla="*/ 378 w 419"/>
                <a:gd name="T63" fmla="*/ 391 h 491"/>
                <a:gd name="T64" fmla="*/ 378 w 419"/>
                <a:gd name="T65" fmla="*/ 360 h 491"/>
                <a:gd name="T66" fmla="*/ 388 w 419"/>
                <a:gd name="T67" fmla="*/ 339 h 491"/>
                <a:gd name="T68" fmla="*/ 394 w 419"/>
                <a:gd name="T69" fmla="*/ 319 h 491"/>
                <a:gd name="T70" fmla="*/ 390 w 419"/>
                <a:gd name="T71" fmla="*/ 304 h 491"/>
                <a:gd name="T72" fmla="*/ 409 w 419"/>
                <a:gd name="T73" fmla="*/ 289 h 491"/>
                <a:gd name="T74" fmla="*/ 407 w 419"/>
                <a:gd name="T75" fmla="*/ 250 h 491"/>
                <a:gd name="T76" fmla="*/ 385 w 419"/>
                <a:gd name="T77" fmla="*/ 286 h 491"/>
                <a:gd name="T78" fmla="*/ 380 w 419"/>
                <a:gd name="T79" fmla="*/ 307 h 491"/>
                <a:gd name="T80" fmla="*/ 385 w 419"/>
                <a:gd name="T81" fmla="*/ 317 h 491"/>
                <a:gd name="T82" fmla="*/ 376 w 419"/>
                <a:gd name="T83" fmla="*/ 331 h 491"/>
                <a:gd name="T84" fmla="*/ 375 w 419"/>
                <a:gd name="T85" fmla="*/ 344 h 491"/>
                <a:gd name="T86" fmla="*/ 369 w 419"/>
                <a:gd name="T87" fmla="*/ 365 h 491"/>
                <a:gd name="T88" fmla="*/ 347 w 419"/>
                <a:gd name="T89" fmla="*/ 404 h 491"/>
                <a:gd name="T90" fmla="*/ 261 w 419"/>
                <a:gd name="T91" fmla="*/ 386 h 491"/>
                <a:gd name="T92" fmla="*/ 250 w 419"/>
                <a:gd name="T93" fmla="*/ 476 h 491"/>
                <a:gd name="T94" fmla="*/ 89 w 419"/>
                <a:gd name="T95" fmla="*/ 307 h 491"/>
                <a:gd name="T96" fmla="*/ 9 w 419"/>
                <a:gd name="T97" fmla="*/ 167 h 491"/>
                <a:gd name="T98" fmla="*/ 193 w 419"/>
                <a:gd name="T99" fmla="*/ 9 h 491"/>
                <a:gd name="T100" fmla="*/ 365 w 419"/>
                <a:gd name="T101" fmla="*/ 120 h 491"/>
                <a:gd name="T102" fmla="*/ 365 w 419"/>
                <a:gd name="T103" fmla="*/ 180 h 491"/>
                <a:gd name="T104" fmla="*/ 399 w 419"/>
                <a:gd name="T105" fmla="*/ 255 h 491"/>
                <a:gd name="T106" fmla="*/ 405 w 419"/>
                <a:gd name="T107" fmla="*/ 28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19" h="491">
                  <a:moveTo>
                    <a:pt x="194" y="69"/>
                  </a:moveTo>
                  <a:cubicBezTo>
                    <a:pt x="155" y="69"/>
                    <a:pt x="122" y="101"/>
                    <a:pt x="122" y="141"/>
                  </a:cubicBezTo>
                  <a:cubicBezTo>
                    <a:pt x="122" y="161"/>
                    <a:pt x="130" y="180"/>
                    <a:pt x="144" y="195"/>
                  </a:cubicBezTo>
                  <a:cubicBezTo>
                    <a:pt x="148" y="199"/>
                    <a:pt x="156" y="210"/>
                    <a:pt x="156" y="239"/>
                  </a:cubicBezTo>
                  <a:cubicBezTo>
                    <a:pt x="156" y="263"/>
                    <a:pt x="156" y="263"/>
                    <a:pt x="156" y="263"/>
                  </a:cubicBezTo>
                  <a:cubicBezTo>
                    <a:pt x="156" y="270"/>
                    <a:pt x="162" y="276"/>
                    <a:pt x="169" y="276"/>
                  </a:cubicBezTo>
                  <a:cubicBezTo>
                    <a:pt x="172" y="276"/>
                    <a:pt x="172" y="276"/>
                    <a:pt x="172" y="276"/>
                  </a:cubicBezTo>
                  <a:cubicBezTo>
                    <a:pt x="174" y="285"/>
                    <a:pt x="183" y="293"/>
                    <a:pt x="194" y="293"/>
                  </a:cubicBezTo>
                  <a:cubicBezTo>
                    <a:pt x="205" y="293"/>
                    <a:pt x="214" y="285"/>
                    <a:pt x="217" y="276"/>
                  </a:cubicBezTo>
                  <a:cubicBezTo>
                    <a:pt x="220" y="276"/>
                    <a:pt x="220" y="276"/>
                    <a:pt x="220" y="276"/>
                  </a:cubicBezTo>
                  <a:cubicBezTo>
                    <a:pt x="227" y="276"/>
                    <a:pt x="233" y="270"/>
                    <a:pt x="233" y="263"/>
                  </a:cubicBezTo>
                  <a:cubicBezTo>
                    <a:pt x="233" y="239"/>
                    <a:pt x="233" y="239"/>
                    <a:pt x="233" y="239"/>
                  </a:cubicBezTo>
                  <a:cubicBezTo>
                    <a:pt x="233" y="210"/>
                    <a:pt x="241" y="199"/>
                    <a:pt x="244" y="195"/>
                  </a:cubicBezTo>
                  <a:cubicBezTo>
                    <a:pt x="258" y="180"/>
                    <a:pt x="266" y="161"/>
                    <a:pt x="266" y="141"/>
                  </a:cubicBezTo>
                  <a:cubicBezTo>
                    <a:pt x="266" y="101"/>
                    <a:pt x="234" y="69"/>
                    <a:pt x="194" y="69"/>
                  </a:cubicBezTo>
                  <a:close/>
                  <a:moveTo>
                    <a:pt x="194" y="283"/>
                  </a:moveTo>
                  <a:cubicBezTo>
                    <a:pt x="189" y="283"/>
                    <a:pt x="184" y="280"/>
                    <a:pt x="182" y="276"/>
                  </a:cubicBezTo>
                  <a:cubicBezTo>
                    <a:pt x="207" y="276"/>
                    <a:pt x="207" y="276"/>
                    <a:pt x="207" y="276"/>
                  </a:cubicBezTo>
                  <a:cubicBezTo>
                    <a:pt x="205" y="280"/>
                    <a:pt x="200" y="283"/>
                    <a:pt x="194" y="283"/>
                  </a:cubicBezTo>
                  <a:close/>
                  <a:moveTo>
                    <a:pt x="223" y="263"/>
                  </a:moveTo>
                  <a:cubicBezTo>
                    <a:pt x="223" y="265"/>
                    <a:pt x="222" y="266"/>
                    <a:pt x="220" y="266"/>
                  </a:cubicBezTo>
                  <a:cubicBezTo>
                    <a:pt x="169" y="266"/>
                    <a:pt x="169" y="266"/>
                    <a:pt x="169" y="266"/>
                  </a:cubicBezTo>
                  <a:cubicBezTo>
                    <a:pt x="167" y="266"/>
                    <a:pt x="165" y="265"/>
                    <a:pt x="165" y="263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223" y="244"/>
                    <a:pt x="223" y="244"/>
                    <a:pt x="223" y="244"/>
                  </a:cubicBezTo>
                  <a:lnTo>
                    <a:pt x="223" y="263"/>
                  </a:lnTo>
                  <a:close/>
                  <a:moveTo>
                    <a:pt x="237" y="188"/>
                  </a:moveTo>
                  <a:cubicBezTo>
                    <a:pt x="232" y="194"/>
                    <a:pt x="224" y="207"/>
                    <a:pt x="223" y="235"/>
                  </a:cubicBezTo>
                  <a:cubicBezTo>
                    <a:pt x="199" y="235"/>
                    <a:pt x="199" y="235"/>
                    <a:pt x="199" y="235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18" y="165"/>
                    <a:pt x="224" y="141"/>
                    <a:pt x="224" y="140"/>
                  </a:cubicBezTo>
                  <a:cubicBezTo>
                    <a:pt x="225" y="137"/>
                    <a:pt x="223" y="135"/>
                    <a:pt x="221" y="134"/>
                  </a:cubicBezTo>
                  <a:cubicBezTo>
                    <a:pt x="218" y="133"/>
                    <a:pt x="216" y="135"/>
                    <a:pt x="215" y="137"/>
                  </a:cubicBezTo>
                  <a:cubicBezTo>
                    <a:pt x="215" y="138"/>
                    <a:pt x="210" y="159"/>
                    <a:pt x="194" y="159"/>
                  </a:cubicBezTo>
                  <a:cubicBezTo>
                    <a:pt x="179" y="159"/>
                    <a:pt x="173" y="138"/>
                    <a:pt x="173" y="137"/>
                  </a:cubicBezTo>
                  <a:cubicBezTo>
                    <a:pt x="173" y="135"/>
                    <a:pt x="170" y="133"/>
                    <a:pt x="168" y="134"/>
                  </a:cubicBezTo>
                  <a:cubicBezTo>
                    <a:pt x="165" y="135"/>
                    <a:pt x="164" y="137"/>
                    <a:pt x="164" y="140"/>
                  </a:cubicBezTo>
                  <a:cubicBezTo>
                    <a:pt x="165" y="141"/>
                    <a:pt x="170" y="165"/>
                    <a:pt x="190" y="168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65" y="235"/>
                    <a:pt x="165" y="235"/>
                    <a:pt x="165" y="235"/>
                  </a:cubicBezTo>
                  <a:cubicBezTo>
                    <a:pt x="164" y="207"/>
                    <a:pt x="156" y="194"/>
                    <a:pt x="151" y="188"/>
                  </a:cubicBezTo>
                  <a:cubicBezTo>
                    <a:pt x="139" y="176"/>
                    <a:pt x="132" y="158"/>
                    <a:pt x="132" y="141"/>
                  </a:cubicBezTo>
                  <a:cubicBezTo>
                    <a:pt x="132" y="107"/>
                    <a:pt x="160" y="79"/>
                    <a:pt x="194" y="79"/>
                  </a:cubicBezTo>
                  <a:cubicBezTo>
                    <a:pt x="229" y="79"/>
                    <a:pt x="257" y="107"/>
                    <a:pt x="257" y="141"/>
                  </a:cubicBezTo>
                  <a:cubicBezTo>
                    <a:pt x="257" y="158"/>
                    <a:pt x="250" y="176"/>
                    <a:pt x="237" y="188"/>
                  </a:cubicBezTo>
                  <a:close/>
                  <a:moveTo>
                    <a:pt x="407" y="250"/>
                  </a:moveTo>
                  <a:cubicBezTo>
                    <a:pt x="395" y="232"/>
                    <a:pt x="374" y="197"/>
                    <a:pt x="372" y="188"/>
                  </a:cubicBezTo>
                  <a:cubicBezTo>
                    <a:pt x="373" y="187"/>
                    <a:pt x="373" y="185"/>
                    <a:pt x="374" y="183"/>
                  </a:cubicBezTo>
                  <a:cubicBezTo>
                    <a:pt x="376" y="176"/>
                    <a:pt x="379" y="166"/>
                    <a:pt x="379" y="158"/>
                  </a:cubicBezTo>
                  <a:cubicBezTo>
                    <a:pt x="379" y="146"/>
                    <a:pt x="377" y="129"/>
                    <a:pt x="374" y="118"/>
                  </a:cubicBezTo>
                  <a:cubicBezTo>
                    <a:pt x="373" y="112"/>
                    <a:pt x="364" y="83"/>
                    <a:pt x="338" y="55"/>
                  </a:cubicBezTo>
                  <a:cubicBezTo>
                    <a:pt x="303" y="18"/>
                    <a:pt x="255" y="0"/>
                    <a:pt x="193" y="0"/>
                  </a:cubicBezTo>
                  <a:cubicBezTo>
                    <a:pt x="65" y="0"/>
                    <a:pt x="0" y="56"/>
                    <a:pt x="0" y="167"/>
                  </a:cubicBezTo>
                  <a:cubicBezTo>
                    <a:pt x="0" y="231"/>
                    <a:pt x="37" y="266"/>
                    <a:pt x="61" y="288"/>
                  </a:cubicBezTo>
                  <a:cubicBezTo>
                    <a:pt x="70" y="297"/>
                    <a:pt x="78" y="304"/>
                    <a:pt x="80" y="310"/>
                  </a:cubicBezTo>
                  <a:cubicBezTo>
                    <a:pt x="97" y="376"/>
                    <a:pt x="82" y="429"/>
                    <a:pt x="72" y="454"/>
                  </a:cubicBezTo>
                  <a:cubicBezTo>
                    <a:pt x="71" y="456"/>
                    <a:pt x="72" y="459"/>
                    <a:pt x="74" y="460"/>
                  </a:cubicBezTo>
                  <a:cubicBezTo>
                    <a:pt x="112" y="480"/>
                    <a:pt x="154" y="491"/>
                    <a:pt x="197" y="491"/>
                  </a:cubicBezTo>
                  <a:cubicBezTo>
                    <a:pt x="217" y="491"/>
                    <a:pt x="236" y="489"/>
                    <a:pt x="256" y="484"/>
                  </a:cubicBezTo>
                  <a:cubicBezTo>
                    <a:pt x="258" y="484"/>
                    <a:pt x="259" y="482"/>
                    <a:pt x="259" y="480"/>
                  </a:cubicBezTo>
                  <a:cubicBezTo>
                    <a:pt x="259" y="438"/>
                    <a:pt x="260" y="406"/>
                    <a:pt x="262" y="396"/>
                  </a:cubicBezTo>
                  <a:cubicBezTo>
                    <a:pt x="280" y="401"/>
                    <a:pt x="335" y="413"/>
                    <a:pt x="345" y="413"/>
                  </a:cubicBezTo>
                  <a:cubicBezTo>
                    <a:pt x="346" y="413"/>
                    <a:pt x="347" y="413"/>
                    <a:pt x="347" y="413"/>
                  </a:cubicBezTo>
                  <a:cubicBezTo>
                    <a:pt x="355" y="413"/>
                    <a:pt x="374" y="413"/>
                    <a:pt x="378" y="391"/>
                  </a:cubicBezTo>
                  <a:cubicBezTo>
                    <a:pt x="381" y="380"/>
                    <a:pt x="380" y="370"/>
                    <a:pt x="379" y="364"/>
                  </a:cubicBezTo>
                  <a:cubicBezTo>
                    <a:pt x="379" y="362"/>
                    <a:pt x="378" y="360"/>
                    <a:pt x="378" y="360"/>
                  </a:cubicBezTo>
                  <a:cubicBezTo>
                    <a:pt x="379" y="356"/>
                    <a:pt x="382" y="352"/>
                    <a:pt x="384" y="348"/>
                  </a:cubicBezTo>
                  <a:cubicBezTo>
                    <a:pt x="386" y="344"/>
                    <a:pt x="387" y="342"/>
                    <a:pt x="388" y="339"/>
                  </a:cubicBezTo>
                  <a:cubicBezTo>
                    <a:pt x="388" y="337"/>
                    <a:pt x="387" y="333"/>
                    <a:pt x="386" y="330"/>
                  </a:cubicBezTo>
                  <a:cubicBezTo>
                    <a:pt x="389" y="327"/>
                    <a:pt x="393" y="323"/>
                    <a:pt x="394" y="319"/>
                  </a:cubicBezTo>
                  <a:cubicBezTo>
                    <a:pt x="394" y="315"/>
                    <a:pt x="392" y="310"/>
                    <a:pt x="390" y="305"/>
                  </a:cubicBezTo>
                  <a:cubicBezTo>
                    <a:pt x="390" y="305"/>
                    <a:pt x="390" y="305"/>
                    <a:pt x="390" y="304"/>
                  </a:cubicBezTo>
                  <a:cubicBezTo>
                    <a:pt x="390" y="303"/>
                    <a:pt x="390" y="299"/>
                    <a:pt x="390" y="294"/>
                  </a:cubicBezTo>
                  <a:cubicBezTo>
                    <a:pt x="396" y="293"/>
                    <a:pt x="406" y="291"/>
                    <a:pt x="409" y="289"/>
                  </a:cubicBezTo>
                  <a:cubicBezTo>
                    <a:pt x="415" y="286"/>
                    <a:pt x="419" y="277"/>
                    <a:pt x="419" y="272"/>
                  </a:cubicBezTo>
                  <a:cubicBezTo>
                    <a:pt x="419" y="270"/>
                    <a:pt x="418" y="270"/>
                    <a:pt x="407" y="250"/>
                  </a:cubicBezTo>
                  <a:close/>
                  <a:moveTo>
                    <a:pt x="405" y="281"/>
                  </a:moveTo>
                  <a:cubicBezTo>
                    <a:pt x="403" y="282"/>
                    <a:pt x="393" y="284"/>
                    <a:pt x="385" y="286"/>
                  </a:cubicBezTo>
                  <a:cubicBezTo>
                    <a:pt x="383" y="286"/>
                    <a:pt x="381" y="288"/>
                    <a:pt x="381" y="290"/>
                  </a:cubicBezTo>
                  <a:cubicBezTo>
                    <a:pt x="380" y="305"/>
                    <a:pt x="380" y="306"/>
                    <a:pt x="380" y="307"/>
                  </a:cubicBezTo>
                  <a:cubicBezTo>
                    <a:pt x="381" y="308"/>
                    <a:pt x="381" y="308"/>
                    <a:pt x="382" y="310"/>
                  </a:cubicBezTo>
                  <a:cubicBezTo>
                    <a:pt x="384" y="314"/>
                    <a:pt x="385" y="316"/>
                    <a:pt x="385" y="317"/>
                  </a:cubicBezTo>
                  <a:cubicBezTo>
                    <a:pt x="384" y="319"/>
                    <a:pt x="381" y="322"/>
                    <a:pt x="377" y="325"/>
                  </a:cubicBezTo>
                  <a:cubicBezTo>
                    <a:pt x="376" y="326"/>
                    <a:pt x="375" y="329"/>
                    <a:pt x="376" y="331"/>
                  </a:cubicBezTo>
                  <a:cubicBezTo>
                    <a:pt x="377" y="334"/>
                    <a:pt x="378" y="337"/>
                    <a:pt x="378" y="338"/>
                  </a:cubicBezTo>
                  <a:cubicBezTo>
                    <a:pt x="378" y="339"/>
                    <a:pt x="377" y="342"/>
                    <a:pt x="375" y="344"/>
                  </a:cubicBezTo>
                  <a:cubicBezTo>
                    <a:pt x="373" y="348"/>
                    <a:pt x="371" y="353"/>
                    <a:pt x="369" y="357"/>
                  </a:cubicBezTo>
                  <a:cubicBezTo>
                    <a:pt x="369" y="359"/>
                    <a:pt x="369" y="362"/>
                    <a:pt x="369" y="365"/>
                  </a:cubicBezTo>
                  <a:cubicBezTo>
                    <a:pt x="370" y="371"/>
                    <a:pt x="371" y="379"/>
                    <a:pt x="369" y="389"/>
                  </a:cubicBezTo>
                  <a:cubicBezTo>
                    <a:pt x="367" y="401"/>
                    <a:pt x="359" y="404"/>
                    <a:pt x="347" y="404"/>
                  </a:cubicBezTo>
                  <a:cubicBezTo>
                    <a:pt x="347" y="404"/>
                    <a:pt x="346" y="404"/>
                    <a:pt x="345" y="404"/>
                  </a:cubicBezTo>
                  <a:cubicBezTo>
                    <a:pt x="335" y="403"/>
                    <a:pt x="271" y="389"/>
                    <a:pt x="261" y="386"/>
                  </a:cubicBezTo>
                  <a:cubicBezTo>
                    <a:pt x="259" y="386"/>
                    <a:pt x="257" y="386"/>
                    <a:pt x="256" y="387"/>
                  </a:cubicBezTo>
                  <a:cubicBezTo>
                    <a:pt x="250" y="394"/>
                    <a:pt x="249" y="449"/>
                    <a:pt x="250" y="476"/>
                  </a:cubicBezTo>
                  <a:cubicBezTo>
                    <a:pt x="193" y="488"/>
                    <a:pt x="133" y="480"/>
                    <a:pt x="83" y="454"/>
                  </a:cubicBezTo>
                  <a:cubicBezTo>
                    <a:pt x="93" y="426"/>
                    <a:pt x="105" y="373"/>
                    <a:pt x="89" y="307"/>
                  </a:cubicBezTo>
                  <a:cubicBezTo>
                    <a:pt x="87" y="299"/>
                    <a:pt x="79" y="292"/>
                    <a:pt x="68" y="282"/>
                  </a:cubicBezTo>
                  <a:cubicBezTo>
                    <a:pt x="44" y="260"/>
                    <a:pt x="9" y="227"/>
                    <a:pt x="9" y="167"/>
                  </a:cubicBezTo>
                  <a:cubicBezTo>
                    <a:pt x="9" y="119"/>
                    <a:pt x="22" y="82"/>
                    <a:pt x="47" y="56"/>
                  </a:cubicBezTo>
                  <a:cubicBezTo>
                    <a:pt x="78" y="25"/>
                    <a:pt x="127" y="9"/>
                    <a:pt x="193" y="9"/>
                  </a:cubicBezTo>
                  <a:cubicBezTo>
                    <a:pt x="252" y="9"/>
                    <a:pt x="298" y="27"/>
                    <a:pt x="331" y="61"/>
                  </a:cubicBezTo>
                  <a:cubicBezTo>
                    <a:pt x="357" y="88"/>
                    <a:pt x="364" y="117"/>
                    <a:pt x="365" y="120"/>
                  </a:cubicBezTo>
                  <a:cubicBezTo>
                    <a:pt x="367" y="130"/>
                    <a:pt x="370" y="147"/>
                    <a:pt x="370" y="158"/>
                  </a:cubicBezTo>
                  <a:cubicBezTo>
                    <a:pt x="370" y="165"/>
                    <a:pt x="367" y="174"/>
                    <a:pt x="365" y="180"/>
                  </a:cubicBezTo>
                  <a:cubicBezTo>
                    <a:pt x="363" y="185"/>
                    <a:pt x="363" y="187"/>
                    <a:pt x="363" y="189"/>
                  </a:cubicBezTo>
                  <a:cubicBezTo>
                    <a:pt x="364" y="198"/>
                    <a:pt x="380" y="224"/>
                    <a:pt x="399" y="255"/>
                  </a:cubicBezTo>
                  <a:cubicBezTo>
                    <a:pt x="403" y="263"/>
                    <a:pt x="408" y="271"/>
                    <a:pt x="409" y="273"/>
                  </a:cubicBezTo>
                  <a:cubicBezTo>
                    <a:pt x="409" y="275"/>
                    <a:pt x="406" y="280"/>
                    <a:pt x="405" y="2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 </a:t>
            </a:r>
            <a:r>
              <a:rPr lang="en-US" dirty="0">
                <a:latin typeface="Carlsberg Sans Bold" panose="020B0804020202020204" pitchFamily="34" charset="0"/>
              </a:rPr>
              <a:t>more</a:t>
            </a:r>
            <a:r>
              <a:rPr lang="en-US" dirty="0"/>
              <a:t> </a:t>
            </a:r>
            <a:r>
              <a:rPr lang="en-US" dirty="0">
                <a:latin typeface="Carlsberg Sans Bold" panose="020B0804020202020204" pitchFamily="34" charset="0"/>
              </a:rPr>
              <a:t>comprehensive </a:t>
            </a:r>
            <a:r>
              <a:rPr lang="en-US" dirty="0"/>
              <a:t>execution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8000"/>
                    </a14:imgEffect>
                    <a14:imgEffect>
                      <a14:brightnessContrast bright="24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6259" y="2315955"/>
            <a:ext cx="1295679" cy="216654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 rot="18480000">
            <a:off x="6483942" y="542213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Standards</a:t>
            </a:r>
          </a:p>
        </p:txBody>
      </p:sp>
      <p:sp>
        <p:nvSpPr>
          <p:cNvPr id="16" name="TextBox 15"/>
          <p:cNvSpPr txBox="1"/>
          <p:nvPr/>
        </p:nvSpPr>
        <p:spPr>
          <a:xfrm rot="18480000">
            <a:off x="7181499" y="4181623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Differences</a:t>
            </a:r>
          </a:p>
        </p:txBody>
      </p:sp>
      <p:sp>
        <p:nvSpPr>
          <p:cNvPr id="19" name="TextBox 18"/>
          <p:cNvSpPr txBox="1"/>
          <p:nvPr/>
        </p:nvSpPr>
        <p:spPr>
          <a:xfrm rot="2920649">
            <a:off x="2790910" y="4139503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Agility</a:t>
            </a:r>
          </a:p>
        </p:txBody>
      </p:sp>
      <p:sp>
        <p:nvSpPr>
          <p:cNvPr id="20" name="TextBox 19"/>
          <p:cNvSpPr txBox="1"/>
          <p:nvPr/>
        </p:nvSpPr>
        <p:spPr>
          <a:xfrm rot="2920649">
            <a:off x="3952168" y="530902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Stability</a:t>
            </a:r>
          </a:p>
        </p:txBody>
      </p:sp>
    </p:spTree>
    <p:extLst>
      <p:ext uri="{BB962C8B-B14F-4D97-AF65-F5344CB8AC3E}">
        <p14:creationId xmlns:p14="http://schemas.microsoft.com/office/powerpoint/2010/main" val="273049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9" grpId="0"/>
      <p:bldP spid="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Great technology is </a:t>
            </a:r>
            <a:r>
              <a:rPr lang="en-US" dirty="0">
                <a:latin typeface="Carlsberg Sans Bold" panose="020B0804020202020204" pitchFamily="34" charset="0"/>
              </a:rPr>
              <a:t>no longer enough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8000"/>
                    </a14:imgEffect>
                    <a14:imgEffect>
                      <a14:brightnessContrast bright="24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6345" y="2316114"/>
            <a:ext cx="1295496" cy="2166237"/>
          </a:xfrm>
          <a:prstGeom prst="rect">
            <a:avLst/>
          </a:prstGeom>
        </p:spPr>
      </p:pic>
      <p:sp>
        <p:nvSpPr>
          <p:cNvPr id="10" name="Freeform 16"/>
          <p:cNvSpPr/>
          <p:nvPr/>
        </p:nvSpPr>
        <p:spPr>
          <a:xfrm>
            <a:off x="3205162" y="1303980"/>
            <a:ext cx="1229400" cy="397639"/>
          </a:xfrm>
          <a:custGeom>
            <a:avLst/>
            <a:gdLst>
              <a:gd name="connsiteX0" fmla="*/ 0 w 2873986"/>
              <a:gd name="connsiteY0" fmla="*/ 57395 h 573954"/>
              <a:gd name="connsiteX1" fmla="*/ 57395 w 2873986"/>
              <a:gd name="connsiteY1" fmla="*/ 0 h 573954"/>
              <a:gd name="connsiteX2" fmla="*/ 2816591 w 2873986"/>
              <a:gd name="connsiteY2" fmla="*/ 0 h 573954"/>
              <a:gd name="connsiteX3" fmla="*/ 2873986 w 2873986"/>
              <a:gd name="connsiteY3" fmla="*/ 57395 h 573954"/>
              <a:gd name="connsiteX4" fmla="*/ 2873986 w 2873986"/>
              <a:gd name="connsiteY4" fmla="*/ 516559 h 573954"/>
              <a:gd name="connsiteX5" fmla="*/ 2816591 w 2873986"/>
              <a:gd name="connsiteY5" fmla="*/ 573954 h 573954"/>
              <a:gd name="connsiteX6" fmla="*/ 57395 w 2873986"/>
              <a:gd name="connsiteY6" fmla="*/ 573954 h 573954"/>
              <a:gd name="connsiteX7" fmla="*/ 0 w 2873986"/>
              <a:gd name="connsiteY7" fmla="*/ 516559 h 573954"/>
              <a:gd name="connsiteX8" fmla="*/ 0 w 2873986"/>
              <a:gd name="connsiteY8" fmla="*/ 57395 h 573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73986" h="573954">
                <a:moveTo>
                  <a:pt x="0" y="57395"/>
                </a:moveTo>
                <a:cubicBezTo>
                  <a:pt x="0" y="25697"/>
                  <a:pt x="25697" y="0"/>
                  <a:pt x="57395" y="0"/>
                </a:cubicBezTo>
                <a:lnTo>
                  <a:pt x="2816591" y="0"/>
                </a:lnTo>
                <a:cubicBezTo>
                  <a:pt x="2848289" y="0"/>
                  <a:pt x="2873986" y="25697"/>
                  <a:pt x="2873986" y="57395"/>
                </a:cubicBezTo>
                <a:lnTo>
                  <a:pt x="2873986" y="516559"/>
                </a:lnTo>
                <a:cubicBezTo>
                  <a:pt x="2873986" y="548257"/>
                  <a:pt x="2848289" y="573954"/>
                  <a:pt x="2816591" y="573954"/>
                </a:cubicBezTo>
                <a:lnTo>
                  <a:pt x="57395" y="573954"/>
                </a:lnTo>
                <a:cubicBezTo>
                  <a:pt x="25697" y="573954"/>
                  <a:pt x="0" y="548257"/>
                  <a:pt x="0" y="516559"/>
                </a:cubicBezTo>
                <a:lnTo>
                  <a:pt x="0" y="57395"/>
                </a:lnTo>
                <a:close/>
              </a:path>
            </a:pathLst>
          </a:custGeom>
          <a:noFill/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0" vert="horz" wrap="square" lIns="112045" tIns="112045" rIns="112045" bIns="112045" numCol="1" spcCol="1270" anchor="ctr" anchorCtr="0">
            <a:noAutofit/>
          </a:bodyPr>
          <a:lstStyle/>
          <a:p>
            <a:pPr algn="ctr" defTabSz="1111037" eaLnBrk="0" fontAlgn="base" hangingPunct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900" kern="0" dirty="0">
                <a:solidFill>
                  <a:srgbClr val="FFFFFF"/>
                </a:solidFill>
                <a:latin typeface="Verdana"/>
              </a:rPr>
              <a:t>Skype and </a:t>
            </a:r>
          </a:p>
          <a:p>
            <a:pPr algn="ctr" defTabSz="1111037" eaLnBrk="0" fontAlgn="base" hangingPunct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900" kern="0" dirty="0">
                <a:solidFill>
                  <a:srgbClr val="FFFFFF"/>
                </a:solidFill>
                <a:latin typeface="Verdana"/>
              </a:rPr>
              <a:t>telephony</a:t>
            </a:r>
          </a:p>
        </p:txBody>
      </p:sp>
      <p:sp>
        <p:nvSpPr>
          <p:cNvPr id="11" name="Freeform 17"/>
          <p:cNvSpPr/>
          <p:nvPr/>
        </p:nvSpPr>
        <p:spPr>
          <a:xfrm>
            <a:off x="2437546" y="2575966"/>
            <a:ext cx="1229400" cy="397639"/>
          </a:xfrm>
          <a:custGeom>
            <a:avLst/>
            <a:gdLst>
              <a:gd name="connsiteX0" fmla="*/ 0 w 2873986"/>
              <a:gd name="connsiteY0" fmla="*/ 57395 h 573954"/>
              <a:gd name="connsiteX1" fmla="*/ 57395 w 2873986"/>
              <a:gd name="connsiteY1" fmla="*/ 0 h 573954"/>
              <a:gd name="connsiteX2" fmla="*/ 2816591 w 2873986"/>
              <a:gd name="connsiteY2" fmla="*/ 0 h 573954"/>
              <a:gd name="connsiteX3" fmla="*/ 2873986 w 2873986"/>
              <a:gd name="connsiteY3" fmla="*/ 57395 h 573954"/>
              <a:gd name="connsiteX4" fmla="*/ 2873986 w 2873986"/>
              <a:gd name="connsiteY4" fmla="*/ 516559 h 573954"/>
              <a:gd name="connsiteX5" fmla="*/ 2816591 w 2873986"/>
              <a:gd name="connsiteY5" fmla="*/ 573954 h 573954"/>
              <a:gd name="connsiteX6" fmla="*/ 57395 w 2873986"/>
              <a:gd name="connsiteY6" fmla="*/ 573954 h 573954"/>
              <a:gd name="connsiteX7" fmla="*/ 0 w 2873986"/>
              <a:gd name="connsiteY7" fmla="*/ 516559 h 573954"/>
              <a:gd name="connsiteX8" fmla="*/ 0 w 2873986"/>
              <a:gd name="connsiteY8" fmla="*/ 57395 h 573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73986" h="573954">
                <a:moveTo>
                  <a:pt x="0" y="57395"/>
                </a:moveTo>
                <a:cubicBezTo>
                  <a:pt x="0" y="25697"/>
                  <a:pt x="25697" y="0"/>
                  <a:pt x="57395" y="0"/>
                </a:cubicBezTo>
                <a:lnTo>
                  <a:pt x="2816591" y="0"/>
                </a:lnTo>
                <a:cubicBezTo>
                  <a:pt x="2848289" y="0"/>
                  <a:pt x="2873986" y="25697"/>
                  <a:pt x="2873986" y="57395"/>
                </a:cubicBezTo>
                <a:lnTo>
                  <a:pt x="2873986" y="516559"/>
                </a:lnTo>
                <a:cubicBezTo>
                  <a:pt x="2873986" y="548257"/>
                  <a:pt x="2848289" y="573954"/>
                  <a:pt x="2816591" y="573954"/>
                </a:cubicBezTo>
                <a:lnTo>
                  <a:pt x="57395" y="573954"/>
                </a:lnTo>
                <a:cubicBezTo>
                  <a:pt x="25697" y="573954"/>
                  <a:pt x="0" y="548257"/>
                  <a:pt x="0" y="516559"/>
                </a:cubicBezTo>
                <a:lnTo>
                  <a:pt x="0" y="57395"/>
                </a:lnTo>
                <a:close/>
              </a:path>
            </a:pathLst>
          </a:custGeom>
          <a:noFill/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0" vert="horz" wrap="square" lIns="112045" tIns="112045" rIns="112045" bIns="112045" numCol="1" spcCol="1270" anchor="ctr" anchorCtr="0">
            <a:noAutofit/>
          </a:bodyPr>
          <a:lstStyle/>
          <a:p>
            <a:pPr algn="ctr" defTabSz="1111037" eaLnBrk="0" fontAlgn="base" hangingPunct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900" kern="0" dirty="0">
                <a:solidFill>
                  <a:srgbClr val="FFFFFF"/>
                </a:solidFill>
                <a:latin typeface="Verdana"/>
              </a:rPr>
              <a:t>Mail and</a:t>
            </a:r>
          </a:p>
          <a:p>
            <a:pPr algn="ctr" defTabSz="1111037" eaLnBrk="0" fontAlgn="base" hangingPunct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900" kern="0" dirty="0">
                <a:solidFill>
                  <a:srgbClr val="FFFFFF"/>
                </a:solidFill>
                <a:latin typeface="Verdana"/>
              </a:rPr>
              <a:t>calendars</a:t>
            </a:r>
          </a:p>
        </p:txBody>
      </p:sp>
      <p:sp>
        <p:nvSpPr>
          <p:cNvPr id="12" name="Freeform 18"/>
          <p:cNvSpPr/>
          <p:nvPr/>
        </p:nvSpPr>
        <p:spPr>
          <a:xfrm>
            <a:off x="1579913" y="1372589"/>
            <a:ext cx="1229400" cy="397639"/>
          </a:xfrm>
          <a:custGeom>
            <a:avLst/>
            <a:gdLst>
              <a:gd name="connsiteX0" fmla="*/ 0 w 2873986"/>
              <a:gd name="connsiteY0" fmla="*/ 57395 h 573954"/>
              <a:gd name="connsiteX1" fmla="*/ 57395 w 2873986"/>
              <a:gd name="connsiteY1" fmla="*/ 0 h 573954"/>
              <a:gd name="connsiteX2" fmla="*/ 2816591 w 2873986"/>
              <a:gd name="connsiteY2" fmla="*/ 0 h 573954"/>
              <a:gd name="connsiteX3" fmla="*/ 2873986 w 2873986"/>
              <a:gd name="connsiteY3" fmla="*/ 57395 h 573954"/>
              <a:gd name="connsiteX4" fmla="*/ 2873986 w 2873986"/>
              <a:gd name="connsiteY4" fmla="*/ 516559 h 573954"/>
              <a:gd name="connsiteX5" fmla="*/ 2816591 w 2873986"/>
              <a:gd name="connsiteY5" fmla="*/ 573954 h 573954"/>
              <a:gd name="connsiteX6" fmla="*/ 57395 w 2873986"/>
              <a:gd name="connsiteY6" fmla="*/ 573954 h 573954"/>
              <a:gd name="connsiteX7" fmla="*/ 0 w 2873986"/>
              <a:gd name="connsiteY7" fmla="*/ 516559 h 573954"/>
              <a:gd name="connsiteX8" fmla="*/ 0 w 2873986"/>
              <a:gd name="connsiteY8" fmla="*/ 57395 h 573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73986" h="573954">
                <a:moveTo>
                  <a:pt x="0" y="57395"/>
                </a:moveTo>
                <a:cubicBezTo>
                  <a:pt x="0" y="25697"/>
                  <a:pt x="25697" y="0"/>
                  <a:pt x="57395" y="0"/>
                </a:cubicBezTo>
                <a:lnTo>
                  <a:pt x="2816591" y="0"/>
                </a:lnTo>
                <a:cubicBezTo>
                  <a:pt x="2848289" y="0"/>
                  <a:pt x="2873986" y="25697"/>
                  <a:pt x="2873986" y="57395"/>
                </a:cubicBezTo>
                <a:lnTo>
                  <a:pt x="2873986" y="516559"/>
                </a:lnTo>
                <a:cubicBezTo>
                  <a:pt x="2873986" y="548257"/>
                  <a:pt x="2848289" y="573954"/>
                  <a:pt x="2816591" y="573954"/>
                </a:cubicBezTo>
                <a:lnTo>
                  <a:pt x="57395" y="573954"/>
                </a:lnTo>
                <a:cubicBezTo>
                  <a:pt x="25697" y="573954"/>
                  <a:pt x="0" y="548257"/>
                  <a:pt x="0" y="516559"/>
                </a:cubicBezTo>
                <a:lnTo>
                  <a:pt x="0" y="57395"/>
                </a:lnTo>
                <a:close/>
              </a:path>
            </a:pathLst>
          </a:custGeom>
          <a:noFill/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0" vert="horz" wrap="square" lIns="112045" tIns="112045" rIns="112045" bIns="112045" numCol="1" spcCol="1270" anchor="ctr" anchorCtr="0">
            <a:noAutofit/>
          </a:bodyPr>
          <a:lstStyle/>
          <a:p>
            <a:pPr algn="ctr" defTabSz="1111037" eaLnBrk="0" fontAlgn="base" hangingPunct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900" kern="0" dirty="0">
                <a:solidFill>
                  <a:srgbClr val="FFFFFF"/>
                </a:solidFill>
                <a:latin typeface="Verdana"/>
              </a:rPr>
              <a:t>Social</a:t>
            </a:r>
          </a:p>
        </p:txBody>
      </p:sp>
      <p:sp>
        <p:nvSpPr>
          <p:cNvPr id="13" name="Freeform 19"/>
          <p:cNvSpPr/>
          <p:nvPr/>
        </p:nvSpPr>
        <p:spPr>
          <a:xfrm>
            <a:off x="6476551" y="5883810"/>
            <a:ext cx="1229400" cy="397639"/>
          </a:xfrm>
          <a:custGeom>
            <a:avLst/>
            <a:gdLst>
              <a:gd name="connsiteX0" fmla="*/ 0 w 2873986"/>
              <a:gd name="connsiteY0" fmla="*/ 57395 h 573954"/>
              <a:gd name="connsiteX1" fmla="*/ 57395 w 2873986"/>
              <a:gd name="connsiteY1" fmla="*/ 0 h 573954"/>
              <a:gd name="connsiteX2" fmla="*/ 2816591 w 2873986"/>
              <a:gd name="connsiteY2" fmla="*/ 0 h 573954"/>
              <a:gd name="connsiteX3" fmla="*/ 2873986 w 2873986"/>
              <a:gd name="connsiteY3" fmla="*/ 57395 h 573954"/>
              <a:gd name="connsiteX4" fmla="*/ 2873986 w 2873986"/>
              <a:gd name="connsiteY4" fmla="*/ 516559 h 573954"/>
              <a:gd name="connsiteX5" fmla="*/ 2816591 w 2873986"/>
              <a:gd name="connsiteY5" fmla="*/ 573954 h 573954"/>
              <a:gd name="connsiteX6" fmla="*/ 57395 w 2873986"/>
              <a:gd name="connsiteY6" fmla="*/ 573954 h 573954"/>
              <a:gd name="connsiteX7" fmla="*/ 0 w 2873986"/>
              <a:gd name="connsiteY7" fmla="*/ 516559 h 573954"/>
              <a:gd name="connsiteX8" fmla="*/ 0 w 2873986"/>
              <a:gd name="connsiteY8" fmla="*/ 57395 h 573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73986" h="573954">
                <a:moveTo>
                  <a:pt x="0" y="57395"/>
                </a:moveTo>
                <a:cubicBezTo>
                  <a:pt x="0" y="25697"/>
                  <a:pt x="25697" y="0"/>
                  <a:pt x="57395" y="0"/>
                </a:cubicBezTo>
                <a:lnTo>
                  <a:pt x="2816591" y="0"/>
                </a:lnTo>
                <a:cubicBezTo>
                  <a:pt x="2848289" y="0"/>
                  <a:pt x="2873986" y="25697"/>
                  <a:pt x="2873986" y="57395"/>
                </a:cubicBezTo>
                <a:lnTo>
                  <a:pt x="2873986" y="516559"/>
                </a:lnTo>
                <a:cubicBezTo>
                  <a:pt x="2873986" y="548257"/>
                  <a:pt x="2848289" y="573954"/>
                  <a:pt x="2816591" y="573954"/>
                </a:cubicBezTo>
                <a:lnTo>
                  <a:pt x="57395" y="573954"/>
                </a:lnTo>
                <a:cubicBezTo>
                  <a:pt x="25697" y="573954"/>
                  <a:pt x="0" y="548257"/>
                  <a:pt x="0" y="516559"/>
                </a:cubicBezTo>
                <a:lnTo>
                  <a:pt x="0" y="57395"/>
                </a:lnTo>
                <a:close/>
              </a:path>
            </a:pathLst>
          </a:custGeom>
          <a:noFill/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0" vert="horz" wrap="square" lIns="112045" tIns="112045" rIns="112045" bIns="112045" numCol="1" spcCol="1270" anchor="ctr" anchorCtr="0">
            <a:noAutofit/>
          </a:bodyPr>
          <a:lstStyle/>
          <a:p>
            <a:pPr algn="ctr" defTabSz="1111037" eaLnBrk="0" fontAlgn="base" hangingPunct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900" kern="0" dirty="0">
                <a:solidFill>
                  <a:srgbClr val="FFFFFF"/>
                </a:solidFill>
                <a:latin typeface="Verdana"/>
              </a:rPr>
              <a:t>Intranets</a:t>
            </a:r>
          </a:p>
          <a:p>
            <a:pPr algn="ctr" defTabSz="1111037" eaLnBrk="0" fontAlgn="base" hangingPunct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900" kern="0" dirty="0">
                <a:solidFill>
                  <a:srgbClr val="FFFFFF"/>
                </a:solidFill>
                <a:latin typeface="Verdana"/>
              </a:rPr>
              <a:t>and websites</a:t>
            </a:r>
          </a:p>
        </p:txBody>
      </p:sp>
      <p:sp>
        <p:nvSpPr>
          <p:cNvPr id="14" name="Freeform 20"/>
          <p:cNvSpPr/>
          <p:nvPr/>
        </p:nvSpPr>
        <p:spPr>
          <a:xfrm>
            <a:off x="1975762" y="3787085"/>
            <a:ext cx="1229400" cy="397639"/>
          </a:xfrm>
          <a:custGeom>
            <a:avLst/>
            <a:gdLst>
              <a:gd name="connsiteX0" fmla="*/ 0 w 2873986"/>
              <a:gd name="connsiteY0" fmla="*/ 57395 h 573954"/>
              <a:gd name="connsiteX1" fmla="*/ 57395 w 2873986"/>
              <a:gd name="connsiteY1" fmla="*/ 0 h 573954"/>
              <a:gd name="connsiteX2" fmla="*/ 2816591 w 2873986"/>
              <a:gd name="connsiteY2" fmla="*/ 0 h 573954"/>
              <a:gd name="connsiteX3" fmla="*/ 2873986 w 2873986"/>
              <a:gd name="connsiteY3" fmla="*/ 57395 h 573954"/>
              <a:gd name="connsiteX4" fmla="*/ 2873986 w 2873986"/>
              <a:gd name="connsiteY4" fmla="*/ 516559 h 573954"/>
              <a:gd name="connsiteX5" fmla="*/ 2816591 w 2873986"/>
              <a:gd name="connsiteY5" fmla="*/ 573954 h 573954"/>
              <a:gd name="connsiteX6" fmla="*/ 57395 w 2873986"/>
              <a:gd name="connsiteY6" fmla="*/ 573954 h 573954"/>
              <a:gd name="connsiteX7" fmla="*/ 0 w 2873986"/>
              <a:gd name="connsiteY7" fmla="*/ 516559 h 573954"/>
              <a:gd name="connsiteX8" fmla="*/ 0 w 2873986"/>
              <a:gd name="connsiteY8" fmla="*/ 57395 h 573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73986" h="573954">
                <a:moveTo>
                  <a:pt x="0" y="57395"/>
                </a:moveTo>
                <a:cubicBezTo>
                  <a:pt x="0" y="25697"/>
                  <a:pt x="25697" y="0"/>
                  <a:pt x="57395" y="0"/>
                </a:cubicBezTo>
                <a:lnTo>
                  <a:pt x="2816591" y="0"/>
                </a:lnTo>
                <a:cubicBezTo>
                  <a:pt x="2848289" y="0"/>
                  <a:pt x="2873986" y="25697"/>
                  <a:pt x="2873986" y="57395"/>
                </a:cubicBezTo>
                <a:lnTo>
                  <a:pt x="2873986" y="516559"/>
                </a:lnTo>
                <a:cubicBezTo>
                  <a:pt x="2873986" y="548257"/>
                  <a:pt x="2848289" y="573954"/>
                  <a:pt x="2816591" y="573954"/>
                </a:cubicBezTo>
                <a:lnTo>
                  <a:pt x="57395" y="573954"/>
                </a:lnTo>
                <a:cubicBezTo>
                  <a:pt x="25697" y="573954"/>
                  <a:pt x="0" y="548257"/>
                  <a:pt x="0" y="516559"/>
                </a:cubicBezTo>
                <a:lnTo>
                  <a:pt x="0" y="57395"/>
                </a:lnTo>
                <a:close/>
              </a:path>
            </a:pathLst>
          </a:custGeom>
          <a:noFill/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0" vert="horz" wrap="square" lIns="112045" tIns="112045" rIns="112045" bIns="112045" numCol="1" spcCol="1270" anchor="ctr" anchorCtr="0">
            <a:noAutofit/>
          </a:bodyPr>
          <a:lstStyle/>
          <a:p>
            <a:pPr algn="ctr" defTabSz="1111037" eaLnBrk="0" fontAlgn="base" hangingPunct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900" kern="0" dirty="0">
                <a:solidFill>
                  <a:srgbClr val="FFFFFF"/>
                </a:solidFill>
                <a:latin typeface="Verdana"/>
              </a:rPr>
              <a:t>Team-work</a:t>
            </a:r>
          </a:p>
          <a:p>
            <a:pPr algn="ctr" defTabSz="1111037" eaLnBrk="0" fontAlgn="base" hangingPunct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900" kern="0" dirty="0">
                <a:solidFill>
                  <a:srgbClr val="FFFFFF"/>
                </a:solidFill>
                <a:latin typeface="Verdana"/>
              </a:rPr>
              <a:t>and calendars</a:t>
            </a:r>
          </a:p>
        </p:txBody>
      </p:sp>
      <p:sp>
        <p:nvSpPr>
          <p:cNvPr id="15" name="Freeform 22"/>
          <p:cNvSpPr/>
          <p:nvPr/>
        </p:nvSpPr>
        <p:spPr>
          <a:xfrm>
            <a:off x="3218708" y="5812223"/>
            <a:ext cx="1229400" cy="397639"/>
          </a:xfrm>
          <a:custGeom>
            <a:avLst/>
            <a:gdLst>
              <a:gd name="connsiteX0" fmla="*/ 0 w 2873986"/>
              <a:gd name="connsiteY0" fmla="*/ 57395 h 573954"/>
              <a:gd name="connsiteX1" fmla="*/ 57395 w 2873986"/>
              <a:gd name="connsiteY1" fmla="*/ 0 h 573954"/>
              <a:gd name="connsiteX2" fmla="*/ 2816591 w 2873986"/>
              <a:gd name="connsiteY2" fmla="*/ 0 h 573954"/>
              <a:gd name="connsiteX3" fmla="*/ 2873986 w 2873986"/>
              <a:gd name="connsiteY3" fmla="*/ 57395 h 573954"/>
              <a:gd name="connsiteX4" fmla="*/ 2873986 w 2873986"/>
              <a:gd name="connsiteY4" fmla="*/ 516559 h 573954"/>
              <a:gd name="connsiteX5" fmla="*/ 2816591 w 2873986"/>
              <a:gd name="connsiteY5" fmla="*/ 573954 h 573954"/>
              <a:gd name="connsiteX6" fmla="*/ 57395 w 2873986"/>
              <a:gd name="connsiteY6" fmla="*/ 573954 h 573954"/>
              <a:gd name="connsiteX7" fmla="*/ 0 w 2873986"/>
              <a:gd name="connsiteY7" fmla="*/ 516559 h 573954"/>
              <a:gd name="connsiteX8" fmla="*/ 0 w 2873986"/>
              <a:gd name="connsiteY8" fmla="*/ 57395 h 573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73986" h="573954">
                <a:moveTo>
                  <a:pt x="0" y="57395"/>
                </a:moveTo>
                <a:cubicBezTo>
                  <a:pt x="0" y="25697"/>
                  <a:pt x="25697" y="0"/>
                  <a:pt x="57395" y="0"/>
                </a:cubicBezTo>
                <a:lnTo>
                  <a:pt x="2816591" y="0"/>
                </a:lnTo>
                <a:cubicBezTo>
                  <a:pt x="2848289" y="0"/>
                  <a:pt x="2873986" y="25697"/>
                  <a:pt x="2873986" y="57395"/>
                </a:cubicBezTo>
                <a:lnTo>
                  <a:pt x="2873986" y="516559"/>
                </a:lnTo>
                <a:cubicBezTo>
                  <a:pt x="2873986" y="548257"/>
                  <a:pt x="2848289" y="573954"/>
                  <a:pt x="2816591" y="573954"/>
                </a:cubicBezTo>
                <a:lnTo>
                  <a:pt x="57395" y="573954"/>
                </a:lnTo>
                <a:cubicBezTo>
                  <a:pt x="25697" y="573954"/>
                  <a:pt x="0" y="548257"/>
                  <a:pt x="0" y="516559"/>
                </a:cubicBezTo>
                <a:lnTo>
                  <a:pt x="0" y="57395"/>
                </a:lnTo>
                <a:close/>
              </a:path>
            </a:pathLst>
          </a:custGeom>
          <a:noFill/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0" vert="horz" wrap="square" lIns="112045" tIns="112045" rIns="112045" bIns="112045" numCol="1" spcCol="1270" anchor="ctr" anchorCtr="0">
            <a:noAutofit/>
          </a:bodyPr>
          <a:lstStyle/>
          <a:p>
            <a:pPr algn="ctr" defTabSz="1111037" eaLnBrk="0" fontAlgn="base" hangingPunct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900" kern="0" dirty="0">
                <a:solidFill>
                  <a:srgbClr val="FFFFFF"/>
                </a:solidFill>
                <a:latin typeface="Verdana"/>
              </a:rPr>
              <a:t>Documents</a:t>
            </a:r>
          </a:p>
          <a:p>
            <a:pPr algn="ctr" defTabSz="1111037" eaLnBrk="0" fontAlgn="base" hangingPunct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900" kern="0" dirty="0">
                <a:solidFill>
                  <a:srgbClr val="FFFFFF"/>
                </a:solidFill>
                <a:latin typeface="Verdana"/>
              </a:rPr>
              <a:t>and file-sharing</a:t>
            </a:r>
          </a:p>
        </p:txBody>
      </p:sp>
      <p:sp>
        <p:nvSpPr>
          <p:cNvPr id="17" name="Freeform 23"/>
          <p:cNvSpPr/>
          <p:nvPr/>
        </p:nvSpPr>
        <p:spPr>
          <a:xfrm>
            <a:off x="8325058" y="1475607"/>
            <a:ext cx="1229400" cy="397639"/>
          </a:xfrm>
          <a:custGeom>
            <a:avLst/>
            <a:gdLst>
              <a:gd name="connsiteX0" fmla="*/ 0 w 2873986"/>
              <a:gd name="connsiteY0" fmla="*/ 57395 h 573954"/>
              <a:gd name="connsiteX1" fmla="*/ 57395 w 2873986"/>
              <a:gd name="connsiteY1" fmla="*/ 0 h 573954"/>
              <a:gd name="connsiteX2" fmla="*/ 2816591 w 2873986"/>
              <a:gd name="connsiteY2" fmla="*/ 0 h 573954"/>
              <a:gd name="connsiteX3" fmla="*/ 2873986 w 2873986"/>
              <a:gd name="connsiteY3" fmla="*/ 57395 h 573954"/>
              <a:gd name="connsiteX4" fmla="*/ 2873986 w 2873986"/>
              <a:gd name="connsiteY4" fmla="*/ 516559 h 573954"/>
              <a:gd name="connsiteX5" fmla="*/ 2816591 w 2873986"/>
              <a:gd name="connsiteY5" fmla="*/ 573954 h 573954"/>
              <a:gd name="connsiteX6" fmla="*/ 57395 w 2873986"/>
              <a:gd name="connsiteY6" fmla="*/ 573954 h 573954"/>
              <a:gd name="connsiteX7" fmla="*/ 0 w 2873986"/>
              <a:gd name="connsiteY7" fmla="*/ 516559 h 573954"/>
              <a:gd name="connsiteX8" fmla="*/ 0 w 2873986"/>
              <a:gd name="connsiteY8" fmla="*/ 57395 h 573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73986" h="573954">
                <a:moveTo>
                  <a:pt x="0" y="57395"/>
                </a:moveTo>
                <a:cubicBezTo>
                  <a:pt x="0" y="25697"/>
                  <a:pt x="25697" y="0"/>
                  <a:pt x="57395" y="0"/>
                </a:cubicBezTo>
                <a:lnTo>
                  <a:pt x="2816591" y="0"/>
                </a:lnTo>
                <a:cubicBezTo>
                  <a:pt x="2848289" y="0"/>
                  <a:pt x="2873986" y="25697"/>
                  <a:pt x="2873986" y="57395"/>
                </a:cubicBezTo>
                <a:lnTo>
                  <a:pt x="2873986" y="516559"/>
                </a:lnTo>
                <a:cubicBezTo>
                  <a:pt x="2873986" y="548257"/>
                  <a:pt x="2848289" y="573954"/>
                  <a:pt x="2816591" y="573954"/>
                </a:cubicBezTo>
                <a:lnTo>
                  <a:pt x="57395" y="573954"/>
                </a:lnTo>
                <a:cubicBezTo>
                  <a:pt x="25697" y="573954"/>
                  <a:pt x="0" y="548257"/>
                  <a:pt x="0" y="516559"/>
                </a:cubicBezTo>
                <a:lnTo>
                  <a:pt x="0" y="57395"/>
                </a:lnTo>
                <a:close/>
              </a:path>
            </a:pathLst>
          </a:custGeom>
          <a:noFill/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0" vert="horz" wrap="square" lIns="112045" tIns="112045" rIns="112045" bIns="112045" numCol="1" spcCol="1270" anchor="ctr" anchorCtr="0">
            <a:noAutofit/>
          </a:bodyPr>
          <a:lstStyle/>
          <a:p>
            <a:pPr algn="ctr" defTabSz="1111037" eaLnBrk="0" fontAlgn="base" hangingPunct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900" kern="0" dirty="0">
                <a:solidFill>
                  <a:srgbClr val="FFFFFF"/>
                </a:solidFill>
                <a:latin typeface="Verdana"/>
              </a:rPr>
              <a:t>Devices </a:t>
            </a:r>
          </a:p>
          <a:p>
            <a:pPr algn="ctr" defTabSz="1111037" eaLnBrk="0" fontAlgn="base" hangingPunct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900" kern="0" dirty="0">
                <a:solidFill>
                  <a:srgbClr val="FFFFFF"/>
                </a:solidFill>
                <a:latin typeface="Verdana"/>
              </a:rPr>
              <a:t>and apps</a:t>
            </a:r>
          </a:p>
        </p:txBody>
      </p:sp>
      <p:sp>
        <p:nvSpPr>
          <p:cNvPr id="19" name="Freeform 24"/>
          <p:cNvSpPr/>
          <p:nvPr/>
        </p:nvSpPr>
        <p:spPr>
          <a:xfrm>
            <a:off x="9475360" y="2696390"/>
            <a:ext cx="1229400" cy="397639"/>
          </a:xfrm>
          <a:custGeom>
            <a:avLst/>
            <a:gdLst>
              <a:gd name="connsiteX0" fmla="*/ 0 w 2873986"/>
              <a:gd name="connsiteY0" fmla="*/ 57395 h 573954"/>
              <a:gd name="connsiteX1" fmla="*/ 57395 w 2873986"/>
              <a:gd name="connsiteY1" fmla="*/ 0 h 573954"/>
              <a:gd name="connsiteX2" fmla="*/ 2816591 w 2873986"/>
              <a:gd name="connsiteY2" fmla="*/ 0 h 573954"/>
              <a:gd name="connsiteX3" fmla="*/ 2873986 w 2873986"/>
              <a:gd name="connsiteY3" fmla="*/ 57395 h 573954"/>
              <a:gd name="connsiteX4" fmla="*/ 2873986 w 2873986"/>
              <a:gd name="connsiteY4" fmla="*/ 516559 h 573954"/>
              <a:gd name="connsiteX5" fmla="*/ 2816591 w 2873986"/>
              <a:gd name="connsiteY5" fmla="*/ 573954 h 573954"/>
              <a:gd name="connsiteX6" fmla="*/ 57395 w 2873986"/>
              <a:gd name="connsiteY6" fmla="*/ 573954 h 573954"/>
              <a:gd name="connsiteX7" fmla="*/ 0 w 2873986"/>
              <a:gd name="connsiteY7" fmla="*/ 516559 h 573954"/>
              <a:gd name="connsiteX8" fmla="*/ 0 w 2873986"/>
              <a:gd name="connsiteY8" fmla="*/ 57395 h 573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73986" h="573954">
                <a:moveTo>
                  <a:pt x="0" y="57395"/>
                </a:moveTo>
                <a:cubicBezTo>
                  <a:pt x="0" y="25697"/>
                  <a:pt x="25697" y="0"/>
                  <a:pt x="57395" y="0"/>
                </a:cubicBezTo>
                <a:lnTo>
                  <a:pt x="2816591" y="0"/>
                </a:lnTo>
                <a:cubicBezTo>
                  <a:pt x="2848289" y="0"/>
                  <a:pt x="2873986" y="25697"/>
                  <a:pt x="2873986" y="57395"/>
                </a:cubicBezTo>
                <a:lnTo>
                  <a:pt x="2873986" y="516559"/>
                </a:lnTo>
                <a:cubicBezTo>
                  <a:pt x="2873986" y="548257"/>
                  <a:pt x="2848289" y="573954"/>
                  <a:pt x="2816591" y="573954"/>
                </a:cubicBezTo>
                <a:lnTo>
                  <a:pt x="57395" y="573954"/>
                </a:lnTo>
                <a:cubicBezTo>
                  <a:pt x="25697" y="573954"/>
                  <a:pt x="0" y="548257"/>
                  <a:pt x="0" y="516559"/>
                </a:cubicBezTo>
                <a:lnTo>
                  <a:pt x="0" y="57395"/>
                </a:lnTo>
                <a:close/>
              </a:path>
            </a:pathLst>
          </a:custGeom>
          <a:noFill/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0" vert="horz" wrap="square" lIns="112045" tIns="112045" rIns="112045" bIns="112045" numCol="1" spcCol="1270" anchor="ctr" anchorCtr="0">
            <a:noAutofit/>
          </a:bodyPr>
          <a:lstStyle/>
          <a:p>
            <a:pPr algn="ctr" defTabSz="1111037" eaLnBrk="0" fontAlgn="base" hangingPunct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900" kern="0" dirty="0">
                <a:solidFill>
                  <a:srgbClr val="FFFFFF"/>
                </a:solidFill>
                <a:latin typeface="Verdana"/>
              </a:rPr>
              <a:t>Identity and authentication</a:t>
            </a:r>
          </a:p>
        </p:txBody>
      </p:sp>
      <p:sp>
        <p:nvSpPr>
          <p:cNvPr id="20" name="Freeform 25"/>
          <p:cNvSpPr/>
          <p:nvPr/>
        </p:nvSpPr>
        <p:spPr>
          <a:xfrm>
            <a:off x="8517018" y="5327279"/>
            <a:ext cx="1229400" cy="397639"/>
          </a:xfrm>
          <a:custGeom>
            <a:avLst/>
            <a:gdLst>
              <a:gd name="connsiteX0" fmla="*/ 0 w 2873986"/>
              <a:gd name="connsiteY0" fmla="*/ 57395 h 573954"/>
              <a:gd name="connsiteX1" fmla="*/ 57395 w 2873986"/>
              <a:gd name="connsiteY1" fmla="*/ 0 h 573954"/>
              <a:gd name="connsiteX2" fmla="*/ 2816591 w 2873986"/>
              <a:gd name="connsiteY2" fmla="*/ 0 h 573954"/>
              <a:gd name="connsiteX3" fmla="*/ 2873986 w 2873986"/>
              <a:gd name="connsiteY3" fmla="*/ 57395 h 573954"/>
              <a:gd name="connsiteX4" fmla="*/ 2873986 w 2873986"/>
              <a:gd name="connsiteY4" fmla="*/ 516559 h 573954"/>
              <a:gd name="connsiteX5" fmla="*/ 2816591 w 2873986"/>
              <a:gd name="connsiteY5" fmla="*/ 573954 h 573954"/>
              <a:gd name="connsiteX6" fmla="*/ 57395 w 2873986"/>
              <a:gd name="connsiteY6" fmla="*/ 573954 h 573954"/>
              <a:gd name="connsiteX7" fmla="*/ 0 w 2873986"/>
              <a:gd name="connsiteY7" fmla="*/ 516559 h 573954"/>
              <a:gd name="connsiteX8" fmla="*/ 0 w 2873986"/>
              <a:gd name="connsiteY8" fmla="*/ 57395 h 573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73986" h="573954">
                <a:moveTo>
                  <a:pt x="0" y="57395"/>
                </a:moveTo>
                <a:cubicBezTo>
                  <a:pt x="0" y="25697"/>
                  <a:pt x="25697" y="0"/>
                  <a:pt x="57395" y="0"/>
                </a:cubicBezTo>
                <a:lnTo>
                  <a:pt x="2816591" y="0"/>
                </a:lnTo>
                <a:cubicBezTo>
                  <a:pt x="2848289" y="0"/>
                  <a:pt x="2873986" y="25697"/>
                  <a:pt x="2873986" y="57395"/>
                </a:cubicBezTo>
                <a:lnTo>
                  <a:pt x="2873986" y="516559"/>
                </a:lnTo>
                <a:cubicBezTo>
                  <a:pt x="2873986" y="548257"/>
                  <a:pt x="2848289" y="573954"/>
                  <a:pt x="2816591" y="573954"/>
                </a:cubicBezTo>
                <a:lnTo>
                  <a:pt x="57395" y="573954"/>
                </a:lnTo>
                <a:cubicBezTo>
                  <a:pt x="25697" y="573954"/>
                  <a:pt x="0" y="548257"/>
                  <a:pt x="0" y="516559"/>
                </a:cubicBezTo>
                <a:lnTo>
                  <a:pt x="0" y="57395"/>
                </a:lnTo>
                <a:close/>
              </a:path>
            </a:pathLst>
          </a:custGeom>
          <a:noFill/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spcFirstLastPara="0" vert="horz" wrap="square" lIns="112045" tIns="112045" rIns="112045" bIns="112045" numCol="1" spcCol="1270" anchor="ctr" anchorCtr="0">
            <a:noAutofit/>
          </a:bodyPr>
          <a:lstStyle/>
          <a:p>
            <a:pPr algn="ctr" defTabSz="1111037" eaLnBrk="0" fontAlgn="base" hangingPunct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900" kern="0" dirty="0">
                <a:solidFill>
                  <a:srgbClr val="FFFFFF"/>
                </a:solidFill>
                <a:latin typeface="Verdana"/>
              </a:rPr>
              <a:t>Facilities and</a:t>
            </a:r>
          </a:p>
          <a:p>
            <a:pPr algn="ctr" defTabSz="1111037" eaLnBrk="0" fontAlgn="base" hangingPunct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900" kern="0" dirty="0">
                <a:solidFill>
                  <a:srgbClr val="FFFFFF"/>
                </a:solidFill>
                <a:latin typeface="Verdana"/>
              </a:rPr>
              <a:t>meeting-rooms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5004" y="1406194"/>
            <a:ext cx="364034" cy="36403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 r="185"/>
          <a:stretch/>
        </p:blipFill>
        <p:spPr>
          <a:xfrm>
            <a:off x="6797347" y="2135256"/>
            <a:ext cx="259148" cy="19488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1911" y="3356075"/>
            <a:ext cx="259148" cy="25914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2468" y="2025075"/>
            <a:ext cx="259148" cy="2591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6852" y="1386532"/>
            <a:ext cx="259148" cy="25914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9265" y="4368855"/>
            <a:ext cx="587178" cy="58717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 cstate="screen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6981" y="2104552"/>
            <a:ext cx="494098" cy="49409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3" cstate="screen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27674" y="2962775"/>
            <a:ext cx="393301" cy="3933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4804" y="4212059"/>
            <a:ext cx="480506" cy="480506"/>
          </a:xfrm>
          <a:prstGeom prst="rect">
            <a:avLst/>
          </a:prstGeom>
        </p:spPr>
      </p:pic>
      <p:pic>
        <p:nvPicPr>
          <p:cNvPr id="34" name="Picture 6" descr="http://www.aidanfinn.com/wp-content/uploads/2015/06/azure-active-directory1-620x264.png"/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19064" y="5540527"/>
            <a:ext cx="866079" cy="36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6038" y="3783123"/>
            <a:ext cx="595497" cy="595497"/>
          </a:xfrm>
          <a:prstGeom prst="rect">
            <a:avLst/>
          </a:prstGeom>
        </p:spPr>
      </p:pic>
      <p:pic>
        <p:nvPicPr>
          <p:cNvPr id="36" name="Picture 8" descr="http://blogs-images.forbes.com/jenniferrooney/files/2012/05/polycom-logo.jpg"/>
          <p:cNvPicPr>
            <a:picLocks noChangeAspect="1" noChangeArrowheads="1"/>
          </p:cNvPicPr>
          <p:nvPr/>
        </p:nvPicPr>
        <p:blipFill>
          <a:blip r:embed="rId17" cstate="screen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6552" y="1615963"/>
            <a:ext cx="1142513" cy="54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8150" y="1305870"/>
            <a:ext cx="464358" cy="46435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5762" y="4991032"/>
            <a:ext cx="717534" cy="71753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23811" y="3239425"/>
            <a:ext cx="547660" cy="54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01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7" grpId="0"/>
      <p:bldP spid="19" grpId="0"/>
      <p:bldP spid="2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/>
          </p:nvPr>
        </p:nvGraphicFramePr>
        <p:xfrm>
          <a:off x="2741310" y="1305066"/>
          <a:ext cx="6596932" cy="43379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Working separately is </a:t>
            </a:r>
            <a:r>
              <a:rPr lang="en-US" dirty="0">
                <a:latin typeface="Carlsberg Sans Bold" panose="020B0804020202020204" pitchFamily="34" charset="0"/>
              </a:rPr>
              <a:t>no longer an option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88000"/>
                    </a14:imgEffect>
                    <a14:imgEffect>
                      <a14:brightnessContrast bright="24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6345" y="2316114"/>
            <a:ext cx="1295496" cy="2166237"/>
          </a:xfrm>
          <a:prstGeom prst="rect">
            <a:avLst/>
          </a:prstGeom>
        </p:spPr>
      </p:pic>
      <p:sp>
        <p:nvSpPr>
          <p:cNvPr id="10" name="Arrow: Right 9"/>
          <p:cNvSpPr/>
          <p:nvPr/>
        </p:nvSpPr>
        <p:spPr>
          <a:xfrm rot="908240">
            <a:off x="3287576" y="1657207"/>
            <a:ext cx="1439956" cy="53998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Messages</a:t>
            </a:r>
          </a:p>
        </p:txBody>
      </p:sp>
      <p:sp>
        <p:nvSpPr>
          <p:cNvPr id="11" name="Arrow: Right 10"/>
          <p:cNvSpPr/>
          <p:nvPr/>
        </p:nvSpPr>
        <p:spPr>
          <a:xfrm rot="20853485">
            <a:off x="2697230" y="3757479"/>
            <a:ext cx="1439956" cy="53998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Standards</a:t>
            </a:r>
          </a:p>
        </p:txBody>
      </p:sp>
      <p:sp>
        <p:nvSpPr>
          <p:cNvPr id="12" name="Arrow: Right 11"/>
          <p:cNvSpPr/>
          <p:nvPr/>
        </p:nvSpPr>
        <p:spPr>
          <a:xfrm rot="20230568">
            <a:off x="3646387" y="4335202"/>
            <a:ext cx="1439956" cy="53998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Policies</a:t>
            </a:r>
          </a:p>
        </p:txBody>
      </p:sp>
      <p:sp>
        <p:nvSpPr>
          <p:cNvPr id="13" name="Arrow: Right 12"/>
          <p:cNvSpPr/>
          <p:nvPr/>
        </p:nvSpPr>
        <p:spPr>
          <a:xfrm rot="1419436">
            <a:off x="3165777" y="2306809"/>
            <a:ext cx="1439956" cy="53998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Tools</a:t>
            </a:r>
          </a:p>
        </p:txBody>
      </p:sp>
      <p:sp>
        <p:nvSpPr>
          <p:cNvPr id="14" name="Arrow: Right 13"/>
          <p:cNvSpPr/>
          <p:nvPr/>
        </p:nvSpPr>
        <p:spPr>
          <a:xfrm>
            <a:off x="2693227" y="2780432"/>
            <a:ext cx="1439956" cy="53998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Projects</a:t>
            </a:r>
          </a:p>
        </p:txBody>
      </p:sp>
      <p:sp>
        <p:nvSpPr>
          <p:cNvPr id="17" name="Arrow: Right 16"/>
          <p:cNvSpPr/>
          <p:nvPr/>
        </p:nvSpPr>
        <p:spPr>
          <a:xfrm rot="572045">
            <a:off x="3766359" y="1058439"/>
            <a:ext cx="1439956" cy="539983"/>
          </a:xfrm>
          <a:prstGeom prst="righ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Initiatives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1597" y="3650470"/>
            <a:ext cx="2372951" cy="60784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HR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83652" y="1352208"/>
            <a:ext cx="2372951" cy="60784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Communications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48869" y="2423050"/>
            <a:ext cx="2372951" cy="60784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Legal</a:t>
            </a:r>
          </a:p>
        </p:txBody>
      </p:sp>
      <p:sp>
        <p:nvSpPr>
          <p:cNvPr id="24" name="Rectangle 23"/>
          <p:cNvSpPr/>
          <p:nvPr/>
        </p:nvSpPr>
        <p:spPr>
          <a:xfrm>
            <a:off x="852736" y="4877890"/>
            <a:ext cx="2372951" cy="60784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2">
                    <a:lumMod val="75000"/>
                  </a:schemeClr>
                </a:solidFill>
              </a:rPr>
              <a:t>IT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844008" y="1317838"/>
            <a:ext cx="1367958" cy="939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99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7497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18" grpId="0" animBg="1"/>
      <p:bldP spid="21" grpId="0" animBg="1"/>
      <p:bldP spid="23" grpId="0" animBg="1"/>
      <p:bldP spid="24" grpId="0" animBg="1"/>
      <p:bldP spid="2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need </a:t>
            </a:r>
            <a:r>
              <a:rPr lang="en-US" dirty="0">
                <a:latin typeface="Carlsberg Sans Bold" panose="020B0804020202020204" pitchFamily="34" charset="0"/>
              </a:rPr>
              <a:t>a common story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8000"/>
                    </a14:imgEffect>
                    <a14:imgEffect>
                      <a14:brightnessContrast bright="24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6345" y="2316114"/>
            <a:ext cx="1295496" cy="216623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48548" y="3411566"/>
            <a:ext cx="2372951" cy="6078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HR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48548" y="2205038"/>
            <a:ext cx="2372951" cy="6078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Communications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48548" y="2803722"/>
            <a:ext cx="2372951" cy="6078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Legal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48548" y="4019409"/>
            <a:ext cx="2372951" cy="6078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IT</a:t>
            </a:r>
          </a:p>
        </p:txBody>
      </p:sp>
      <p:sp>
        <p:nvSpPr>
          <p:cNvPr id="16" name="Arrow: Pentagon 15"/>
          <p:cNvSpPr/>
          <p:nvPr/>
        </p:nvSpPr>
        <p:spPr>
          <a:xfrm>
            <a:off x="2412930" y="2368656"/>
            <a:ext cx="1414818" cy="2123935"/>
          </a:xfrm>
          <a:prstGeom prst="homePlate">
            <a:avLst>
              <a:gd name="adj" fmla="val 27626"/>
            </a:avLst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One workplace</a:t>
            </a:r>
          </a:p>
        </p:txBody>
      </p:sp>
      <p:sp>
        <p:nvSpPr>
          <p:cNvPr id="10" name="Arrow: Pentagon 9"/>
          <p:cNvSpPr/>
          <p:nvPr/>
        </p:nvSpPr>
        <p:spPr>
          <a:xfrm>
            <a:off x="8294860" y="2412064"/>
            <a:ext cx="1414818" cy="2123935"/>
          </a:xfrm>
          <a:prstGeom prst="homePlate">
            <a:avLst>
              <a:gd name="adj" fmla="val 27626"/>
            </a:avLst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Change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44008" y="1317838"/>
            <a:ext cx="1367958" cy="939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99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935962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0" grpId="0" animBg="1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 need to </a:t>
            </a:r>
            <a:r>
              <a:rPr lang="en-US" dirty="0">
                <a:latin typeface="Carlsberg Sans Bold" panose="020B0804020202020204" pitchFamily="34" charset="0"/>
              </a:rPr>
              <a:t>embrace 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9516" y="1219200"/>
            <a:ext cx="8712968" cy="4627563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dirty="0"/>
              <a:t>80% of organizations have started </a:t>
            </a:r>
            <a:r>
              <a:rPr lang="en-US" sz="2800" dirty="0">
                <a:solidFill>
                  <a:schemeClr val="accent6"/>
                </a:solidFill>
              </a:rPr>
              <a:t>re-organizing</a:t>
            </a:r>
            <a:r>
              <a:rPr lang="en-US" dirty="0"/>
              <a:t> in reaction to this, and engaged organizations </a:t>
            </a:r>
            <a:r>
              <a:rPr lang="en-US" sz="2800" dirty="0">
                <a:solidFill>
                  <a:schemeClr val="accent6"/>
                </a:solidFill>
              </a:rPr>
              <a:t>outperform competition </a:t>
            </a:r>
            <a:r>
              <a:rPr lang="en-US" dirty="0"/>
              <a:t>by 147%.</a:t>
            </a:r>
          </a:p>
        </p:txBody>
      </p:sp>
    </p:spTree>
    <p:extLst>
      <p:ext uri="{BB962C8B-B14F-4D97-AF65-F5344CB8AC3E}">
        <p14:creationId xmlns:p14="http://schemas.microsoft.com/office/powerpoint/2010/main" val="108031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248548" y="3411566"/>
            <a:ext cx="2372951" cy="6078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HR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48548" y="2205038"/>
            <a:ext cx="2372951" cy="6078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Communications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48548" y="2803722"/>
            <a:ext cx="2372951" cy="6078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Legal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48548" y="4019409"/>
            <a:ext cx="2372951" cy="6078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IT</a:t>
            </a:r>
          </a:p>
        </p:txBody>
      </p:sp>
      <p:sp>
        <p:nvSpPr>
          <p:cNvPr id="16" name="Arrow: Pentagon 15"/>
          <p:cNvSpPr/>
          <p:nvPr/>
        </p:nvSpPr>
        <p:spPr>
          <a:xfrm>
            <a:off x="2412930" y="2368656"/>
            <a:ext cx="1414818" cy="2123935"/>
          </a:xfrm>
          <a:prstGeom prst="homePlate">
            <a:avLst>
              <a:gd name="adj" fmla="val 27626"/>
            </a:avLst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One workplace</a:t>
            </a:r>
          </a:p>
        </p:txBody>
      </p:sp>
      <p:sp>
        <p:nvSpPr>
          <p:cNvPr id="10" name="Arrow: Pentagon 9"/>
          <p:cNvSpPr/>
          <p:nvPr/>
        </p:nvSpPr>
        <p:spPr>
          <a:xfrm>
            <a:off x="8294860" y="2412064"/>
            <a:ext cx="1414818" cy="2123935"/>
          </a:xfrm>
          <a:prstGeom prst="homePlate">
            <a:avLst>
              <a:gd name="adj" fmla="val 27626"/>
            </a:avLst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Change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0" y="1185427"/>
            <a:ext cx="9211854" cy="50601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turn </a:t>
            </a:r>
            <a:r>
              <a:rPr lang="en-US" dirty="0">
                <a:latin typeface="Carlsberg Sans Bold" panose="020B0804020202020204" pitchFamily="34" charset="0"/>
              </a:rPr>
              <a:t>great technology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8000"/>
                    </a14:imgEffect>
                    <a14:imgEffect>
                      <a14:brightnessContrast bright="24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6345" y="2316114"/>
            <a:ext cx="1295496" cy="2166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5120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2783632" y="1304764"/>
            <a:ext cx="6597868" cy="4338548"/>
            <a:chOff x="2783632" y="1304764"/>
            <a:chExt cx="6597868" cy="4338548"/>
          </a:xfrm>
        </p:grpSpPr>
        <p:grpSp>
          <p:nvGrpSpPr>
            <p:cNvPr id="13" name="Group 12"/>
            <p:cNvGrpSpPr/>
            <p:nvPr/>
          </p:nvGrpSpPr>
          <p:grpSpPr>
            <a:xfrm>
              <a:off x="2783632" y="1304764"/>
              <a:ext cx="6597868" cy="4338548"/>
              <a:chOff x="2740834" y="1304764"/>
              <a:chExt cx="6597868" cy="4338548"/>
            </a:xfrm>
          </p:grpSpPr>
          <p:sp>
            <p:nvSpPr>
              <p:cNvPr id="20" name="Rectangle 19"/>
              <p:cNvSpPr/>
              <p:nvPr/>
            </p:nvSpPr>
            <p:spPr>
              <a:xfrm>
                <a:off x="2740834" y="1304764"/>
                <a:ext cx="6597868" cy="4338548"/>
              </a:xfrm>
              <a:prstGeom prst="rect">
                <a:avLst/>
              </a:prstGeom>
              <a:ln>
                <a:noFill/>
              </a:ln>
            </p:spPr>
          </p:sp>
          <p:sp>
            <p:nvSpPr>
              <p:cNvPr id="22" name="Freeform: Shape 21"/>
              <p:cNvSpPr/>
              <p:nvPr/>
            </p:nvSpPr>
            <p:spPr>
              <a:xfrm>
                <a:off x="4911745" y="1348149"/>
                <a:ext cx="2256044" cy="2256044"/>
              </a:xfrm>
              <a:custGeom>
                <a:avLst/>
                <a:gdLst>
                  <a:gd name="connsiteX0" fmla="*/ 0 w 2256044"/>
                  <a:gd name="connsiteY0" fmla="*/ 1128022 h 2256044"/>
                  <a:gd name="connsiteX1" fmla="*/ 1128022 w 2256044"/>
                  <a:gd name="connsiteY1" fmla="*/ 0 h 2256044"/>
                  <a:gd name="connsiteX2" fmla="*/ 2256044 w 2256044"/>
                  <a:gd name="connsiteY2" fmla="*/ 1128022 h 2256044"/>
                  <a:gd name="connsiteX3" fmla="*/ 1128022 w 2256044"/>
                  <a:gd name="connsiteY3" fmla="*/ 2256044 h 2256044"/>
                  <a:gd name="connsiteX4" fmla="*/ 0 w 2256044"/>
                  <a:gd name="connsiteY4" fmla="*/ 1128022 h 225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6044" h="2256044">
                    <a:moveTo>
                      <a:pt x="0" y="1128022"/>
                    </a:moveTo>
                    <a:cubicBezTo>
                      <a:pt x="0" y="505033"/>
                      <a:pt x="505033" y="0"/>
                      <a:pt x="1128022" y="0"/>
                    </a:cubicBezTo>
                    <a:cubicBezTo>
                      <a:pt x="1751011" y="0"/>
                      <a:pt x="2256044" y="505033"/>
                      <a:pt x="2256044" y="1128022"/>
                    </a:cubicBezTo>
                    <a:cubicBezTo>
                      <a:pt x="2256044" y="1751011"/>
                      <a:pt x="1751011" y="2256044"/>
                      <a:pt x="1128022" y="2256044"/>
                    </a:cubicBezTo>
                    <a:cubicBezTo>
                      <a:pt x="505033" y="2256044"/>
                      <a:pt x="0" y="1751011"/>
                      <a:pt x="0" y="1128022"/>
                    </a:cubicBezTo>
                    <a:close/>
                  </a:path>
                </a:pathLst>
              </a:custGeom>
              <a:solidFill>
                <a:schemeClr val="accent6">
                  <a:alpha val="50000"/>
                </a:schemeClr>
              </a:solidFill>
              <a:scene3d>
                <a:camera prst="orthographicFront"/>
                <a:lightRig rig="flat" dir="t"/>
              </a:scene3d>
              <a:sp3d prstMaterial="dkEdge">
                <a:bevelT w="8200" h="38100"/>
              </a:sp3d>
            </p:spPr>
            <p:style>
              <a:lnRef idx="0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2">
                <a:scrgbClr r="0" g="0" b="0"/>
              </a:fillRef>
              <a:effectRef idx="0">
                <a:schemeClr val="l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260313" tIns="303698" rIns="260312" bIns="1236486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1100" kern="1200" dirty="0"/>
              </a:p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1100" dirty="0"/>
              </a:p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100" kern="1200" dirty="0"/>
                  <a:t>Workplace culture</a:t>
                </a:r>
              </a:p>
            </p:txBody>
          </p:sp>
          <p:sp>
            <p:nvSpPr>
              <p:cNvPr id="25" name="Freeform: Shape 24"/>
              <p:cNvSpPr/>
              <p:nvPr/>
            </p:nvSpPr>
            <p:spPr>
              <a:xfrm>
                <a:off x="5909611" y="2346015"/>
                <a:ext cx="2256044" cy="2256044"/>
              </a:xfrm>
              <a:custGeom>
                <a:avLst/>
                <a:gdLst>
                  <a:gd name="connsiteX0" fmla="*/ 0 w 2256044"/>
                  <a:gd name="connsiteY0" fmla="*/ 1128022 h 2256044"/>
                  <a:gd name="connsiteX1" fmla="*/ 1128022 w 2256044"/>
                  <a:gd name="connsiteY1" fmla="*/ 0 h 2256044"/>
                  <a:gd name="connsiteX2" fmla="*/ 2256044 w 2256044"/>
                  <a:gd name="connsiteY2" fmla="*/ 1128022 h 2256044"/>
                  <a:gd name="connsiteX3" fmla="*/ 1128022 w 2256044"/>
                  <a:gd name="connsiteY3" fmla="*/ 2256044 h 2256044"/>
                  <a:gd name="connsiteX4" fmla="*/ 0 w 2256044"/>
                  <a:gd name="connsiteY4" fmla="*/ 1128022 h 225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6044" h="2256044">
                    <a:moveTo>
                      <a:pt x="0" y="1128022"/>
                    </a:moveTo>
                    <a:cubicBezTo>
                      <a:pt x="0" y="505033"/>
                      <a:pt x="505033" y="0"/>
                      <a:pt x="1128022" y="0"/>
                    </a:cubicBezTo>
                    <a:cubicBezTo>
                      <a:pt x="1751011" y="0"/>
                      <a:pt x="2256044" y="505033"/>
                      <a:pt x="2256044" y="1128022"/>
                    </a:cubicBezTo>
                    <a:cubicBezTo>
                      <a:pt x="2256044" y="1751011"/>
                      <a:pt x="1751011" y="2256044"/>
                      <a:pt x="1128022" y="2256044"/>
                    </a:cubicBezTo>
                    <a:cubicBezTo>
                      <a:pt x="505033" y="2256044"/>
                      <a:pt x="0" y="1751011"/>
                      <a:pt x="0" y="1128022"/>
                    </a:cubicBezTo>
                    <a:close/>
                  </a:path>
                </a:pathLst>
              </a:custGeom>
              <a:solidFill>
                <a:schemeClr val="accent6">
                  <a:alpha val="50000"/>
                </a:schemeClr>
              </a:solidFill>
              <a:scene3d>
                <a:camera prst="orthographicFront"/>
                <a:lightRig rig="flat" dir="t"/>
              </a:scene3d>
              <a:sp3d prstMaterial="dkEdge">
                <a:bevelT w="8200" h="38100"/>
              </a:sp3d>
            </p:spPr>
            <p:style>
              <a:lnRef idx="0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2">
                <a:scrgbClr r="0" g="0" b="0"/>
              </a:fillRef>
              <a:effectRef idx="0">
                <a:schemeClr val="l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1214794" tIns="260313" rIns="173541" bIns="260312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1100" kern="1200" dirty="0"/>
              </a:p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1100" dirty="0"/>
              </a:p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100" kern="1200" dirty="0"/>
                  <a:t>Personal computing</a:t>
                </a:r>
              </a:p>
            </p:txBody>
          </p:sp>
          <p:sp>
            <p:nvSpPr>
              <p:cNvPr id="26" name="Freeform: Shape 25"/>
              <p:cNvSpPr/>
              <p:nvPr/>
            </p:nvSpPr>
            <p:spPr>
              <a:xfrm>
                <a:off x="4911745" y="3343881"/>
                <a:ext cx="2256044" cy="2256044"/>
              </a:xfrm>
              <a:custGeom>
                <a:avLst/>
                <a:gdLst>
                  <a:gd name="connsiteX0" fmla="*/ 0 w 2256044"/>
                  <a:gd name="connsiteY0" fmla="*/ 1128022 h 2256044"/>
                  <a:gd name="connsiteX1" fmla="*/ 1128022 w 2256044"/>
                  <a:gd name="connsiteY1" fmla="*/ 0 h 2256044"/>
                  <a:gd name="connsiteX2" fmla="*/ 2256044 w 2256044"/>
                  <a:gd name="connsiteY2" fmla="*/ 1128022 h 2256044"/>
                  <a:gd name="connsiteX3" fmla="*/ 1128022 w 2256044"/>
                  <a:gd name="connsiteY3" fmla="*/ 2256044 h 2256044"/>
                  <a:gd name="connsiteX4" fmla="*/ 0 w 2256044"/>
                  <a:gd name="connsiteY4" fmla="*/ 1128022 h 225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6044" h="2256044">
                    <a:moveTo>
                      <a:pt x="0" y="1128022"/>
                    </a:moveTo>
                    <a:cubicBezTo>
                      <a:pt x="0" y="505033"/>
                      <a:pt x="505033" y="0"/>
                      <a:pt x="1128022" y="0"/>
                    </a:cubicBezTo>
                    <a:cubicBezTo>
                      <a:pt x="1751011" y="0"/>
                      <a:pt x="2256044" y="505033"/>
                      <a:pt x="2256044" y="1128022"/>
                    </a:cubicBezTo>
                    <a:cubicBezTo>
                      <a:pt x="2256044" y="1751011"/>
                      <a:pt x="1751011" y="2256044"/>
                      <a:pt x="1128022" y="2256044"/>
                    </a:cubicBezTo>
                    <a:cubicBezTo>
                      <a:pt x="505033" y="2256044"/>
                      <a:pt x="0" y="1751011"/>
                      <a:pt x="0" y="1128022"/>
                    </a:cubicBezTo>
                    <a:close/>
                  </a:path>
                </a:pathLst>
              </a:custGeom>
              <a:solidFill>
                <a:schemeClr val="accent6">
                  <a:alpha val="50000"/>
                </a:schemeClr>
              </a:solidFill>
              <a:scene3d>
                <a:camera prst="orthographicFront"/>
                <a:lightRig rig="flat" dir="t"/>
              </a:scene3d>
              <a:sp3d prstMaterial="dkEdge">
                <a:bevelT w="8200" h="38100"/>
              </a:sp3d>
            </p:spPr>
            <p:style>
              <a:lnRef idx="0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2">
                <a:scrgbClr r="0" g="0" b="0"/>
              </a:fillRef>
              <a:effectRef idx="0">
                <a:schemeClr val="l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260313" tIns="1236486" rIns="260312" bIns="303698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1100" kern="1200" dirty="0"/>
              </a:p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1100" dirty="0"/>
              </a:p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1100" kern="1200" dirty="0"/>
              </a:p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100" kern="1200" dirty="0"/>
                  <a:t>Workplace Resources</a:t>
                </a:r>
              </a:p>
            </p:txBody>
          </p:sp>
          <p:sp>
            <p:nvSpPr>
              <p:cNvPr id="27" name="Freeform: Shape 26"/>
              <p:cNvSpPr/>
              <p:nvPr/>
            </p:nvSpPr>
            <p:spPr>
              <a:xfrm>
                <a:off x="3913879" y="2346015"/>
                <a:ext cx="2256044" cy="2256044"/>
              </a:xfrm>
              <a:custGeom>
                <a:avLst/>
                <a:gdLst>
                  <a:gd name="connsiteX0" fmla="*/ 0 w 2256044"/>
                  <a:gd name="connsiteY0" fmla="*/ 1128022 h 2256044"/>
                  <a:gd name="connsiteX1" fmla="*/ 1128022 w 2256044"/>
                  <a:gd name="connsiteY1" fmla="*/ 0 h 2256044"/>
                  <a:gd name="connsiteX2" fmla="*/ 2256044 w 2256044"/>
                  <a:gd name="connsiteY2" fmla="*/ 1128022 h 2256044"/>
                  <a:gd name="connsiteX3" fmla="*/ 1128022 w 2256044"/>
                  <a:gd name="connsiteY3" fmla="*/ 2256044 h 2256044"/>
                  <a:gd name="connsiteX4" fmla="*/ 0 w 2256044"/>
                  <a:gd name="connsiteY4" fmla="*/ 1128022 h 225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6044" h="2256044">
                    <a:moveTo>
                      <a:pt x="0" y="1128022"/>
                    </a:moveTo>
                    <a:cubicBezTo>
                      <a:pt x="0" y="505033"/>
                      <a:pt x="505033" y="0"/>
                      <a:pt x="1128022" y="0"/>
                    </a:cubicBezTo>
                    <a:cubicBezTo>
                      <a:pt x="1751011" y="0"/>
                      <a:pt x="2256044" y="505033"/>
                      <a:pt x="2256044" y="1128022"/>
                    </a:cubicBezTo>
                    <a:cubicBezTo>
                      <a:pt x="2256044" y="1751011"/>
                      <a:pt x="1751011" y="2256044"/>
                      <a:pt x="1128022" y="2256044"/>
                    </a:cubicBezTo>
                    <a:cubicBezTo>
                      <a:pt x="505033" y="2256044"/>
                      <a:pt x="0" y="1751011"/>
                      <a:pt x="0" y="1128022"/>
                    </a:cubicBezTo>
                    <a:close/>
                  </a:path>
                </a:pathLst>
              </a:custGeom>
              <a:solidFill>
                <a:schemeClr val="accent6">
                  <a:alpha val="50000"/>
                </a:schemeClr>
              </a:solidFill>
              <a:scene3d>
                <a:camera prst="orthographicFront"/>
                <a:lightRig rig="flat" dir="t"/>
              </a:scene3d>
              <a:sp3d prstMaterial="dkEdge">
                <a:bevelT w="8200" h="38100"/>
              </a:sp3d>
            </p:spPr>
            <p:style>
              <a:lnRef idx="0">
                <a:schemeClr val="accent3">
                  <a:shade val="80000"/>
                  <a:hueOff val="0"/>
                  <a:satOff val="0"/>
                  <a:lumOff val="0"/>
                  <a:alphaOff val="0"/>
                </a:schemeClr>
              </a:lnRef>
              <a:fillRef idx="2">
                <a:scrgbClr r="0" g="0" b="0"/>
              </a:fillRef>
              <a:effectRef idx="0">
                <a:schemeClr val="l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  <p:txBody>
              <a:bodyPr spcFirstLastPara="0" vert="horz" wrap="square" lIns="173542" tIns="260313" rIns="1214793" bIns="260312" numCol="1" spcCol="1270" anchor="ctr" anchorCtr="0">
                <a:noAutofit/>
              </a:bodyPr>
              <a:lstStyle/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1100" kern="1200" dirty="0"/>
              </a:p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endParaRPr lang="en-US" sz="1100" dirty="0"/>
              </a:p>
              <a:p>
                <a:pPr marL="0" lvl="0" indent="0" algn="ctr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  <a:buNone/>
                </a:pPr>
                <a:r>
                  <a:rPr lang="en-US" sz="1100" kern="1200" dirty="0"/>
                  <a:t>Workplace collaboration</a:t>
                </a:r>
              </a:p>
            </p:txBody>
          </p:sp>
        </p:grpSp>
        <p:sp>
          <p:nvSpPr>
            <p:cNvPr id="14" name="Freeform 25"/>
            <p:cNvSpPr>
              <a:spLocks noChangeAspect="1" noEditPoints="1"/>
            </p:cNvSpPr>
            <p:nvPr/>
          </p:nvSpPr>
          <p:spPr bwMode="auto">
            <a:xfrm>
              <a:off x="7271733" y="2916364"/>
              <a:ext cx="667265" cy="548640"/>
            </a:xfrm>
            <a:custGeom>
              <a:avLst/>
              <a:gdLst>
                <a:gd name="T0" fmla="*/ 414 w 444"/>
                <a:gd name="T1" fmla="*/ 172 h 365"/>
                <a:gd name="T2" fmla="*/ 392 w 444"/>
                <a:gd name="T3" fmla="*/ 0 h 365"/>
                <a:gd name="T4" fmla="*/ 0 w 444"/>
                <a:gd name="T5" fmla="*/ 22 h 365"/>
                <a:gd name="T6" fmla="*/ 22 w 444"/>
                <a:gd name="T7" fmla="*/ 283 h 365"/>
                <a:gd name="T8" fmla="*/ 144 w 444"/>
                <a:gd name="T9" fmla="*/ 355 h 365"/>
                <a:gd name="T10" fmla="*/ 118 w 444"/>
                <a:gd name="T11" fmla="*/ 360 h 365"/>
                <a:gd name="T12" fmla="*/ 291 w 444"/>
                <a:gd name="T13" fmla="*/ 365 h 365"/>
                <a:gd name="T14" fmla="*/ 291 w 444"/>
                <a:gd name="T15" fmla="*/ 355 h 365"/>
                <a:gd name="T16" fmla="*/ 254 w 444"/>
                <a:gd name="T17" fmla="*/ 283 h 365"/>
                <a:gd name="T18" fmla="*/ 326 w 444"/>
                <a:gd name="T19" fmla="*/ 348 h 365"/>
                <a:gd name="T20" fmla="*/ 427 w 444"/>
                <a:gd name="T21" fmla="*/ 365 h 365"/>
                <a:gd name="T22" fmla="*/ 444 w 444"/>
                <a:gd name="T23" fmla="*/ 189 h 365"/>
                <a:gd name="T24" fmla="*/ 10 w 444"/>
                <a:gd name="T25" fmla="*/ 22 h 365"/>
                <a:gd name="T26" fmla="*/ 392 w 444"/>
                <a:gd name="T27" fmla="*/ 9 h 365"/>
                <a:gd name="T28" fmla="*/ 404 w 444"/>
                <a:gd name="T29" fmla="*/ 36 h 365"/>
                <a:gd name="T30" fmla="*/ 10 w 444"/>
                <a:gd name="T31" fmla="*/ 22 h 365"/>
                <a:gd name="T32" fmla="*/ 158 w 444"/>
                <a:gd name="T33" fmla="*/ 355 h 365"/>
                <a:gd name="T34" fmla="*/ 245 w 444"/>
                <a:gd name="T35" fmla="*/ 283 h 365"/>
                <a:gd name="T36" fmla="*/ 259 w 444"/>
                <a:gd name="T37" fmla="*/ 355 h 365"/>
                <a:gd name="T38" fmla="*/ 22 w 444"/>
                <a:gd name="T39" fmla="*/ 273 h 365"/>
                <a:gd name="T40" fmla="*/ 10 w 444"/>
                <a:gd name="T41" fmla="*/ 247 h 365"/>
                <a:gd name="T42" fmla="*/ 326 w 444"/>
                <a:gd name="T43" fmla="*/ 273 h 365"/>
                <a:gd name="T44" fmla="*/ 326 w 444"/>
                <a:gd name="T45" fmla="*/ 237 h 365"/>
                <a:gd name="T46" fmla="*/ 10 w 444"/>
                <a:gd name="T47" fmla="*/ 45 h 365"/>
                <a:gd name="T48" fmla="*/ 404 w 444"/>
                <a:gd name="T49" fmla="*/ 172 h 365"/>
                <a:gd name="T50" fmla="*/ 326 w 444"/>
                <a:gd name="T51" fmla="*/ 189 h 365"/>
                <a:gd name="T52" fmla="*/ 427 w 444"/>
                <a:gd name="T53" fmla="*/ 355 h 365"/>
                <a:gd name="T54" fmla="*/ 336 w 444"/>
                <a:gd name="T55" fmla="*/ 348 h 365"/>
                <a:gd name="T56" fmla="*/ 434 w 444"/>
                <a:gd name="T57" fmla="*/ 339 h 365"/>
                <a:gd name="T58" fmla="*/ 434 w 444"/>
                <a:gd name="T59" fmla="*/ 329 h 365"/>
                <a:gd name="T60" fmla="*/ 336 w 444"/>
                <a:gd name="T61" fmla="*/ 205 h 365"/>
                <a:gd name="T62" fmla="*/ 434 w 444"/>
                <a:gd name="T63" fmla="*/ 329 h 365"/>
                <a:gd name="T64" fmla="*/ 336 w 444"/>
                <a:gd name="T65" fmla="*/ 196 h 365"/>
                <a:gd name="T66" fmla="*/ 343 w 444"/>
                <a:gd name="T67" fmla="*/ 181 h 365"/>
                <a:gd name="T68" fmla="*/ 434 w 444"/>
                <a:gd name="T69" fmla="*/ 189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44" h="365">
                  <a:moveTo>
                    <a:pt x="427" y="172"/>
                  </a:moveTo>
                  <a:cubicBezTo>
                    <a:pt x="414" y="172"/>
                    <a:pt x="414" y="172"/>
                    <a:pt x="414" y="172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4" y="10"/>
                    <a:pt x="404" y="0"/>
                    <a:pt x="39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261"/>
                    <a:pt x="0" y="261"/>
                    <a:pt x="0" y="261"/>
                  </a:cubicBezTo>
                  <a:cubicBezTo>
                    <a:pt x="0" y="273"/>
                    <a:pt x="10" y="283"/>
                    <a:pt x="22" y="283"/>
                  </a:cubicBezTo>
                  <a:cubicBezTo>
                    <a:pt x="163" y="283"/>
                    <a:pt x="163" y="283"/>
                    <a:pt x="163" y="283"/>
                  </a:cubicBezTo>
                  <a:cubicBezTo>
                    <a:pt x="161" y="319"/>
                    <a:pt x="154" y="355"/>
                    <a:pt x="144" y="355"/>
                  </a:cubicBezTo>
                  <a:cubicBezTo>
                    <a:pt x="123" y="355"/>
                    <a:pt x="123" y="355"/>
                    <a:pt x="123" y="355"/>
                  </a:cubicBezTo>
                  <a:cubicBezTo>
                    <a:pt x="120" y="355"/>
                    <a:pt x="118" y="358"/>
                    <a:pt x="118" y="360"/>
                  </a:cubicBezTo>
                  <a:cubicBezTo>
                    <a:pt x="118" y="363"/>
                    <a:pt x="120" y="365"/>
                    <a:pt x="123" y="365"/>
                  </a:cubicBezTo>
                  <a:cubicBezTo>
                    <a:pt x="291" y="365"/>
                    <a:pt x="291" y="365"/>
                    <a:pt x="291" y="365"/>
                  </a:cubicBezTo>
                  <a:cubicBezTo>
                    <a:pt x="294" y="365"/>
                    <a:pt x="296" y="363"/>
                    <a:pt x="296" y="360"/>
                  </a:cubicBezTo>
                  <a:cubicBezTo>
                    <a:pt x="296" y="358"/>
                    <a:pt x="294" y="355"/>
                    <a:pt x="291" y="355"/>
                  </a:cubicBezTo>
                  <a:cubicBezTo>
                    <a:pt x="273" y="355"/>
                    <a:pt x="273" y="355"/>
                    <a:pt x="273" y="355"/>
                  </a:cubicBezTo>
                  <a:cubicBezTo>
                    <a:pt x="264" y="355"/>
                    <a:pt x="256" y="319"/>
                    <a:pt x="254" y="283"/>
                  </a:cubicBezTo>
                  <a:cubicBezTo>
                    <a:pt x="326" y="283"/>
                    <a:pt x="326" y="283"/>
                    <a:pt x="326" y="283"/>
                  </a:cubicBezTo>
                  <a:cubicBezTo>
                    <a:pt x="326" y="348"/>
                    <a:pt x="326" y="348"/>
                    <a:pt x="326" y="348"/>
                  </a:cubicBezTo>
                  <a:cubicBezTo>
                    <a:pt x="326" y="357"/>
                    <a:pt x="334" y="365"/>
                    <a:pt x="343" y="365"/>
                  </a:cubicBezTo>
                  <a:cubicBezTo>
                    <a:pt x="427" y="365"/>
                    <a:pt x="427" y="365"/>
                    <a:pt x="427" y="365"/>
                  </a:cubicBezTo>
                  <a:cubicBezTo>
                    <a:pt x="436" y="365"/>
                    <a:pt x="444" y="357"/>
                    <a:pt x="444" y="348"/>
                  </a:cubicBezTo>
                  <a:cubicBezTo>
                    <a:pt x="444" y="189"/>
                    <a:pt x="444" y="189"/>
                    <a:pt x="444" y="189"/>
                  </a:cubicBezTo>
                  <a:cubicBezTo>
                    <a:pt x="444" y="179"/>
                    <a:pt x="436" y="172"/>
                    <a:pt x="427" y="172"/>
                  </a:cubicBezTo>
                  <a:close/>
                  <a:moveTo>
                    <a:pt x="10" y="22"/>
                  </a:moveTo>
                  <a:cubicBezTo>
                    <a:pt x="10" y="15"/>
                    <a:pt x="15" y="9"/>
                    <a:pt x="22" y="9"/>
                  </a:cubicBezTo>
                  <a:cubicBezTo>
                    <a:pt x="392" y="9"/>
                    <a:pt x="392" y="9"/>
                    <a:pt x="392" y="9"/>
                  </a:cubicBezTo>
                  <a:cubicBezTo>
                    <a:pt x="399" y="9"/>
                    <a:pt x="404" y="15"/>
                    <a:pt x="404" y="22"/>
                  </a:cubicBezTo>
                  <a:cubicBezTo>
                    <a:pt x="404" y="36"/>
                    <a:pt x="404" y="36"/>
                    <a:pt x="404" y="36"/>
                  </a:cubicBezTo>
                  <a:cubicBezTo>
                    <a:pt x="10" y="36"/>
                    <a:pt x="10" y="36"/>
                    <a:pt x="10" y="36"/>
                  </a:cubicBezTo>
                  <a:lnTo>
                    <a:pt x="10" y="22"/>
                  </a:lnTo>
                  <a:close/>
                  <a:moveTo>
                    <a:pt x="259" y="355"/>
                  </a:moveTo>
                  <a:cubicBezTo>
                    <a:pt x="158" y="355"/>
                    <a:pt x="158" y="355"/>
                    <a:pt x="158" y="355"/>
                  </a:cubicBezTo>
                  <a:cubicBezTo>
                    <a:pt x="169" y="338"/>
                    <a:pt x="172" y="301"/>
                    <a:pt x="172" y="283"/>
                  </a:cubicBezTo>
                  <a:cubicBezTo>
                    <a:pt x="245" y="283"/>
                    <a:pt x="245" y="283"/>
                    <a:pt x="245" y="283"/>
                  </a:cubicBezTo>
                  <a:cubicBezTo>
                    <a:pt x="245" y="290"/>
                    <a:pt x="246" y="305"/>
                    <a:pt x="249" y="320"/>
                  </a:cubicBezTo>
                  <a:cubicBezTo>
                    <a:pt x="251" y="336"/>
                    <a:pt x="255" y="348"/>
                    <a:pt x="259" y="355"/>
                  </a:cubicBezTo>
                  <a:close/>
                  <a:moveTo>
                    <a:pt x="326" y="273"/>
                  </a:moveTo>
                  <a:cubicBezTo>
                    <a:pt x="22" y="273"/>
                    <a:pt x="22" y="273"/>
                    <a:pt x="22" y="273"/>
                  </a:cubicBezTo>
                  <a:cubicBezTo>
                    <a:pt x="15" y="273"/>
                    <a:pt x="10" y="268"/>
                    <a:pt x="10" y="261"/>
                  </a:cubicBezTo>
                  <a:cubicBezTo>
                    <a:pt x="10" y="247"/>
                    <a:pt x="10" y="247"/>
                    <a:pt x="10" y="247"/>
                  </a:cubicBezTo>
                  <a:cubicBezTo>
                    <a:pt x="326" y="247"/>
                    <a:pt x="326" y="247"/>
                    <a:pt x="326" y="247"/>
                  </a:cubicBezTo>
                  <a:lnTo>
                    <a:pt x="326" y="273"/>
                  </a:lnTo>
                  <a:close/>
                  <a:moveTo>
                    <a:pt x="326" y="189"/>
                  </a:moveTo>
                  <a:cubicBezTo>
                    <a:pt x="326" y="237"/>
                    <a:pt x="326" y="237"/>
                    <a:pt x="326" y="237"/>
                  </a:cubicBezTo>
                  <a:cubicBezTo>
                    <a:pt x="10" y="237"/>
                    <a:pt x="10" y="237"/>
                    <a:pt x="10" y="237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404" y="45"/>
                    <a:pt x="404" y="45"/>
                    <a:pt x="404" y="45"/>
                  </a:cubicBezTo>
                  <a:cubicBezTo>
                    <a:pt x="404" y="172"/>
                    <a:pt x="404" y="172"/>
                    <a:pt x="404" y="172"/>
                  </a:cubicBezTo>
                  <a:cubicBezTo>
                    <a:pt x="343" y="172"/>
                    <a:pt x="343" y="172"/>
                    <a:pt x="343" y="172"/>
                  </a:cubicBezTo>
                  <a:cubicBezTo>
                    <a:pt x="334" y="172"/>
                    <a:pt x="326" y="179"/>
                    <a:pt x="326" y="189"/>
                  </a:cubicBezTo>
                  <a:close/>
                  <a:moveTo>
                    <a:pt x="434" y="348"/>
                  </a:moveTo>
                  <a:cubicBezTo>
                    <a:pt x="434" y="352"/>
                    <a:pt x="431" y="355"/>
                    <a:pt x="427" y="355"/>
                  </a:cubicBezTo>
                  <a:cubicBezTo>
                    <a:pt x="343" y="355"/>
                    <a:pt x="343" y="355"/>
                    <a:pt x="343" y="355"/>
                  </a:cubicBezTo>
                  <a:cubicBezTo>
                    <a:pt x="339" y="355"/>
                    <a:pt x="336" y="352"/>
                    <a:pt x="336" y="348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434" y="339"/>
                    <a:pt x="434" y="339"/>
                    <a:pt x="434" y="339"/>
                  </a:cubicBezTo>
                  <a:lnTo>
                    <a:pt x="434" y="348"/>
                  </a:lnTo>
                  <a:close/>
                  <a:moveTo>
                    <a:pt x="434" y="329"/>
                  </a:moveTo>
                  <a:cubicBezTo>
                    <a:pt x="336" y="329"/>
                    <a:pt x="336" y="329"/>
                    <a:pt x="336" y="329"/>
                  </a:cubicBezTo>
                  <a:cubicBezTo>
                    <a:pt x="336" y="205"/>
                    <a:pt x="336" y="205"/>
                    <a:pt x="336" y="205"/>
                  </a:cubicBezTo>
                  <a:cubicBezTo>
                    <a:pt x="434" y="205"/>
                    <a:pt x="434" y="205"/>
                    <a:pt x="434" y="205"/>
                  </a:cubicBezTo>
                  <a:lnTo>
                    <a:pt x="434" y="329"/>
                  </a:lnTo>
                  <a:close/>
                  <a:moveTo>
                    <a:pt x="434" y="196"/>
                  </a:moveTo>
                  <a:cubicBezTo>
                    <a:pt x="336" y="196"/>
                    <a:pt x="336" y="196"/>
                    <a:pt x="336" y="196"/>
                  </a:cubicBezTo>
                  <a:cubicBezTo>
                    <a:pt x="336" y="189"/>
                    <a:pt x="336" y="189"/>
                    <a:pt x="336" y="189"/>
                  </a:cubicBezTo>
                  <a:cubicBezTo>
                    <a:pt x="336" y="184"/>
                    <a:pt x="339" y="181"/>
                    <a:pt x="343" y="181"/>
                  </a:cubicBezTo>
                  <a:cubicBezTo>
                    <a:pt x="427" y="181"/>
                    <a:pt x="427" y="181"/>
                    <a:pt x="427" y="181"/>
                  </a:cubicBezTo>
                  <a:cubicBezTo>
                    <a:pt x="431" y="181"/>
                    <a:pt x="434" y="184"/>
                    <a:pt x="434" y="189"/>
                  </a:cubicBezTo>
                  <a:lnTo>
                    <a:pt x="434" y="19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34"/>
            <p:cNvSpPr>
              <a:spLocks noChangeAspect="1" noEditPoints="1"/>
            </p:cNvSpPr>
            <p:nvPr/>
          </p:nvSpPr>
          <p:spPr bwMode="auto">
            <a:xfrm>
              <a:off x="4194582" y="2880360"/>
              <a:ext cx="731936" cy="548640"/>
            </a:xfrm>
            <a:custGeom>
              <a:avLst/>
              <a:gdLst>
                <a:gd name="T0" fmla="*/ 419 w 486"/>
                <a:gd name="T1" fmla="*/ 279 h 364"/>
                <a:gd name="T2" fmla="*/ 390 w 486"/>
                <a:gd name="T3" fmla="*/ 171 h 364"/>
                <a:gd name="T4" fmla="*/ 363 w 486"/>
                <a:gd name="T5" fmla="*/ 279 h 364"/>
                <a:gd name="T6" fmla="*/ 295 w 486"/>
                <a:gd name="T7" fmla="*/ 359 h 364"/>
                <a:gd name="T8" fmla="*/ 481 w 486"/>
                <a:gd name="T9" fmla="*/ 364 h 364"/>
                <a:gd name="T10" fmla="*/ 434 w 486"/>
                <a:gd name="T11" fmla="*/ 312 h 364"/>
                <a:gd name="T12" fmla="*/ 390 w 486"/>
                <a:gd name="T13" fmla="*/ 181 h 364"/>
                <a:gd name="T14" fmla="*/ 390 w 486"/>
                <a:gd name="T15" fmla="*/ 283 h 364"/>
                <a:gd name="T16" fmla="*/ 305 w 486"/>
                <a:gd name="T17" fmla="*/ 355 h 364"/>
                <a:gd name="T18" fmla="*/ 351 w 486"/>
                <a:gd name="T19" fmla="*/ 320 h 364"/>
                <a:gd name="T20" fmla="*/ 390 w 486"/>
                <a:gd name="T21" fmla="*/ 292 h 364"/>
                <a:gd name="T22" fmla="*/ 431 w 486"/>
                <a:gd name="T23" fmla="*/ 321 h 364"/>
                <a:gd name="T24" fmla="*/ 476 w 486"/>
                <a:gd name="T25" fmla="*/ 355 h 364"/>
                <a:gd name="T26" fmla="*/ 322 w 486"/>
                <a:gd name="T27" fmla="*/ 216 h 364"/>
                <a:gd name="T28" fmla="*/ 327 w 486"/>
                <a:gd name="T29" fmla="*/ 215 h 364"/>
                <a:gd name="T30" fmla="*/ 321 w 486"/>
                <a:gd name="T31" fmla="*/ 177 h 364"/>
                <a:gd name="T32" fmla="*/ 297 w 486"/>
                <a:gd name="T33" fmla="*/ 37 h 364"/>
                <a:gd name="T34" fmla="*/ 204 w 486"/>
                <a:gd name="T35" fmla="*/ 0 h 364"/>
                <a:gd name="T36" fmla="*/ 171 w 486"/>
                <a:gd name="T37" fmla="*/ 137 h 364"/>
                <a:gd name="T38" fmla="*/ 154 w 486"/>
                <a:gd name="T39" fmla="*/ 189 h 364"/>
                <a:gd name="T40" fmla="*/ 208 w 486"/>
                <a:gd name="T41" fmla="*/ 143 h 364"/>
                <a:gd name="T42" fmla="*/ 289 w 486"/>
                <a:gd name="T43" fmla="*/ 179 h 364"/>
                <a:gd name="T44" fmla="*/ 293 w 486"/>
                <a:gd name="T45" fmla="*/ 170 h 364"/>
                <a:gd name="T46" fmla="*/ 227 w 486"/>
                <a:gd name="T47" fmla="*/ 130 h 364"/>
                <a:gd name="T48" fmla="*/ 205 w 486"/>
                <a:gd name="T49" fmla="*/ 133 h 364"/>
                <a:gd name="T50" fmla="*/ 200 w 486"/>
                <a:gd name="T51" fmla="*/ 139 h 364"/>
                <a:gd name="T52" fmla="*/ 181 w 486"/>
                <a:gd name="T53" fmla="*/ 134 h 364"/>
                <a:gd name="T54" fmla="*/ 178 w 486"/>
                <a:gd name="T55" fmla="*/ 129 h 364"/>
                <a:gd name="T56" fmla="*/ 204 w 486"/>
                <a:gd name="T57" fmla="*/ 9 h 364"/>
                <a:gd name="T58" fmla="*/ 276 w 486"/>
                <a:gd name="T59" fmla="*/ 49 h 364"/>
                <a:gd name="T60" fmla="*/ 369 w 486"/>
                <a:gd name="T61" fmla="*/ 108 h 364"/>
                <a:gd name="T62" fmla="*/ 311 w 486"/>
                <a:gd name="T63" fmla="*/ 173 h 364"/>
                <a:gd name="T64" fmla="*/ 297 w 486"/>
                <a:gd name="T65" fmla="*/ 173 h 364"/>
                <a:gd name="T66" fmla="*/ 139 w 486"/>
                <a:gd name="T67" fmla="*/ 312 h 364"/>
                <a:gd name="T68" fmla="*/ 142 w 486"/>
                <a:gd name="T69" fmla="*/ 232 h 364"/>
                <a:gd name="T70" fmla="*/ 49 w 486"/>
                <a:gd name="T71" fmla="*/ 232 h 364"/>
                <a:gd name="T72" fmla="*/ 54 w 486"/>
                <a:gd name="T73" fmla="*/ 311 h 364"/>
                <a:gd name="T74" fmla="*/ 5 w 486"/>
                <a:gd name="T75" fmla="*/ 364 h 364"/>
                <a:gd name="T76" fmla="*/ 191 w 486"/>
                <a:gd name="T77" fmla="*/ 359 h 364"/>
                <a:gd name="T78" fmla="*/ 59 w 486"/>
                <a:gd name="T79" fmla="*/ 232 h 364"/>
                <a:gd name="T80" fmla="*/ 132 w 486"/>
                <a:gd name="T81" fmla="*/ 232 h 364"/>
                <a:gd name="T82" fmla="*/ 59 w 486"/>
                <a:gd name="T83" fmla="*/ 232 h 364"/>
                <a:gd name="T84" fmla="*/ 56 w 486"/>
                <a:gd name="T85" fmla="*/ 320 h 364"/>
                <a:gd name="T86" fmla="*/ 77 w 486"/>
                <a:gd name="T87" fmla="*/ 286 h 364"/>
                <a:gd name="T88" fmla="*/ 115 w 486"/>
                <a:gd name="T89" fmla="*/ 286 h 364"/>
                <a:gd name="T90" fmla="*/ 137 w 486"/>
                <a:gd name="T91" fmla="*/ 321 h 364"/>
                <a:gd name="T92" fmla="*/ 10 w 486"/>
                <a:gd name="T93" fmla="*/ 355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86" h="364">
                  <a:moveTo>
                    <a:pt x="434" y="312"/>
                  </a:moveTo>
                  <a:cubicBezTo>
                    <a:pt x="423" y="309"/>
                    <a:pt x="419" y="290"/>
                    <a:pt x="419" y="279"/>
                  </a:cubicBezTo>
                  <a:cubicBezTo>
                    <a:pt x="429" y="267"/>
                    <a:pt x="437" y="250"/>
                    <a:pt x="437" y="232"/>
                  </a:cubicBezTo>
                  <a:cubicBezTo>
                    <a:pt x="437" y="195"/>
                    <a:pt x="419" y="171"/>
                    <a:pt x="390" y="171"/>
                  </a:cubicBezTo>
                  <a:cubicBezTo>
                    <a:pt x="362" y="171"/>
                    <a:pt x="344" y="195"/>
                    <a:pt x="344" y="232"/>
                  </a:cubicBezTo>
                  <a:cubicBezTo>
                    <a:pt x="344" y="251"/>
                    <a:pt x="352" y="268"/>
                    <a:pt x="363" y="279"/>
                  </a:cubicBezTo>
                  <a:cubicBezTo>
                    <a:pt x="362" y="293"/>
                    <a:pt x="358" y="308"/>
                    <a:pt x="348" y="311"/>
                  </a:cubicBezTo>
                  <a:cubicBezTo>
                    <a:pt x="304" y="320"/>
                    <a:pt x="295" y="342"/>
                    <a:pt x="295" y="359"/>
                  </a:cubicBezTo>
                  <a:cubicBezTo>
                    <a:pt x="295" y="362"/>
                    <a:pt x="297" y="364"/>
                    <a:pt x="300" y="364"/>
                  </a:cubicBezTo>
                  <a:cubicBezTo>
                    <a:pt x="481" y="364"/>
                    <a:pt x="481" y="364"/>
                    <a:pt x="481" y="364"/>
                  </a:cubicBezTo>
                  <a:cubicBezTo>
                    <a:pt x="483" y="364"/>
                    <a:pt x="486" y="362"/>
                    <a:pt x="486" y="359"/>
                  </a:cubicBezTo>
                  <a:cubicBezTo>
                    <a:pt x="486" y="343"/>
                    <a:pt x="477" y="321"/>
                    <a:pt x="434" y="312"/>
                  </a:cubicBezTo>
                  <a:close/>
                  <a:moveTo>
                    <a:pt x="354" y="232"/>
                  </a:moveTo>
                  <a:cubicBezTo>
                    <a:pt x="354" y="185"/>
                    <a:pt x="382" y="181"/>
                    <a:pt x="390" y="181"/>
                  </a:cubicBezTo>
                  <a:cubicBezTo>
                    <a:pt x="399" y="181"/>
                    <a:pt x="427" y="185"/>
                    <a:pt x="427" y="232"/>
                  </a:cubicBezTo>
                  <a:cubicBezTo>
                    <a:pt x="427" y="261"/>
                    <a:pt x="408" y="283"/>
                    <a:pt x="390" y="283"/>
                  </a:cubicBezTo>
                  <a:cubicBezTo>
                    <a:pt x="373" y="283"/>
                    <a:pt x="354" y="261"/>
                    <a:pt x="354" y="232"/>
                  </a:cubicBezTo>
                  <a:close/>
                  <a:moveTo>
                    <a:pt x="305" y="355"/>
                  </a:moveTo>
                  <a:cubicBezTo>
                    <a:pt x="307" y="338"/>
                    <a:pt x="323" y="326"/>
                    <a:pt x="351" y="320"/>
                  </a:cubicBezTo>
                  <a:cubicBezTo>
                    <a:pt x="351" y="320"/>
                    <a:pt x="351" y="320"/>
                    <a:pt x="351" y="320"/>
                  </a:cubicBezTo>
                  <a:cubicBezTo>
                    <a:pt x="364" y="316"/>
                    <a:pt x="370" y="301"/>
                    <a:pt x="372" y="286"/>
                  </a:cubicBezTo>
                  <a:cubicBezTo>
                    <a:pt x="377" y="290"/>
                    <a:pt x="384" y="292"/>
                    <a:pt x="390" y="292"/>
                  </a:cubicBezTo>
                  <a:cubicBezTo>
                    <a:pt x="397" y="292"/>
                    <a:pt x="404" y="290"/>
                    <a:pt x="410" y="286"/>
                  </a:cubicBezTo>
                  <a:cubicBezTo>
                    <a:pt x="412" y="302"/>
                    <a:pt x="418" y="317"/>
                    <a:pt x="431" y="321"/>
                  </a:cubicBezTo>
                  <a:cubicBezTo>
                    <a:pt x="431" y="321"/>
                    <a:pt x="431" y="321"/>
                    <a:pt x="432" y="321"/>
                  </a:cubicBezTo>
                  <a:cubicBezTo>
                    <a:pt x="459" y="326"/>
                    <a:pt x="474" y="338"/>
                    <a:pt x="476" y="355"/>
                  </a:cubicBezTo>
                  <a:lnTo>
                    <a:pt x="305" y="355"/>
                  </a:lnTo>
                  <a:close/>
                  <a:moveTo>
                    <a:pt x="322" y="216"/>
                  </a:moveTo>
                  <a:cubicBezTo>
                    <a:pt x="323" y="216"/>
                    <a:pt x="323" y="216"/>
                    <a:pt x="324" y="216"/>
                  </a:cubicBezTo>
                  <a:cubicBezTo>
                    <a:pt x="325" y="216"/>
                    <a:pt x="327" y="216"/>
                    <a:pt x="327" y="215"/>
                  </a:cubicBezTo>
                  <a:cubicBezTo>
                    <a:pt x="329" y="214"/>
                    <a:pt x="330" y="212"/>
                    <a:pt x="329" y="210"/>
                  </a:cubicBezTo>
                  <a:cubicBezTo>
                    <a:pt x="329" y="210"/>
                    <a:pt x="322" y="195"/>
                    <a:pt x="321" y="177"/>
                  </a:cubicBezTo>
                  <a:cubicBezTo>
                    <a:pt x="355" y="168"/>
                    <a:pt x="378" y="140"/>
                    <a:pt x="378" y="108"/>
                  </a:cubicBezTo>
                  <a:cubicBezTo>
                    <a:pt x="378" y="69"/>
                    <a:pt x="342" y="37"/>
                    <a:pt x="297" y="37"/>
                  </a:cubicBezTo>
                  <a:cubicBezTo>
                    <a:pt x="290" y="37"/>
                    <a:pt x="283" y="37"/>
                    <a:pt x="277" y="39"/>
                  </a:cubicBezTo>
                  <a:cubicBezTo>
                    <a:pt x="263" y="15"/>
                    <a:pt x="235" y="0"/>
                    <a:pt x="204" y="0"/>
                  </a:cubicBezTo>
                  <a:cubicBezTo>
                    <a:pt x="159" y="0"/>
                    <a:pt x="123" y="32"/>
                    <a:pt x="123" y="71"/>
                  </a:cubicBezTo>
                  <a:cubicBezTo>
                    <a:pt x="123" y="100"/>
                    <a:pt x="142" y="125"/>
                    <a:pt x="171" y="137"/>
                  </a:cubicBezTo>
                  <a:cubicBezTo>
                    <a:pt x="170" y="163"/>
                    <a:pt x="154" y="183"/>
                    <a:pt x="154" y="183"/>
                  </a:cubicBezTo>
                  <a:cubicBezTo>
                    <a:pt x="153" y="185"/>
                    <a:pt x="153" y="188"/>
                    <a:pt x="154" y="189"/>
                  </a:cubicBezTo>
                  <a:cubicBezTo>
                    <a:pt x="156" y="191"/>
                    <a:pt x="158" y="191"/>
                    <a:pt x="160" y="191"/>
                  </a:cubicBezTo>
                  <a:cubicBezTo>
                    <a:pt x="185" y="179"/>
                    <a:pt x="201" y="164"/>
                    <a:pt x="208" y="143"/>
                  </a:cubicBezTo>
                  <a:cubicBezTo>
                    <a:pt x="214" y="142"/>
                    <a:pt x="219" y="142"/>
                    <a:pt x="224" y="141"/>
                  </a:cubicBezTo>
                  <a:cubicBezTo>
                    <a:pt x="237" y="163"/>
                    <a:pt x="261" y="177"/>
                    <a:pt x="289" y="179"/>
                  </a:cubicBezTo>
                  <a:cubicBezTo>
                    <a:pt x="296" y="193"/>
                    <a:pt x="306" y="205"/>
                    <a:pt x="322" y="216"/>
                  </a:cubicBezTo>
                  <a:close/>
                  <a:moveTo>
                    <a:pt x="293" y="170"/>
                  </a:moveTo>
                  <a:cubicBezTo>
                    <a:pt x="266" y="169"/>
                    <a:pt x="242" y="155"/>
                    <a:pt x="231" y="133"/>
                  </a:cubicBezTo>
                  <a:cubicBezTo>
                    <a:pt x="230" y="131"/>
                    <a:pt x="228" y="130"/>
                    <a:pt x="227" y="130"/>
                  </a:cubicBezTo>
                  <a:cubicBezTo>
                    <a:pt x="226" y="130"/>
                    <a:pt x="226" y="130"/>
                    <a:pt x="225" y="131"/>
                  </a:cubicBezTo>
                  <a:cubicBezTo>
                    <a:pt x="219" y="132"/>
                    <a:pt x="212" y="133"/>
                    <a:pt x="205" y="133"/>
                  </a:cubicBezTo>
                  <a:cubicBezTo>
                    <a:pt x="202" y="133"/>
                    <a:pt x="201" y="135"/>
                    <a:pt x="200" y="137"/>
                  </a:cubicBezTo>
                  <a:cubicBezTo>
                    <a:pt x="200" y="138"/>
                    <a:pt x="200" y="138"/>
                    <a:pt x="200" y="139"/>
                  </a:cubicBezTo>
                  <a:cubicBezTo>
                    <a:pt x="195" y="154"/>
                    <a:pt x="185" y="165"/>
                    <a:pt x="170" y="175"/>
                  </a:cubicBezTo>
                  <a:cubicBezTo>
                    <a:pt x="175" y="165"/>
                    <a:pt x="180" y="150"/>
                    <a:pt x="181" y="134"/>
                  </a:cubicBezTo>
                  <a:cubicBezTo>
                    <a:pt x="181" y="134"/>
                    <a:pt x="181" y="134"/>
                    <a:pt x="181" y="134"/>
                  </a:cubicBezTo>
                  <a:cubicBezTo>
                    <a:pt x="181" y="132"/>
                    <a:pt x="180" y="130"/>
                    <a:pt x="178" y="129"/>
                  </a:cubicBezTo>
                  <a:cubicBezTo>
                    <a:pt x="150" y="120"/>
                    <a:pt x="132" y="97"/>
                    <a:pt x="132" y="71"/>
                  </a:cubicBezTo>
                  <a:cubicBezTo>
                    <a:pt x="132" y="37"/>
                    <a:pt x="164" y="9"/>
                    <a:pt x="204" y="9"/>
                  </a:cubicBezTo>
                  <a:cubicBezTo>
                    <a:pt x="233" y="9"/>
                    <a:pt x="259" y="24"/>
                    <a:pt x="270" y="47"/>
                  </a:cubicBezTo>
                  <a:cubicBezTo>
                    <a:pt x="271" y="48"/>
                    <a:pt x="273" y="49"/>
                    <a:pt x="276" y="49"/>
                  </a:cubicBezTo>
                  <a:cubicBezTo>
                    <a:pt x="282" y="47"/>
                    <a:pt x="290" y="46"/>
                    <a:pt x="297" y="46"/>
                  </a:cubicBezTo>
                  <a:cubicBezTo>
                    <a:pt x="337" y="46"/>
                    <a:pt x="369" y="74"/>
                    <a:pt x="369" y="108"/>
                  </a:cubicBezTo>
                  <a:cubicBezTo>
                    <a:pt x="369" y="137"/>
                    <a:pt x="347" y="162"/>
                    <a:pt x="315" y="169"/>
                  </a:cubicBezTo>
                  <a:cubicBezTo>
                    <a:pt x="313" y="169"/>
                    <a:pt x="311" y="171"/>
                    <a:pt x="311" y="173"/>
                  </a:cubicBezTo>
                  <a:cubicBezTo>
                    <a:pt x="311" y="183"/>
                    <a:pt x="313" y="191"/>
                    <a:pt x="315" y="198"/>
                  </a:cubicBezTo>
                  <a:cubicBezTo>
                    <a:pt x="306" y="190"/>
                    <a:pt x="301" y="182"/>
                    <a:pt x="297" y="173"/>
                  </a:cubicBezTo>
                  <a:cubicBezTo>
                    <a:pt x="296" y="171"/>
                    <a:pt x="295" y="170"/>
                    <a:pt x="293" y="170"/>
                  </a:cubicBezTo>
                  <a:close/>
                  <a:moveTo>
                    <a:pt x="139" y="312"/>
                  </a:moveTo>
                  <a:cubicBezTo>
                    <a:pt x="128" y="309"/>
                    <a:pt x="124" y="290"/>
                    <a:pt x="124" y="279"/>
                  </a:cubicBezTo>
                  <a:cubicBezTo>
                    <a:pt x="135" y="267"/>
                    <a:pt x="142" y="250"/>
                    <a:pt x="142" y="232"/>
                  </a:cubicBezTo>
                  <a:cubicBezTo>
                    <a:pt x="142" y="195"/>
                    <a:pt x="124" y="171"/>
                    <a:pt x="96" y="171"/>
                  </a:cubicBezTo>
                  <a:cubicBezTo>
                    <a:pt x="67" y="171"/>
                    <a:pt x="49" y="195"/>
                    <a:pt x="49" y="232"/>
                  </a:cubicBezTo>
                  <a:cubicBezTo>
                    <a:pt x="49" y="251"/>
                    <a:pt x="57" y="268"/>
                    <a:pt x="68" y="279"/>
                  </a:cubicBezTo>
                  <a:cubicBezTo>
                    <a:pt x="67" y="293"/>
                    <a:pt x="63" y="308"/>
                    <a:pt x="54" y="311"/>
                  </a:cubicBezTo>
                  <a:cubicBezTo>
                    <a:pt x="10" y="320"/>
                    <a:pt x="0" y="342"/>
                    <a:pt x="0" y="359"/>
                  </a:cubicBezTo>
                  <a:cubicBezTo>
                    <a:pt x="0" y="362"/>
                    <a:pt x="3" y="364"/>
                    <a:pt x="5" y="364"/>
                  </a:cubicBezTo>
                  <a:cubicBezTo>
                    <a:pt x="186" y="364"/>
                    <a:pt x="186" y="364"/>
                    <a:pt x="186" y="364"/>
                  </a:cubicBezTo>
                  <a:cubicBezTo>
                    <a:pt x="189" y="364"/>
                    <a:pt x="191" y="362"/>
                    <a:pt x="191" y="359"/>
                  </a:cubicBezTo>
                  <a:cubicBezTo>
                    <a:pt x="191" y="343"/>
                    <a:pt x="182" y="321"/>
                    <a:pt x="139" y="312"/>
                  </a:cubicBezTo>
                  <a:close/>
                  <a:moveTo>
                    <a:pt x="59" y="232"/>
                  </a:moveTo>
                  <a:cubicBezTo>
                    <a:pt x="59" y="185"/>
                    <a:pt x="87" y="181"/>
                    <a:pt x="96" y="181"/>
                  </a:cubicBezTo>
                  <a:cubicBezTo>
                    <a:pt x="104" y="181"/>
                    <a:pt x="132" y="185"/>
                    <a:pt x="132" y="232"/>
                  </a:cubicBezTo>
                  <a:cubicBezTo>
                    <a:pt x="132" y="261"/>
                    <a:pt x="113" y="283"/>
                    <a:pt x="96" y="283"/>
                  </a:cubicBezTo>
                  <a:cubicBezTo>
                    <a:pt x="78" y="283"/>
                    <a:pt x="59" y="261"/>
                    <a:pt x="59" y="232"/>
                  </a:cubicBezTo>
                  <a:close/>
                  <a:moveTo>
                    <a:pt x="10" y="355"/>
                  </a:moveTo>
                  <a:cubicBezTo>
                    <a:pt x="12" y="338"/>
                    <a:pt x="28" y="326"/>
                    <a:pt x="56" y="320"/>
                  </a:cubicBezTo>
                  <a:cubicBezTo>
                    <a:pt x="56" y="320"/>
                    <a:pt x="56" y="320"/>
                    <a:pt x="56" y="320"/>
                  </a:cubicBezTo>
                  <a:cubicBezTo>
                    <a:pt x="69" y="316"/>
                    <a:pt x="75" y="301"/>
                    <a:pt x="77" y="286"/>
                  </a:cubicBezTo>
                  <a:cubicBezTo>
                    <a:pt x="83" y="290"/>
                    <a:pt x="89" y="292"/>
                    <a:pt x="96" y="292"/>
                  </a:cubicBezTo>
                  <a:cubicBezTo>
                    <a:pt x="102" y="292"/>
                    <a:pt x="109" y="290"/>
                    <a:pt x="115" y="286"/>
                  </a:cubicBezTo>
                  <a:cubicBezTo>
                    <a:pt x="117" y="302"/>
                    <a:pt x="123" y="317"/>
                    <a:pt x="136" y="321"/>
                  </a:cubicBezTo>
                  <a:cubicBezTo>
                    <a:pt x="137" y="321"/>
                    <a:pt x="137" y="321"/>
                    <a:pt x="137" y="321"/>
                  </a:cubicBezTo>
                  <a:cubicBezTo>
                    <a:pt x="164" y="326"/>
                    <a:pt x="179" y="338"/>
                    <a:pt x="181" y="355"/>
                  </a:cubicBezTo>
                  <a:lnTo>
                    <a:pt x="10" y="35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22"/>
            <p:cNvSpPr>
              <a:spLocks noChangeAspect="1" noEditPoints="1"/>
            </p:cNvSpPr>
            <p:nvPr/>
          </p:nvSpPr>
          <p:spPr bwMode="auto">
            <a:xfrm rot="5400000">
              <a:off x="5832324" y="4554986"/>
              <a:ext cx="496355" cy="548640"/>
            </a:xfrm>
            <a:custGeom>
              <a:avLst/>
              <a:gdLst>
                <a:gd name="T0" fmla="*/ 566 w 566"/>
                <a:gd name="T1" fmla="*/ 128 h 632"/>
                <a:gd name="T2" fmla="*/ 438 w 566"/>
                <a:gd name="T3" fmla="*/ 0 h 632"/>
                <a:gd name="T4" fmla="*/ 390 w 566"/>
                <a:gd name="T5" fmla="*/ 60 h 632"/>
                <a:gd name="T6" fmla="*/ 347 w 566"/>
                <a:gd name="T7" fmla="*/ 148 h 632"/>
                <a:gd name="T8" fmla="*/ 219 w 566"/>
                <a:gd name="T9" fmla="*/ 87 h 632"/>
                <a:gd name="T10" fmla="*/ 176 w 566"/>
                <a:gd name="T11" fmla="*/ 148 h 632"/>
                <a:gd name="T12" fmla="*/ 135 w 566"/>
                <a:gd name="T13" fmla="*/ 309 h 632"/>
                <a:gd name="T14" fmla="*/ 7 w 566"/>
                <a:gd name="T15" fmla="*/ 249 h 632"/>
                <a:gd name="T16" fmla="*/ 7 w 566"/>
                <a:gd name="T17" fmla="*/ 384 h 632"/>
                <a:gd name="T18" fmla="*/ 135 w 566"/>
                <a:gd name="T19" fmla="*/ 323 h 632"/>
                <a:gd name="T20" fmla="*/ 176 w 566"/>
                <a:gd name="T21" fmla="*/ 485 h 632"/>
                <a:gd name="T22" fmla="*/ 219 w 566"/>
                <a:gd name="T23" fmla="*/ 545 h 632"/>
                <a:gd name="T24" fmla="*/ 347 w 566"/>
                <a:gd name="T25" fmla="*/ 485 h 632"/>
                <a:gd name="T26" fmla="*/ 390 w 566"/>
                <a:gd name="T27" fmla="*/ 572 h 632"/>
                <a:gd name="T28" fmla="*/ 438 w 566"/>
                <a:gd name="T29" fmla="*/ 632 h 632"/>
                <a:gd name="T30" fmla="*/ 566 w 566"/>
                <a:gd name="T31" fmla="*/ 504 h 632"/>
                <a:gd name="T32" fmla="*/ 431 w 566"/>
                <a:gd name="T33" fmla="*/ 504 h 632"/>
                <a:gd name="T34" fmla="*/ 397 w 566"/>
                <a:gd name="T35" fmla="*/ 406 h 632"/>
                <a:gd name="T36" fmla="*/ 438 w 566"/>
                <a:gd name="T37" fmla="*/ 466 h 632"/>
                <a:gd name="T38" fmla="*/ 566 w 566"/>
                <a:gd name="T39" fmla="*/ 338 h 632"/>
                <a:gd name="T40" fmla="*/ 431 w 566"/>
                <a:gd name="T41" fmla="*/ 338 h 632"/>
                <a:gd name="T42" fmla="*/ 383 w 566"/>
                <a:gd name="T43" fmla="*/ 399 h 632"/>
                <a:gd name="T44" fmla="*/ 347 w 566"/>
                <a:gd name="T45" fmla="*/ 417 h 632"/>
                <a:gd name="T46" fmla="*/ 212 w 566"/>
                <a:gd name="T47" fmla="*/ 417 h 632"/>
                <a:gd name="T48" fmla="*/ 183 w 566"/>
                <a:gd name="T49" fmla="*/ 162 h 632"/>
                <a:gd name="T50" fmla="*/ 219 w 566"/>
                <a:gd name="T51" fmla="*/ 222 h 632"/>
                <a:gd name="T52" fmla="*/ 347 w 566"/>
                <a:gd name="T53" fmla="*/ 162 h 632"/>
                <a:gd name="T54" fmla="*/ 390 w 566"/>
                <a:gd name="T55" fmla="*/ 241 h 632"/>
                <a:gd name="T56" fmla="*/ 438 w 566"/>
                <a:gd name="T57" fmla="*/ 301 h 632"/>
                <a:gd name="T58" fmla="*/ 566 w 566"/>
                <a:gd name="T59" fmla="*/ 173 h 632"/>
                <a:gd name="T60" fmla="*/ 431 w 566"/>
                <a:gd name="T61" fmla="*/ 173 h 632"/>
                <a:gd name="T62" fmla="*/ 397 w 566"/>
                <a:gd name="T63" fmla="*/ 74 h 632"/>
                <a:gd name="T64" fmla="*/ 438 w 566"/>
                <a:gd name="T65" fmla="*/ 135 h 632"/>
                <a:gd name="T66" fmla="*/ 14 w 566"/>
                <a:gd name="T67" fmla="*/ 263 h 632"/>
                <a:gd name="T68" fmla="*/ 445 w 566"/>
                <a:gd name="T69" fmla="*/ 511 h 632"/>
                <a:gd name="T70" fmla="*/ 445 w 566"/>
                <a:gd name="T71" fmla="*/ 618 h 632"/>
                <a:gd name="T72" fmla="*/ 552 w 566"/>
                <a:gd name="T73" fmla="*/ 345 h 632"/>
                <a:gd name="T74" fmla="*/ 445 w 566"/>
                <a:gd name="T75" fmla="*/ 345 h 632"/>
                <a:gd name="T76" fmla="*/ 333 w 566"/>
                <a:gd name="T77" fmla="*/ 531 h 632"/>
                <a:gd name="T78" fmla="*/ 333 w 566"/>
                <a:gd name="T79" fmla="*/ 208 h 632"/>
                <a:gd name="T80" fmla="*/ 333 w 566"/>
                <a:gd name="T81" fmla="*/ 101 h 632"/>
                <a:gd name="T82" fmla="*/ 552 w 566"/>
                <a:gd name="T83" fmla="*/ 180 h 632"/>
                <a:gd name="T84" fmla="*/ 445 w 566"/>
                <a:gd name="T85" fmla="*/ 180 h 632"/>
                <a:gd name="T86" fmla="*/ 552 w 566"/>
                <a:gd name="T87" fmla="*/ 121 h 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66" h="632">
                  <a:moveTo>
                    <a:pt x="438" y="135"/>
                  </a:moveTo>
                  <a:cubicBezTo>
                    <a:pt x="559" y="135"/>
                    <a:pt x="559" y="135"/>
                    <a:pt x="559" y="135"/>
                  </a:cubicBezTo>
                  <a:cubicBezTo>
                    <a:pt x="562" y="135"/>
                    <a:pt x="566" y="132"/>
                    <a:pt x="566" y="128"/>
                  </a:cubicBezTo>
                  <a:cubicBezTo>
                    <a:pt x="566" y="7"/>
                    <a:pt x="566" y="7"/>
                    <a:pt x="566" y="7"/>
                  </a:cubicBezTo>
                  <a:cubicBezTo>
                    <a:pt x="566" y="3"/>
                    <a:pt x="562" y="0"/>
                    <a:pt x="559" y="0"/>
                  </a:cubicBezTo>
                  <a:cubicBezTo>
                    <a:pt x="438" y="0"/>
                    <a:pt x="438" y="0"/>
                    <a:pt x="438" y="0"/>
                  </a:cubicBezTo>
                  <a:cubicBezTo>
                    <a:pt x="434" y="0"/>
                    <a:pt x="431" y="3"/>
                    <a:pt x="431" y="7"/>
                  </a:cubicBezTo>
                  <a:cubicBezTo>
                    <a:pt x="431" y="60"/>
                    <a:pt x="431" y="60"/>
                    <a:pt x="431" y="60"/>
                  </a:cubicBezTo>
                  <a:cubicBezTo>
                    <a:pt x="390" y="60"/>
                    <a:pt x="390" y="60"/>
                    <a:pt x="390" y="60"/>
                  </a:cubicBezTo>
                  <a:cubicBezTo>
                    <a:pt x="386" y="60"/>
                    <a:pt x="383" y="63"/>
                    <a:pt x="383" y="67"/>
                  </a:cubicBezTo>
                  <a:cubicBezTo>
                    <a:pt x="383" y="148"/>
                    <a:pt x="383" y="148"/>
                    <a:pt x="383" y="148"/>
                  </a:cubicBezTo>
                  <a:cubicBezTo>
                    <a:pt x="347" y="148"/>
                    <a:pt x="347" y="148"/>
                    <a:pt x="347" y="148"/>
                  </a:cubicBezTo>
                  <a:cubicBezTo>
                    <a:pt x="347" y="94"/>
                    <a:pt x="347" y="94"/>
                    <a:pt x="347" y="94"/>
                  </a:cubicBezTo>
                  <a:cubicBezTo>
                    <a:pt x="347" y="90"/>
                    <a:pt x="344" y="87"/>
                    <a:pt x="340" y="87"/>
                  </a:cubicBezTo>
                  <a:cubicBezTo>
                    <a:pt x="219" y="87"/>
                    <a:pt x="219" y="87"/>
                    <a:pt x="219" y="87"/>
                  </a:cubicBezTo>
                  <a:cubicBezTo>
                    <a:pt x="215" y="87"/>
                    <a:pt x="212" y="90"/>
                    <a:pt x="212" y="94"/>
                  </a:cubicBezTo>
                  <a:cubicBezTo>
                    <a:pt x="212" y="148"/>
                    <a:pt x="212" y="148"/>
                    <a:pt x="212" y="148"/>
                  </a:cubicBezTo>
                  <a:cubicBezTo>
                    <a:pt x="176" y="148"/>
                    <a:pt x="176" y="148"/>
                    <a:pt x="176" y="148"/>
                  </a:cubicBezTo>
                  <a:cubicBezTo>
                    <a:pt x="172" y="148"/>
                    <a:pt x="169" y="151"/>
                    <a:pt x="169" y="155"/>
                  </a:cubicBezTo>
                  <a:cubicBezTo>
                    <a:pt x="169" y="309"/>
                    <a:pt x="169" y="309"/>
                    <a:pt x="169" y="309"/>
                  </a:cubicBezTo>
                  <a:cubicBezTo>
                    <a:pt x="135" y="309"/>
                    <a:pt x="135" y="309"/>
                    <a:pt x="135" y="309"/>
                  </a:cubicBezTo>
                  <a:cubicBezTo>
                    <a:pt x="135" y="256"/>
                    <a:pt x="135" y="256"/>
                    <a:pt x="135" y="256"/>
                  </a:cubicBezTo>
                  <a:cubicBezTo>
                    <a:pt x="135" y="252"/>
                    <a:pt x="132" y="249"/>
                    <a:pt x="128" y="249"/>
                  </a:cubicBezTo>
                  <a:cubicBezTo>
                    <a:pt x="7" y="249"/>
                    <a:pt x="7" y="249"/>
                    <a:pt x="7" y="249"/>
                  </a:cubicBezTo>
                  <a:cubicBezTo>
                    <a:pt x="3" y="249"/>
                    <a:pt x="0" y="252"/>
                    <a:pt x="0" y="256"/>
                  </a:cubicBezTo>
                  <a:cubicBezTo>
                    <a:pt x="0" y="377"/>
                    <a:pt x="0" y="377"/>
                    <a:pt x="0" y="377"/>
                  </a:cubicBezTo>
                  <a:cubicBezTo>
                    <a:pt x="0" y="381"/>
                    <a:pt x="3" y="384"/>
                    <a:pt x="7" y="384"/>
                  </a:cubicBezTo>
                  <a:cubicBezTo>
                    <a:pt x="128" y="384"/>
                    <a:pt x="128" y="384"/>
                    <a:pt x="128" y="384"/>
                  </a:cubicBezTo>
                  <a:cubicBezTo>
                    <a:pt x="132" y="384"/>
                    <a:pt x="135" y="381"/>
                    <a:pt x="135" y="377"/>
                  </a:cubicBezTo>
                  <a:cubicBezTo>
                    <a:pt x="135" y="323"/>
                    <a:pt x="135" y="323"/>
                    <a:pt x="135" y="323"/>
                  </a:cubicBezTo>
                  <a:cubicBezTo>
                    <a:pt x="169" y="323"/>
                    <a:pt x="169" y="323"/>
                    <a:pt x="169" y="323"/>
                  </a:cubicBezTo>
                  <a:cubicBezTo>
                    <a:pt x="169" y="478"/>
                    <a:pt x="169" y="478"/>
                    <a:pt x="169" y="478"/>
                  </a:cubicBezTo>
                  <a:cubicBezTo>
                    <a:pt x="169" y="481"/>
                    <a:pt x="172" y="485"/>
                    <a:pt x="176" y="485"/>
                  </a:cubicBezTo>
                  <a:cubicBezTo>
                    <a:pt x="212" y="485"/>
                    <a:pt x="212" y="485"/>
                    <a:pt x="212" y="485"/>
                  </a:cubicBezTo>
                  <a:cubicBezTo>
                    <a:pt x="212" y="538"/>
                    <a:pt x="212" y="538"/>
                    <a:pt x="212" y="538"/>
                  </a:cubicBezTo>
                  <a:cubicBezTo>
                    <a:pt x="212" y="542"/>
                    <a:pt x="215" y="545"/>
                    <a:pt x="219" y="545"/>
                  </a:cubicBezTo>
                  <a:cubicBezTo>
                    <a:pt x="340" y="545"/>
                    <a:pt x="340" y="545"/>
                    <a:pt x="340" y="545"/>
                  </a:cubicBezTo>
                  <a:cubicBezTo>
                    <a:pt x="344" y="545"/>
                    <a:pt x="347" y="542"/>
                    <a:pt x="347" y="538"/>
                  </a:cubicBezTo>
                  <a:cubicBezTo>
                    <a:pt x="347" y="485"/>
                    <a:pt x="347" y="485"/>
                    <a:pt x="347" y="485"/>
                  </a:cubicBezTo>
                  <a:cubicBezTo>
                    <a:pt x="383" y="485"/>
                    <a:pt x="383" y="485"/>
                    <a:pt x="383" y="485"/>
                  </a:cubicBezTo>
                  <a:cubicBezTo>
                    <a:pt x="383" y="565"/>
                    <a:pt x="383" y="565"/>
                    <a:pt x="383" y="565"/>
                  </a:cubicBezTo>
                  <a:cubicBezTo>
                    <a:pt x="383" y="569"/>
                    <a:pt x="386" y="572"/>
                    <a:pt x="390" y="572"/>
                  </a:cubicBezTo>
                  <a:cubicBezTo>
                    <a:pt x="431" y="572"/>
                    <a:pt x="431" y="572"/>
                    <a:pt x="431" y="572"/>
                  </a:cubicBezTo>
                  <a:cubicBezTo>
                    <a:pt x="431" y="625"/>
                    <a:pt x="431" y="625"/>
                    <a:pt x="431" y="625"/>
                  </a:cubicBezTo>
                  <a:cubicBezTo>
                    <a:pt x="431" y="629"/>
                    <a:pt x="434" y="632"/>
                    <a:pt x="438" y="632"/>
                  </a:cubicBezTo>
                  <a:cubicBezTo>
                    <a:pt x="559" y="632"/>
                    <a:pt x="559" y="632"/>
                    <a:pt x="559" y="632"/>
                  </a:cubicBezTo>
                  <a:cubicBezTo>
                    <a:pt x="562" y="632"/>
                    <a:pt x="566" y="629"/>
                    <a:pt x="566" y="625"/>
                  </a:cubicBezTo>
                  <a:cubicBezTo>
                    <a:pt x="566" y="504"/>
                    <a:pt x="566" y="504"/>
                    <a:pt x="566" y="504"/>
                  </a:cubicBezTo>
                  <a:cubicBezTo>
                    <a:pt x="566" y="500"/>
                    <a:pt x="562" y="497"/>
                    <a:pt x="559" y="497"/>
                  </a:cubicBezTo>
                  <a:cubicBezTo>
                    <a:pt x="438" y="497"/>
                    <a:pt x="438" y="497"/>
                    <a:pt x="438" y="497"/>
                  </a:cubicBezTo>
                  <a:cubicBezTo>
                    <a:pt x="434" y="497"/>
                    <a:pt x="431" y="500"/>
                    <a:pt x="431" y="504"/>
                  </a:cubicBezTo>
                  <a:cubicBezTo>
                    <a:pt x="431" y="558"/>
                    <a:pt x="431" y="558"/>
                    <a:pt x="431" y="558"/>
                  </a:cubicBezTo>
                  <a:cubicBezTo>
                    <a:pt x="397" y="558"/>
                    <a:pt x="397" y="558"/>
                    <a:pt x="397" y="558"/>
                  </a:cubicBezTo>
                  <a:cubicBezTo>
                    <a:pt x="397" y="406"/>
                    <a:pt x="397" y="406"/>
                    <a:pt x="397" y="406"/>
                  </a:cubicBezTo>
                  <a:cubicBezTo>
                    <a:pt x="431" y="406"/>
                    <a:pt x="431" y="406"/>
                    <a:pt x="431" y="406"/>
                  </a:cubicBezTo>
                  <a:cubicBezTo>
                    <a:pt x="431" y="459"/>
                    <a:pt x="431" y="459"/>
                    <a:pt x="431" y="459"/>
                  </a:cubicBezTo>
                  <a:cubicBezTo>
                    <a:pt x="431" y="463"/>
                    <a:pt x="434" y="466"/>
                    <a:pt x="438" y="466"/>
                  </a:cubicBezTo>
                  <a:cubicBezTo>
                    <a:pt x="559" y="466"/>
                    <a:pt x="559" y="466"/>
                    <a:pt x="559" y="466"/>
                  </a:cubicBezTo>
                  <a:cubicBezTo>
                    <a:pt x="562" y="466"/>
                    <a:pt x="566" y="463"/>
                    <a:pt x="566" y="459"/>
                  </a:cubicBezTo>
                  <a:cubicBezTo>
                    <a:pt x="566" y="338"/>
                    <a:pt x="566" y="338"/>
                    <a:pt x="566" y="338"/>
                  </a:cubicBezTo>
                  <a:cubicBezTo>
                    <a:pt x="566" y="335"/>
                    <a:pt x="562" y="331"/>
                    <a:pt x="559" y="331"/>
                  </a:cubicBezTo>
                  <a:cubicBezTo>
                    <a:pt x="438" y="331"/>
                    <a:pt x="438" y="331"/>
                    <a:pt x="438" y="331"/>
                  </a:cubicBezTo>
                  <a:cubicBezTo>
                    <a:pt x="434" y="331"/>
                    <a:pt x="431" y="335"/>
                    <a:pt x="431" y="338"/>
                  </a:cubicBezTo>
                  <a:cubicBezTo>
                    <a:pt x="431" y="392"/>
                    <a:pt x="431" y="392"/>
                    <a:pt x="431" y="392"/>
                  </a:cubicBezTo>
                  <a:cubicBezTo>
                    <a:pt x="390" y="392"/>
                    <a:pt x="390" y="392"/>
                    <a:pt x="390" y="392"/>
                  </a:cubicBezTo>
                  <a:cubicBezTo>
                    <a:pt x="386" y="392"/>
                    <a:pt x="383" y="395"/>
                    <a:pt x="383" y="399"/>
                  </a:cubicBezTo>
                  <a:cubicBezTo>
                    <a:pt x="383" y="471"/>
                    <a:pt x="383" y="471"/>
                    <a:pt x="383" y="471"/>
                  </a:cubicBezTo>
                  <a:cubicBezTo>
                    <a:pt x="347" y="471"/>
                    <a:pt x="347" y="471"/>
                    <a:pt x="347" y="471"/>
                  </a:cubicBezTo>
                  <a:cubicBezTo>
                    <a:pt x="347" y="417"/>
                    <a:pt x="347" y="417"/>
                    <a:pt x="347" y="417"/>
                  </a:cubicBezTo>
                  <a:cubicBezTo>
                    <a:pt x="347" y="413"/>
                    <a:pt x="344" y="410"/>
                    <a:pt x="340" y="410"/>
                  </a:cubicBezTo>
                  <a:cubicBezTo>
                    <a:pt x="219" y="410"/>
                    <a:pt x="219" y="410"/>
                    <a:pt x="219" y="410"/>
                  </a:cubicBezTo>
                  <a:cubicBezTo>
                    <a:pt x="215" y="410"/>
                    <a:pt x="212" y="413"/>
                    <a:pt x="212" y="417"/>
                  </a:cubicBezTo>
                  <a:cubicBezTo>
                    <a:pt x="212" y="471"/>
                    <a:pt x="212" y="471"/>
                    <a:pt x="212" y="471"/>
                  </a:cubicBezTo>
                  <a:cubicBezTo>
                    <a:pt x="183" y="471"/>
                    <a:pt x="183" y="471"/>
                    <a:pt x="183" y="471"/>
                  </a:cubicBezTo>
                  <a:cubicBezTo>
                    <a:pt x="183" y="162"/>
                    <a:pt x="183" y="162"/>
                    <a:pt x="183" y="162"/>
                  </a:cubicBezTo>
                  <a:cubicBezTo>
                    <a:pt x="212" y="162"/>
                    <a:pt x="212" y="162"/>
                    <a:pt x="212" y="162"/>
                  </a:cubicBezTo>
                  <a:cubicBezTo>
                    <a:pt x="212" y="215"/>
                    <a:pt x="212" y="215"/>
                    <a:pt x="212" y="215"/>
                  </a:cubicBezTo>
                  <a:cubicBezTo>
                    <a:pt x="212" y="219"/>
                    <a:pt x="215" y="222"/>
                    <a:pt x="219" y="222"/>
                  </a:cubicBezTo>
                  <a:cubicBezTo>
                    <a:pt x="340" y="222"/>
                    <a:pt x="340" y="222"/>
                    <a:pt x="340" y="222"/>
                  </a:cubicBezTo>
                  <a:cubicBezTo>
                    <a:pt x="344" y="222"/>
                    <a:pt x="347" y="219"/>
                    <a:pt x="347" y="215"/>
                  </a:cubicBezTo>
                  <a:cubicBezTo>
                    <a:pt x="347" y="162"/>
                    <a:pt x="347" y="162"/>
                    <a:pt x="347" y="162"/>
                  </a:cubicBezTo>
                  <a:cubicBezTo>
                    <a:pt x="383" y="162"/>
                    <a:pt x="383" y="162"/>
                    <a:pt x="383" y="162"/>
                  </a:cubicBezTo>
                  <a:cubicBezTo>
                    <a:pt x="383" y="234"/>
                    <a:pt x="383" y="234"/>
                    <a:pt x="383" y="234"/>
                  </a:cubicBezTo>
                  <a:cubicBezTo>
                    <a:pt x="383" y="238"/>
                    <a:pt x="386" y="241"/>
                    <a:pt x="390" y="241"/>
                  </a:cubicBezTo>
                  <a:cubicBezTo>
                    <a:pt x="431" y="241"/>
                    <a:pt x="431" y="241"/>
                    <a:pt x="431" y="241"/>
                  </a:cubicBezTo>
                  <a:cubicBezTo>
                    <a:pt x="431" y="294"/>
                    <a:pt x="431" y="294"/>
                    <a:pt x="431" y="294"/>
                  </a:cubicBezTo>
                  <a:cubicBezTo>
                    <a:pt x="431" y="298"/>
                    <a:pt x="434" y="301"/>
                    <a:pt x="438" y="301"/>
                  </a:cubicBezTo>
                  <a:cubicBezTo>
                    <a:pt x="559" y="301"/>
                    <a:pt x="559" y="301"/>
                    <a:pt x="559" y="301"/>
                  </a:cubicBezTo>
                  <a:cubicBezTo>
                    <a:pt x="562" y="301"/>
                    <a:pt x="566" y="298"/>
                    <a:pt x="566" y="294"/>
                  </a:cubicBezTo>
                  <a:cubicBezTo>
                    <a:pt x="566" y="173"/>
                    <a:pt x="566" y="173"/>
                    <a:pt x="566" y="173"/>
                  </a:cubicBezTo>
                  <a:cubicBezTo>
                    <a:pt x="566" y="169"/>
                    <a:pt x="562" y="166"/>
                    <a:pt x="559" y="166"/>
                  </a:cubicBezTo>
                  <a:cubicBezTo>
                    <a:pt x="438" y="166"/>
                    <a:pt x="438" y="166"/>
                    <a:pt x="438" y="166"/>
                  </a:cubicBezTo>
                  <a:cubicBezTo>
                    <a:pt x="434" y="166"/>
                    <a:pt x="431" y="169"/>
                    <a:pt x="431" y="173"/>
                  </a:cubicBezTo>
                  <a:cubicBezTo>
                    <a:pt x="431" y="227"/>
                    <a:pt x="431" y="227"/>
                    <a:pt x="431" y="227"/>
                  </a:cubicBezTo>
                  <a:cubicBezTo>
                    <a:pt x="397" y="227"/>
                    <a:pt x="397" y="227"/>
                    <a:pt x="397" y="227"/>
                  </a:cubicBezTo>
                  <a:cubicBezTo>
                    <a:pt x="397" y="74"/>
                    <a:pt x="397" y="74"/>
                    <a:pt x="397" y="74"/>
                  </a:cubicBezTo>
                  <a:cubicBezTo>
                    <a:pt x="431" y="74"/>
                    <a:pt x="431" y="74"/>
                    <a:pt x="431" y="74"/>
                  </a:cubicBezTo>
                  <a:cubicBezTo>
                    <a:pt x="431" y="128"/>
                    <a:pt x="431" y="128"/>
                    <a:pt x="431" y="128"/>
                  </a:cubicBezTo>
                  <a:cubicBezTo>
                    <a:pt x="431" y="132"/>
                    <a:pt x="434" y="135"/>
                    <a:pt x="438" y="135"/>
                  </a:cubicBezTo>
                  <a:close/>
                  <a:moveTo>
                    <a:pt x="121" y="370"/>
                  </a:moveTo>
                  <a:cubicBezTo>
                    <a:pt x="14" y="370"/>
                    <a:pt x="14" y="370"/>
                    <a:pt x="14" y="370"/>
                  </a:cubicBezTo>
                  <a:cubicBezTo>
                    <a:pt x="14" y="263"/>
                    <a:pt x="14" y="263"/>
                    <a:pt x="14" y="263"/>
                  </a:cubicBezTo>
                  <a:cubicBezTo>
                    <a:pt x="121" y="263"/>
                    <a:pt x="121" y="263"/>
                    <a:pt x="121" y="263"/>
                  </a:cubicBezTo>
                  <a:lnTo>
                    <a:pt x="121" y="370"/>
                  </a:lnTo>
                  <a:close/>
                  <a:moveTo>
                    <a:pt x="445" y="511"/>
                  </a:moveTo>
                  <a:cubicBezTo>
                    <a:pt x="552" y="511"/>
                    <a:pt x="552" y="511"/>
                    <a:pt x="552" y="511"/>
                  </a:cubicBezTo>
                  <a:cubicBezTo>
                    <a:pt x="552" y="618"/>
                    <a:pt x="552" y="618"/>
                    <a:pt x="552" y="618"/>
                  </a:cubicBezTo>
                  <a:cubicBezTo>
                    <a:pt x="445" y="618"/>
                    <a:pt x="445" y="618"/>
                    <a:pt x="445" y="618"/>
                  </a:cubicBezTo>
                  <a:lnTo>
                    <a:pt x="445" y="511"/>
                  </a:lnTo>
                  <a:close/>
                  <a:moveTo>
                    <a:pt x="445" y="345"/>
                  </a:moveTo>
                  <a:cubicBezTo>
                    <a:pt x="552" y="345"/>
                    <a:pt x="552" y="345"/>
                    <a:pt x="552" y="345"/>
                  </a:cubicBezTo>
                  <a:cubicBezTo>
                    <a:pt x="552" y="452"/>
                    <a:pt x="552" y="452"/>
                    <a:pt x="552" y="452"/>
                  </a:cubicBezTo>
                  <a:cubicBezTo>
                    <a:pt x="445" y="452"/>
                    <a:pt x="445" y="452"/>
                    <a:pt x="445" y="452"/>
                  </a:cubicBezTo>
                  <a:lnTo>
                    <a:pt x="445" y="345"/>
                  </a:lnTo>
                  <a:close/>
                  <a:moveTo>
                    <a:pt x="226" y="424"/>
                  </a:moveTo>
                  <a:cubicBezTo>
                    <a:pt x="333" y="424"/>
                    <a:pt x="333" y="424"/>
                    <a:pt x="333" y="424"/>
                  </a:cubicBezTo>
                  <a:cubicBezTo>
                    <a:pt x="333" y="531"/>
                    <a:pt x="333" y="531"/>
                    <a:pt x="333" y="531"/>
                  </a:cubicBezTo>
                  <a:cubicBezTo>
                    <a:pt x="226" y="531"/>
                    <a:pt x="226" y="531"/>
                    <a:pt x="226" y="531"/>
                  </a:cubicBezTo>
                  <a:lnTo>
                    <a:pt x="226" y="424"/>
                  </a:lnTo>
                  <a:close/>
                  <a:moveTo>
                    <a:pt x="333" y="208"/>
                  </a:moveTo>
                  <a:cubicBezTo>
                    <a:pt x="226" y="208"/>
                    <a:pt x="226" y="208"/>
                    <a:pt x="226" y="208"/>
                  </a:cubicBezTo>
                  <a:cubicBezTo>
                    <a:pt x="226" y="101"/>
                    <a:pt x="226" y="101"/>
                    <a:pt x="226" y="101"/>
                  </a:cubicBezTo>
                  <a:cubicBezTo>
                    <a:pt x="333" y="101"/>
                    <a:pt x="333" y="101"/>
                    <a:pt x="333" y="101"/>
                  </a:cubicBezTo>
                  <a:lnTo>
                    <a:pt x="333" y="208"/>
                  </a:lnTo>
                  <a:close/>
                  <a:moveTo>
                    <a:pt x="445" y="180"/>
                  </a:moveTo>
                  <a:cubicBezTo>
                    <a:pt x="552" y="180"/>
                    <a:pt x="552" y="180"/>
                    <a:pt x="552" y="180"/>
                  </a:cubicBezTo>
                  <a:cubicBezTo>
                    <a:pt x="552" y="287"/>
                    <a:pt x="552" y="287"/>
                    <a:pt x="552" y="287"/>
                  </a:cubicBezTo>
                  <a:cubicBezTo>
                    <a:pt x="445" y="287"/>
                    <a:pt x="445" y="287"/>
                    <a:pt x="445" y="287"/>
                  </a:cubicBezTo>
                  <a:lnTo>
                    <a:pt x="445" y="180"/>
                  </a:lnTo>
                  <a:close/>
                  <a:moveTo>
                    <a:pt x="445" y="14"/>
                  </a:moveTo>
                  <a:cubicBezTo>
                    <a:pt x="552" y="14"/>
                    <a:pt x="552" y="14"/>
                    <a:pt x="552" y="14"/>
                  </a:cubicBezTo>
                  <a:cubicBezTo>
                    <a:pt x="552" y="121"/>
                    <a:pt x="552" y="121"/>
                    <a:pt x="552" y="121"/>
                  </a:cubicBezTo>
                  <a:cubicBezTo>
                    <a:pt x="445" y="121"/>
                    <a:pt x="445" y="121"/>
                    <a:pt x="445" y="121"/>
                  </a:cubicBezTo>
                  <a:lnTo>
                    <a:pt x="445" y="14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3260" tIns="46630" rIns="93260" bIns="46630" numCol="1" anchor="t" anchorCtr="0" compatLnSpc="1">
              <a:prstTxWarp prst="textNoShape">
                <a:avLst/>
              </a:prstTxWarp>
            </a:bodyPr>
            <a:lstStyle/>
            <a:p>
              <a:endParaRPr lang="en-US" sz="1836" dirty="0"/>
            </a:p>
          </p:txBody>
        </p:sp>
        <p:sp>
          <p:nvSpPr>
            <p:cNvPr id="19" name="Freeform 42"/>
            <p:cNvSpPr>
              <a:spLocks noChangeAspect="1" noEditPoints="1"/>
            </p:cNvSpPr>
            <p:nvPr/>
          </p:nvSpPr>
          <p:spPr bwMode="auto">
            <a:xfrm>
              <a:off x="5884173" y="1516688"/>
              <a:ext cx="468236" cy="548640"/>
            </a:xfrm>
            <a:custGeom>
              <a:avLst/>
              <a:gdLst>
                <a:gd name="T0" fmla="*/ 122 w 419"/>
                <a:gd name="T1" fmla="*/ 141 h 491"/>
                <a:gd name="T2" fmla="*/ 156 w 419"/>
                <a:gd name="T3" fmla="*/ 239 h 491"/>
                <a:gd name="T4" fmla="*/ 169 w 419"/>
                <a:gd name="T5" fmla="*/ 276 h 491"/>
                <a:gd name="T6" fmla="*/ 194 w 419"/>
                <a:gd name="T7" fmla="*/ 293 h 491"/>
                <a:gd name="T8" fmla="*/ 220 w 419"/>
                <a:gd name="T9" fmla="*/ 276 h 491"/>
                <a:gd name="T10" fmla="*/ 233 w 419"/>
                <a:gd name="T11" fmla="*/ 239 h 491"/>
                <a:gd name="T12" fmla="*/ 266 w 419"/>
                <a:gd name="T13" fmla="*/ 141 h 491"/>
                <a:gd name="T14" fmla="*/ 194 w 419"/>
                <a:gd name="T15" fmla="*/ 283 h 491"/>
                <a:gd name="T16" fmla="*/ 207 w 419"/>
                <a:gd name="T17" fmla="*/ 276 h 491"/>
                <a:gd name="T18" fmla="*/ 223 w 419"/>
                <a:gd name="T19" fmla="*/ 263 h 491"/>
                <a:gd name="T20" fmla="*/ 169 w 419"/>
                <a:gd name="T21" fmla="*/ 266 h 491"/>
                <a:gd name="T22" fmla="*/ 165 w 419"/>
                <a:gd name="T23" fmla="*/ 244 h 491"/>
                <a:gd name="T24" fmla="*/ 223 w 419"/>
                <a:gd name="T25" fmla="*/ 263 h 491"/>
                <a:gd name="T26" fmla="*/ 223 w 419"/>
                <a:gd name="T27" fmla="*/ 235 h 491"/>
                <a:gd name="T28" fmla="*/ 199 w 419"/>
                <a:gd name="T29" fmla="*/ 168 h 491"/>
                <a:gd name="T30" fmla="*/ 221 w 419"/>
                <a:gd name="T31" fmla="*/ 134 h 491"/>
                <a:gd name="T32" fmla="*/ 194 w 419"/>
                <a:gd name="T33" fmla="*/ 159 h 491"/>
                <a:gd name="T34" fmla="*/ 168 w 419"/>
                <a:gd name="T35" fmla="*/ 134 h 491"/>
                <a:gd name="T36" fmla="*/ 190 w 419"/>
                <a:gd name="T37" fmla="*/ 168 h 491"/>
                <a:gd name="T38" fmla="*/ 165 w 419"/>
                <a:gd name="T39" fmla="*/ 235 h 491"/>
                <a:gd name="T40" fmla="*/ 132 w 419"/>
                <a:gd name="T41" fmla="*/ 141 h 491"/>
                <a:gd name="T42" fmla="*/ 257 w 419"/>
                <a:gd name="T43" fmla="*/ 141 h 491"/>
                <a:gd name="T44" fmla="*/ 407 w 419"/>
                <a:gd name="T45" fmla="*/ 250 h 491"/>
                <a:gd name="T46" fmla="*/ 374 w 419"/>
                <a:gd name="T47" fmla="*/ 183 h 491"/>
                <a:gd name="T48" fmla="*/ 374 w 419"/>
                <a:gd name="T49" fmla="*/ 118 h 491"/>
                <a:gd name="T50" fmla="*/ 193 w 419"/>
                <a:gd name="T51" fmla="*/ 0 h 491"/>
                <a:gd name="T52" fmla="*/ 61 w 419"/>
                <a:gd name="T53" fmla="*/ 288 h 491"/>
                <a:gd name="T54" fmla="*/ 72 w 419"/>
                <a:gd name="T55" fmla="*/ 454 h 491"/>
                <a:gd name="T56" fmla="*/ 197 w 419"/>
                <a:gd name="T57" fmla="*/ 491 h 491"/>
                <a:gd name="T58" fmla="*/ 259 w 419"/>
                <a:gd name="T59" fmla="*/ 480 h 491"/>
                <a:gd name="T60" fmla="*/ 345 w 419"/>
                <a:gd name="T61" fmla="*/ 413 h 491"/>
                <a:gd name="T62" fmla="*/ 378 w 419"/>
                <a:gd name="T63" fmla="*/ 391 h 491"/>
                <a:gd name="T64" fmla="*/ 378 w 419"/>
                <a:gd name="T65" fmla="*/ 360 h 491"/>
                <a:gd name="T66" fmla="*/ 388 w 419"/>
                <a:gd name="T67" fmla="*/ 339 h 491"/>
                <a:gd name="T68" fmla="*/ 394 w 419"/>
                <a:gd name="T69" fmla="*/ 319 h 491"/>
                <a:gd name="T70" fmla="*/ 390 w 419"/>
                <a:gd name="T71" fmla="*/ 304 h 491"/>
                <a:gd name="T72" fmla="*/ 409 w 419"/>
                <a:gd name="T73" fmla="*/ 289 h 491"/>
                <a:gd name="T74" fmla="*/ 407 w 419"/>
                <a:gd name="T75" fmla="*/ 250 h 491"/>
                <a:gd name="T76" fmla="*/ 385 w 419"/>
                <a:gd name="T77" fmla="*/ 286 h 491"/>
                <a:gd name="T78" fmla="*/ 380 w 419"/>
                <a:gd name="T79" fmla="*/ 307 h 491"/>
                <a:gd name="T80" fmla="*/ 385 w 419"/>
                <a:gd name="T81" fmla="*/ 317 h 491"/>
                <a:gd name="T82" fmla="*/ 376 w 419"/>
                <a:gd name="T83" fmla="*/ 331 h 491"/>
                <a:gd name="T84" fmla="*/ 375 w 419"/>
                <a:gd name="T85" fmla="*/ 344 h 491"/>
                <a:gd name="T86" fmla="*/ 369 w 419"/>
                <a:gd name="T87" fmla="*/ 365 h 491"/>
                <a:gd name="T88" fmla="*/ 347 w 419"/>
                <a:gd name="T89" fmla="*/ 404 h 491"/>
                <a:gd name="T90" fmla="*/ 261 w 419"/>
                <a:gd name="T91" fmla="*/ 386 h 491"/>
                <a:gd name="T92" fmla="*/ 250 w 419"/>
                <a:gd name="T93" fmla="*/ 476 h 491"/>
                <a:gd name="T94" fmla="*/ 89 w 419"/>
                <a:gd name="T95" fmla="*/ 307 h 491"/>
                <a:gd name="T96" fmla="*/ 9 w 419"/>
                <a:gd name="T97" fmla="*/ 167 h 491"/>
                <a:gd name="T98" fmla="*/ 193 w 419"/>
                <a:gd name="T99" fmla="*/ 9 h 491"/>
                <a:gd name="T100" fmla="*/ 365 w 419"/>
                <a:gd name="T101" fmla="*/ 120 h 491"/>
                <a:gd name="T102" fmla="*/ 365 w 419"/>
                <a:gd name="T103" fmla="*/ 180 h 491"/>
                <a:gd name="T104" fmla="*/ 399 w 419"/>
                <a:gd name="T105" fmla="*/ 255 h 491"/>
                <a:gd name="T106" fmla="*/ 405 w 419"/>
                <a:gd name="T107" fmla="*/ 28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19" h="491">
                  <a:moveTo>
                    <a:pt x="194" y="69"/>
                  </a:moveTo>
                  <a:cubicBezTo>
                    <a:pt x="155" y="69"/>
                    <a:pt x="122" y="101"/>
                    <a:pt x="122" y="141"/>
                  </a:cubicBezTo>
                  <a:cubicBezTo>
                    <a:pt x="122" y="161"/>
                    <a:pt x="130" y="180"/>
                    <a:pt x="144" y="195"/>
                  </a:cubicBezTo>
                  <a:cubicBezTo>
                    <a:pt x="148" y="199"/>
                    <a:pt x="156" y="210"/>
                    <a:pt x="156" y="239"/>
                  </a:cubicBezTo>
                  <a:cubicBezTo>
                    <a:pt x="156" y="263"/>
                    <a:pt x="156" y="263"/>
                    <a:pt x="156" y="263"/>
                  </a:cubicBezTo>
                  <a:cubicBezTo>
                    <a:pt x="156" y="270"/>
                    <a:pt x="162" y="276"/>
                    <a:pt x="169" y="276"/>
                  </a:cubicBezTo>
                  <a:cubicBezTo>
                    <a:pt x="172" y="276"/>
                    <a:pt x="172" y="276"/>
                    <a:pt x="172" y="276"/>
                  </a:cubicBezTo>
                  <a:cubicBezTo>
                    <a:pt x="174" y="285"/>
                    <a:pt x="183" y="293"/>
                    <a:pt x="194" y="293"/>
                  </a:cubicBezTo>
                  <a:cubicBezTo>
                    <a:pt x="205" y="293"/>
                    <a:pt x="214" y="285"/>
                    <a:pt x="217" y="276"/>
                  </a:cubicBezTo>
                  <a:cubicBezTo>
                    <a:pt x="220" y="276"/>
                    <a:pt x="220" y="276"/>
                    <a:pt x="220" y="276"/>
                  </a:cubicBezTo>
                  <a:cubicBezTo>
                    <a:pt x="227" y="276"/>
                    <a:pt x="233" y="270"/>
                    <a:pt x="233" y="263"/>
                  </a:cubicBezTo>
                  <a:cubicBezTo>
                    <a:pt x="233" y="239"/>
                    <a:pt x="233" y="239"/>
                    <a:pt x="233" y="239"/>
                  </a:cubicBezTo>
                  <a:cubicBezTo>
                    <a:pt x="233" y="210"/>
                    <a:pt x="241" y="199"/>
                    <a:pt x="244" y="195"/>
                  </a:cubicBezTo>
                  <a:cubicBezTo>
                    <a:pt x="258" y="180"/>
                    <a:pt x="266" y="161"/>
                    <a:pt x="266" y="141"/>
                  </a:cubicBezTo>
                  <a:cubicBezTo>
                    <a:pt x="266" y="101"/>
                    <a:pt x="234" y="69"/>
                    <a:pt x="194" y="69"/>
                  </a:cubicBezTo>
                  <a:close/>
                  <a:moveTo>
                    <a:pt x="194" y="283"/>
                  </a:moveTo>
                  <a:cubicBezTo>
                    <a:pt x="189" y="283"/>
                    <a:pt x="184" y="280"/>
                    <a:pt x="182" y="276"/>
                  </a:cubicBezTo>
                  <a:cubicBezTo>
                    <a:pt x="207" y="276"/>
                    <a:pt x="207" y="276"/>
                    <a:pt x="207" y="276"/>
                  </a:cubicBezTo>
                  <a:cubicBezTo>
                    <a:pt x="205" y="280"/>
                    <a:pt x="200" y="283"/>
                    <a:pt x="194" y="283"/>
                  </a:cubicBezTo>
                  <a:close/>
                  <a:moveTo>
                    <a:pt x="223" y="263"/>
                  </a:moveTo>
                  <a:cubicBezTo>
                    <a:pt x="223" y="265"/>
                    <a:pt x="222" y="266"/>
                    <a:pt x="220" y="266"/>
                  </a:cubicBezTo>
                  <a:cubicBezTo>
                    <a:pt x="169" y="266"/>
                    <a:pt x="169" y="266"/>
                    <a:pt x="169" y="266"/>
                  </a:cubicBezTo>
                  <a:cubicBezTo>
                    <a:pt x="167" y="266"/>
                    <a:pt x="165" y="265"/>
                    <a:pt x="165" y="263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223" y="244"/>
                    <a:pt x="223" y="244"/>
                    <a:pt x="223" y="244"/>
                  </a:cubicBezTo>
                  <a:lnTo>
                    <a:pt x="223" y="263"/>
                  </a:lnTo>
                  <a:close/>
                  <a:moveTo>
                    <a:pt x="237" y="188"/>
                  </a:moveTo>
                  <a:cubicBezTo>
                    <a:pt x="232" y="194"/>
                    <a:pt x="224" y="207"/>
                    <a:pt x="223" y="235"/>
                  </a:cubicBezTo>
                  <a:cubicBezTo>
                    <a:pt x="199" y="235"/>
                    <a:pt x="199" y="235"/>
                    <a:pt x="199" y="235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18" y="165"/>
                    <a:pt x="224" y="141"/>
                    <a:pt x="224" y="140"/>
                  </a:cubicBezTo>
                  <a:cubicBezTo>
                    <a:pt x="225" y="137"/>
                    <a:pt x="223" y="135"/>
                    <a:pt x="221" y="134"/>
                  </a:cubicBezTo>
                  <a:cubicBezTo>
                    <a:pt x="218" y="133"/>
                    <a:pt x="216" y="135"/>
                    <a:pt x="215" y="137"/>
                  </a:cubicBezTo>
                  <a:cubicBezTo>
                    <a:pt x="215" y="138"/>
                    <a:pt x="210" y="159"/>
                    <a:pt x="194" y="159"/>
                  </a:cubicBezTo>
                  <a:cubicBezTo>
                    <a:pt x="179" y="159"/>
                    <a:pt x="173" y="138"/>
                    <a:pt x="173" y="137"/>
                  </a:cubicBezTo>
                  <a:cubicBezTo>
                    <a:pt x="173" y="135"/>
                    <a:pt x="170" y="133"/>
                    <a:pt x="168" y="134"/>
                  </a:cubicBezTo>
                  <a:cubicBezTo>
                    <a:pt x="165" y="135"/>
                    <a:pt x="164" y="137"/>
                    <a:pt x="164" y="140"/>
                  </a:cubicBezTo>
                  <a:cubicBezTo>
                    <a:pt x="165" y="141"/>
                    <a:pt x="170" y="165"/>
                    <a:pt x="190" y="168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65" y="235"/>
                    <a:pt x="165" y="235"/>
                    <a:pt x="165" y="235"/>
                  </a:cubicBezTo>
                  <a:cubicBezTo>
                    <a:pt x="164" y="207"/>
                    <a:pt x="156" y="194"/>
                    <a:pt x="151" y="188"/>
                  </a:cubicBezTo>
                  <a:cubicBezTo>
                    <a:pt x="139" y="176"/>
                    <a:pt x="132" y="158"/>
                    <a:pt x="132" y="141"/>
                  </a:cubicBezTo>
                  <a:cubicBezTo>
                    <a:pt x="132" y="107"/>
                    <a:pt x="160" y="79"/>
                    <a:pt x="194" y="79"/>
                  </a:cubicBezTo>
                  <a:cubicBezTo>
                    <a:pt x="229" y="79"/>
                    <a:pt x="257" y="107"/>
                    <a:pt x="257" y="141"/>
                  </a:cubicBezTo>
                  <a:cubicBezTo>
                    <a:pt x="257" y="158"/>
                    <a:pt x="250" y="176"/>
                    <a:pt x="237" y="188"/>
                  </a:cubicBezTo>
                  <a:close/>
                  <a:moveTo>
                    <a:pt x="407" y="250"/>
                  </a:moveTo>
                  <a:cubicBezTo>
                    <a:pt x="395" y="232"/>
                    <a:pt x="374" y="197"/>
                    <a:pt x="372" y="188"/>
                  </a:cubicBezTo>
                  <a:cubicBezTo>
                    <a:pt x="373" y="187"/>
                    <a:pt x="373" y="185"/>
                    <a:pt x="374" y="183"/>
                  </a:cubicBezTo>
                  <a:cubicBezTo>
                    <a:pt x="376" y="176"/>
                    <a:pt x="379" y="166"/>
                    <a:pt x="379" y="158"/>
                  </a:cubicBezTo>
                  <a:cubicBezTo>
                    <a:pt x="379" y="146"/>
                    <a:pt x="377" y="129"/>
                    <a:pt x="374" y="118"/>
                  </a:cubicBezTo>
                  <a:cubicBezTo>
                    <a:pt x="373" y="112"/>
                    <a:pt x="364" y="83"/>
                    <a:pt x="338" y="55"/>
                  </a:cubicBezTo>
                  <a:cubicBezTo>
                    <a:pt x="303" y="18"/>
                    <a:pt x="255" y="0"/>
                    <a:pt x="193" y="0"/>
                  </a:cubicBezTo>
                  <a:cubicBezTo>
                    <a:pt x="65" y="0"/>
                    <a:pt x="0" y="56"/>
                    <a:pt x="0" y="167"/>
                  </a:cubicBezTo>
                  <a:cubicBezTo>
                    <a:pt x="0" y="231"/>
                    <a:pt x="37" y="266"/>
                    <a:pt x="61" y="288"/>
                  </a:cubicBezTo>
                  <a:cubicBezTo>
                    <a:pt x="70" y="297"/>
                    <a:pt x="78" y="304"/>
                    <a:pt x="80" y="310"/>
                  </a:cubicBezTo>
                  <a:cubicBezTo>
                    <a:pt x="97" y="376"/>
                    <a:pt x="82" y="429"/>
                    <a:pt x="72" y="454"/>
                  </a:cubicBezTo>
                  <a:cubicBezTo>
                    <a:pt x="71" y="456"/>
                    <a:pt x="72" y="459"/>
                    <a:pt x="74" y="460"/>
                  </a:cubicBezTo>
                  <a:cubicBezTo>
                    <a:pt x="112" y="480"/>
                    <a:pt x="154" y="491"/>
                    <a:pt x="197" y="491"/>
                  </a:cubicBezTo>
                  <a:cubicBezTo>
                    <a:pt x="217" y="491"/>
                    <a:pt x="236" y="489"/>
                    <a:pt x="256" y="484"/>
                  </a:cubicBezTo>
                  <a:cubicBezTo>
                    <a:pt x="258" y="484"/>
                    <a:pt x="259" y="482"/>
                    <a:pt x="259" y="480"/>
                  </a:cubicBezTo>
                  <a:cubicBezTo>
                    <a:pt x="259" y="438"/>
                    <a:pt x="260" y="406"/>
                    <a:pt x="262" y="396"/>
                  </a:cubicBezTo>
                  <a:cubicBezTo>
                    <a:pt x="280" y="401"/>
                    <a:pt x="335" y="413"/>
                    <a:pt x="345" y="413"/>
                  </a:cubicBezTo>
                  <a:cubicBezTo>
                    <a:pt x="346" y="413"/>
                    <a:pt x="347" y="413"/>
                    <a:pt x="347" y="413"/>
                  </a:cubicBezTo>
                  <a:cubicBezTo>
                    <a:pt x="355" y="413"/>
                    <a:pt x="374" y="413"/>
                    <a:pt x="378" y="391"/>
                  </a:cubicBezTo>
                  <a:cubicBezTo>
                    <a:pt x="381" y="380"/>
                    <a:pt x="380" y="370"/>
                    <a:pt x="379" y="364"/>
                  </a:cubicBezTo>
                  <a:cubicBezTo>
                    <a:pt x="379" y="362"/>
                    <a:pt x="378" y="360"/>
                    <a:pt x="378" y="360"/>
                  </a:cubicBezTo>
                  <a:cubicBezTo>
                    <a:pt x="379" y="356"/>
                    <a:pt x="382" y="352"/>
                    <a:pt x="384" y="348"/>
                  </a:cubicBezTo>
                  <a:cubicBezTo>
                    <a:pt x="386" y="344"/>
                    <a:pt x="387" y="342"/>
                    <a:pt x="388" y="339"/>
                  </a:cubicBezTo>
                  <a:cubicBezTo>
                    <a:pt x="388" y="337"/>
                    <a:pt x="387" y="333"/>
                    <a:pt x="386" y="330"/>
                  </a:cubicBezTo>
                  <a:cubicBezTo>
                    <a:pt x="389" y="327"/>
                    <a:pt x="393" y="323"/>
                    <a:pt x="394" y="319"/>
                  </a:cubicBezTo>
                  <a:cubicBezTo>
                    <a:pt x="394" y="315"/>
                    <a:pt x="392" y="310"/>
                    <a:pt x="390" y="305"/>
                  </a:cubicBezTo>
                  <a:cubicBezTo>
                    <a:pt x="390" y="305"/>
                    <a:pt x="390" y="305"/>
                    <a:pt x="390" y="304"/>
                  </a:cubicBezTo>
                  <a:cubicBezTo>
                    <a:pt x="390" y="303"/>
                    <a:pt x="390" y="299"/>
                    <a:pt x="390" y="294"/>
                  </a:cubicBezTo>
                  <a:cubicBezTo>
                    <a:pt x="396" y="293"/>
                    <a:pt x="406" y="291"/>
                    <a:pt x="409" y="289"/>
                  </a:cubicBezTo>
                  <a:cubicBezTo>
                    <a:pt x="415" y="286"/>
                    <a:pt x="419" y="277"/>
                    <a:pt x="419" y="272"/>
                  </a:cubicBezTo>
                  <a:cubicBezTo>
                    <a:pt x="419" y="270"/>
                    <a:pt x="418" y="270"/>
                    <a:pt x="407" y="250"/>
                  </a:cubicBezTo>
                  <a:close/>
                  <a:moveTo>
                    <a:pt x="405" y="281"/>
                  </a:moveTo>
                  <a:cubicBezTo>
                    <a:pt x="403" y="282"/>
                    <a:pt x="393" y="284"/>
                    <a:pt x="385" y="286"/>
                  </a:cubicBezTo>
                  <a:cubicBezTo>
                    <a:pt x="383" y="286"/>
                    <a:pt x="381" y="288"/>
                    <a:pt x="381" y="290"/>
                  </a:cubicBezTo>
                  <a:cubicBezTo>
                    <a:pt x="380" y="305"/>
                    <a:pt x="380" y="306"/>
                    <a:pt x="380" y="307"/>
                  </a:cubicBezTo>
                  <a:cubicBezTo>
                    <a:pt x="381" y="308"/>
                    <a:pt x="381" y="308"/>
                    <a:pt x="382" y="310"/>
                  </a:cubicBezTo>
                  <a:cubicBezTo>
                    <a:pt x="384" y="314"/>
                    <a:pt x="385" y="316"/>
                    <a:pt x="385" y="317"/>
                  </a:cubicBezTo>
                  <a:cubicBezTo>
                    <a:pt x="384" y="319"/>
                    <a:pt x="381" y="322"/>
                    <a:pt x="377" y="325"/>
                  </a:cubicBezTo>
                  <a:cubicBezTo>
                    <a:pt x="376" y="326"/>
                    <a:pt x="375" y="329"/>
                    <a:pt x="376" y="331"/>
                  </a:cubicBezTo>
                  <a:cubicBezTo>
                    <a:pt x="377" y="334"/>
                    <a:pt x="378" y="337"/>
                    <a:pt x="378" y="338"/>
                  </a:cubicBezTo>
                  <a:cubicBezTo>
                    <a:pt x="378" y="339"/>
                    <a:pt x="377" y="342"/>
                    <a:pt x="375" y="344"/>
                  </a:cubicBezTo>
                  <a:cubicBezTo>
                    <a:pt x="373" y="348"/>
                    <a:pt x="371" y="353"/>
                    <a:pt x="369" y="357"/>
                  </a:cubicBezTo>
                  <a:cubicBezTo>
                    <a:pt x="369" y="359"/>
                    <a:pt x="369" y="362"/>
                    <a:pt x="369" y="365"/>
                  </a:cubicBezTo>
                  <a:cubicBezTo>
                    <a:pt x="370" y="371"/>
                    <a:pt x="371" y="379"/>
                    <a:pt x="369" y="389"/>
                  </a:cubicBezTo>
                  <a:cubicBezTo>
                    <a:pt x="367" y="401"/>
                    <a:pt x="359" y="404"/>
                    <a:pt x="347" y="404"/>
                  </a:cubicBezTo>
                  <a:cubicBezTo>
                    <a:pt x="347" y="404"/>
                    <a:pt x="346" y="404"/>
                    <a:pt x="345" y="404"/>
                  </a:cubicBezTo>
                  <a:cubicBezTo>
                    <a:pt x="335" y="403"/>
                    <a:pt x="271" y="389"/>
                    <a:pt x="261" y="386"/>
                  </a:cubicBezTo>
                  <a:cubicBezTo>
                    <a:pt x="259" y="386"/>
                    <a:pt x="257" y="386"/>
                    <a:pt x="256" y="387"/>
                  </a:cubicBezTo>
                  <a:cubicBezTo>
                    <a:pt x="250" y="394"/>
                    <a:pt x="249" y="449"/>
                    <a:pt x="250" y="476"/>
                  </a:cubicBezTo>
                  <a:cubicBezTo>
                    <a:pt x="193" y="488"/>
                    <a:pt x="133" y="480"/>
                    <a:pt x="83" y="454"/>
                  </a:cubicBezTo>
                  <a:cubicBezTo>
                    <a:pt x="93" y="426"/>
                    <a:pt x="105" y="373"/>
                    <a:pt x="89" y="307"/>
                  </a:cubicBezTo>
                  <a:cubicBezTo>
                    <a:pt x="87" y="299"/>
                    <a:pt x="79" y="292"/>
                    <a:pt x="68" y="282"/>
                  </a:cubicBezTo>
                  <a:cubicBezTo>
                    <a:pt x="44" y="260"/>
                    <a:pt x="9" y="227"/>
                    <a:pt x="9" y="167"/>
                  </a:cubicBezTo>
                  <a:cubicBezTo>
                    <a:pt x="9" y="119"/>
                    <a:pt x="22" y="82"/>
                    <a:pt x="47" y="56"/>
                  </a:cubicBezTo>
                  <a:cubicBezTo>
                    <a:pt x="78" y="25"/>
                    <a:pt x="127" y="9"/>
                    <a:pt x="193" y="9"/>
                  </a:cubicBezTo>
                  <a:cubicBezTo>
                    <a:pt x="252" y="9"/>
                    <a:pt x="298" y="27"/>
                    <a:pt x="331" y="61"/>
                  </a:cubicBezTo>
                  <a:cubicBezTo>
                    <a:pt x="357" y="88"/>
                    <a:pt x="364" y="117"/>
                    <a:pt x="365" y="120"/>
                  </a:cubicBezTo>
                  <a:cubicBezTo>
                    <a:pt x="367" y="130"/>
                    <a:pt x="370" y="147"/>
                    <a:pt x="370" y="158"/>
                  </a:cubicBezTo>
                  <a:cubicBezTo>
                    <a:pt x="370" y="165"/>
                    <a:pt x="367" y="174"/>
                    <a:pt x="365" y="180"/>
                  </a:cubicBezTo>
                  <a:cubicBezTo>
                    <a:pt x="363" y="185"/>
                    <a:pt x="363" y="187"/>
                    <a:pt x="363" y="189"/>
                  </a:cubicBezTo>
                  <a:cubicBezTo>
                    <a:pt x="364" y="198"/>
                    <a:pt x="380" y="224"/>
                    <a:pt x="399" y="255"/>
                  </a:cubicBezTo>
                  <a:cubicBezTo>
                    <a:pt x="403" y="263"/>
                    <a:pt x="408" y="271"/>
                    <a:pt x="409" y="273"/>
                  </a:cubicBezTo>
                  <a:cubicBezTo>
                    <a:pt x="409" y="275"/>
                    <a:pt x="406" y="280"/>
                    <a:pt x="405" y="2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1241" y="3494274"/>
            <a:ext cx="798795" cy="438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Into a </a:t>
            </a:r>
            <a:r>
              <a:rPr lang="en-US" dirty="0">
                <a:latin typeface="Carlsberg Sans Bold" panose="020B0804020202020204" pitchFamily="34" charset="0"/>
              </a:rPr>
              <a:t>modern workplace</a:t>
            </a: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88000"/>
                    </a14:imgEffect>
                    <a14:imgEffect>
                      <a14:brightnessContrast bright="24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96345" y="2316114"/>
            <a:ext cx="1295496" cy="216623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248548" y="3411566"/>
            <a:ext cx="2372951" cy="6078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HR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48548" y="2205038"/>
            <a:ext cx="2372951" cy="6078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Communications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48548" y="2803722"/>
            <a:ext cx="2372951" cy="6078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Legal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48548" y="4019409"/>
            <a:ext cx="2372951" cy="6078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IT</a:t>
            </a:r>
          </a:p>
        </p:txBody>
      </p:sp>
      <p:sp>
        <p:nvSpPr>
          <p:cNvPr id="16" name="Arrow: Pentagon 15"/>
          <p:cNvSpPr/>
          <p:nvPr/>
        </p:nvSpPr>
        <p:spPr>
          <a:xfrm>
            <a:off x="2412930" y="2368656"/>
            <a:ext cx="1414818" cy="2123935"/>
          </a:xfrm>
          <a:prstGeom prst="homePlate">
            <a:avLst>
              <a:gd name="adj" fmla="val 27626"/>
            </a:avLst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Our workplace</a:t>
            </a:r>
          </a:p>
        </p:txBody>
      </p:sp>
      <p:sp>
        <p:nvSpPr>
          <p:cNvPr id="10" name="Arrow: Pentagon 9"/>
          <p:cNvSpPr/>
          <p:nvPr/>
        </p:nvSpPr>
        <p:spPr>
          <a:xfrm>
            <a:off x="8294860" y="2412064"/>
            <a:ext cx="1414818" cy="2123935"/>
          </a:xfrm>
          <a:prstGeom prst="homePlate">
            <a:avLst>
              <a:gd name="adj" fmla="val 27626"/>
            </a:avLst>
          </a:prstGeom>
          <a:solidFill>
            <a:schemeClr val="bg1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20048848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69239" y="1189495"/>
            <a:ext cx="11653523" cy="2715537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A modern workplace requires new focus</a:t>
            </a:r>
          </a:p>
          <a:p>
            <a:r>
              <a:rPr lang="en-US" dirty="0">
                <a:solidFill>
                  <a:schemeClr val="accent6"/>
                </a:solidFill>
              </a:rPr>
              <a:t>Even great “Traditional IT” is no longer enough</a:t>
            </a:r>
          </a:p>
          <a:p>
            <a:r>
              <a:rPr lang="en-US" dirty="0">
                <a:solidFill>
                  <a:schemeClr val="accent6"/>
                </a:solidFill>
              </a:rPr>
              <a:t>Office 365 allows us to focus where it matters</a:t>
            </a:r>
          </a:p>
          <a:p>
            <a:r>
              <a:rPr lang="en-US" dirty="0">
                <a:solidFill>
                  <a:schemeClr val="accent6"/>
                </a:solidFill>
              </a:rPr>
              <a:t>Mobility/Cloud first is now a core strategy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365677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3727"/>
            <a:ext cx="1219200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551383" y="5121188"/>
            <a:ext cx="9798445" cy="1470025"/>
          </a:xfrm>
        </p:spPr>
        <p:txBody>
          <a:bodyPr>
            <a:normAutofit/>
          </a:bodyPr>
          <a:lstStyle/>
          <a:p>
            <a:pPr algn="l"/>
            <a:r>
              <a:rPr lang="en-US" sz="8000" dirty="0">
                <a:latin typeface="Carlsberg Sans Bold" panose="020B0804020202020204" pitchFamily="34" charset="0"/>
              </a:rPr>
              <a:t>Modern Workplace</a:t>
            </a:r>
          </a:p>
        </p:txBody>
      </p:sp>
    </p:spTree>
    <p:extLst>
      <p:ext uri="{BB962C8B-B14F-4D97-AF65-F5344CB8AC3E}">
        <p14:creationId xmlns:p14="http://schemas.microsoft.com/office/powerpoint/2010/main" val="301301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0777" y="3320988"/>
            <a:ext cx="2677304" cy="17857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64253" y="5106729"/>
            <a:ext cx="3333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/>
              <a:t>Anders L. Munck</a:t>
            </a:r>
          </a:p>
          <a:p>
            <a:pPr algn="r"/>
            <a:r>
              <a:rPr lang="en-US" sz="1600" dirty="0"/>
              <a:t>Workplace Enterprise Architect</a:t>
            </a:r>
          </a:p>
        </p:txBody>
      </p:sp>
      <p:sp>
        <p:nvSpPr>
          <p:cNvPr id="2" name="Rectangle 1"/>
          <p:cNvSpPr/>
          <p:nvPr/>
        </p:nvSpPr>
        <p:spPr>
          <a:xfrm>
            <a:off x="731404" y="1052736"/>
            <a:ext cx="7200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Sources: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hlinkClick r:id="rId3"/>
              </a:rPr>
              <a:t>Recipe for Digital Workplace Execution: Transform the Employee Experience</a:t>
            </a: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hlinkClick r:id="rId4"/>
              </a:rPr>
              <a:t>Creating a Digital Workplace Execution Strategy</a:t>
            </a: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1113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rlsberg Sans Bold" panose="020B0804020202020204" pitchFamily="34" charset="0"/>
              </a:rPr>
              <a:t>Identify</a:t>
            </a:r>
            <a:r>
              <a:rPr lang="en-US" dirty="0"/>
              <a:t> what divides us</a:t>
            </a:r>
          </a:p>
        </p:txBody>
      </p:sp>
      <p:pic>
        <p:nvPicPr>
          <p:cNvPr id="4" name="Billede 6" descr="Skærmbillede 2015-05-13 kl. 11.22.25.png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1072" y="2334127"/>
            <a:ext cx="2653429" cy="1539565"/>
          </a:xfrm>
          <a:prstGeom prst="rect">
            <a:avLst/>
          </a:prstGeom>
        </p:spPr>
      </p:pic>
      <p:pic>
        <p:nvPicPr>
          <p:cNvPr id="5" name="Billede 7" descr="Skærmbillede 2015-05-13 kl. 11.25.56.png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3118" y="4408531"/>
            <a:ext cx="2460681" cy="1556455"/>
          </a:xfrm>
          <a:prstGeom prst="rect">
            <a:avLst/>
          </a:prstGeom>
        </p:spPr>
      </p:pic>
      <p:sp>
        <p:nvSpPr>
          <p:cNvPr id="6" name="Tekstfelt 15"/>
          <p:cNvSpPr txBox="1"/>
          <p:nvPr/>
        </p:nvSpPr>
        <p:spPr>
          <a:xfrm>
            <a:off x="6327515" y="1973666"/>
            <a:ext cx="2681873" cy="338548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1600" dirty="0">
                <a:cs typeface="Calibri Light"/>
              </a:rPr>
              <a:t>UNITED KINGDOM</a:t>
            </a:r>
          </a:p>
        </p:txBody>
      </p:sp>
      <p:sp>
        <p:nvSpPr>
          <p:cNvPr id="7" name="Tekstfelt 16"/>
          <p:cNvSpPr txBox="1"/>
          <p:nvPr/>
        </p:nvSpPr>
        <p:spPr>
          <a:xfrm>
            <a:off x="6321026" y="4080136"/>
            <a:ext cx="2694853" cy="338548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 algn="ctr"/>
            <a:r>
              <a:rPr lang="en-US" sz="1600" dirty="0">
                <a:cs typeface="Calibri Light"/>
              </a:rPr>
              <a:t>USA</a:t>
            </a:r>
          </a:p>
        </p:txBody>
      </p:sp>
      <p:sp>
        <p:nvSpPr>
          <p:cNvPr id="8" name="Tekstfelt 27"/>
          <p:cNvSpPr txBox="1"/>
          <p:nvPr/>
        </p:nvSpPr>
        <p:spPr>
          <a:xfrm>
            <a:off x="9084546" y="2037501"/>
            <a:ext cx="1250047" cy="1812547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b="1" dirty="0">
                <a:cs typeface="Arial Unicode MS" panose="020B0604020202020204" pitchFamily="34" charset="-128"/>
              </a:rPr>
              <a:t>TOP 10 WORDS</a:t>
            </a:r>
          </a:p>
          <a:p>
            <a:pPr>
              <a:lnSpc>
                <a:spcPct val="90000"/>
              </a:lnSpc>
            </a:pPr>
            <a:endParaRPr lang="en-US" sz="300" b="1" dirty="0">
              <a:solidFill>
                <a:srgbClr val="638CA8"/>
              </a:solidFill>
              <a:cs typeface="Arial Unicode MS" panose="020B0604020202020204" pitchFamily="34" charset="-128"/>
            </a:endParaRPr>
          </a:p>
          <a:p>
            <a:pPr marL="228586" indent="-228586">
              <a:lnSpc>
                <a:spcPct val="90000"/>
              </a:lnSpc>
              <a:buFont typeface="+mj-lt"/>
              <a:buAutoNum type="arabicPeriod"/>
            </a:pPr>
            <a:r>
              <a:rPr lang="en-US" sz="1100" dirty="0">
                <a:cs typeface="Calibri Light"/>
              </a:rPr>
              <a:t>Challenging</a:t>
            </a:r>
          </a:p>
          <a:p>
            <a:pPr marL="228586" indent="-228586">
              <a:lnSpc>
                <a:spcPct val="90000"/>
              </a:lnSpc>
              <a:buFont typeface="+mj-lt"/>
              <a:buAutoNum type="arabicPeriod"/>
            </a:pPr>
            <a:r>
              <a:rPr lang="en-US" sz="1100" dirty="0">
                <a:cs typeface="Calibri Light"/>
              </a:rPr>
              <a:t>Friendly</a:t>
            </a:r>
          </a:p>
          <a:p>
            <a:pPr marL="228586" indent="-228586">
              <a:lnSpc>
                <a:spcPct val="90000"/>
              </a:lnSpc>
              <a:buFont typeface="+mj-lt"/>
              <a:buAutoNum type="arabicPeriod"/>
            </a:pPr>
            <a:r>
              <a:rPr lang="en-US" sz="1100" dirty="0">
                <a:cs typeface="Calibri Light"/>
              </a:rPr>
              <a:t>Frustrating</a:t>
            </a:r>
          </a:p>
          <a:p>
            <a:pPr marL="228586" indent="-228586">
              <a:lnSpc>
                <a:spcPct val="90000"/>
              </a:lnSpc>
              <a:buFont typeface="+mj-lt"/>
              <a:buAutoNum type="arabicPeriod"/>
            </a:pPr>
            <a:r>
              <a:rPr lang="en-US" sz="1100" dirty="0">
                <a:cs typeface="Calibri Light"/>
              </a:rPr>
              <a:t>Interesting</a:t>
            </a:r>
          </a:p>
          <a:p>
            <a:pPr marL="228586" indent="-228586">
              <a:lnSpc>
                <a:spcPct val="90000"/>
              </a:lnSpc>
              <a:buFont typeface="+mj-lt"/>
              <a:buAutoNum type="arabicPeriod"/>
            </a:pPr>
            <a:r>
              <a:rPr lang="en-US" sz="1100" dirty="0">
                <a:cs typeface="Calibri Light"/>
              </a:rPr>
              <a:t>Enjoyable</a:t>
            </a:r>
          </a:p>
          <a:p>
            <a:pPr marL="228586" indent="-228586">
              <a:lnSpc>
                <a:spcPct val="9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69758C"/>
                </a:solidFill>
                <a:cs typeface="Calibri Light"/>
              </a:rPr>
              <a:t>Rewarding</a:t>
            </a:r>
          </a:p>
          <a:p>
            <a:pPr marL="228586" indent="-228586">
              <a:lnSpc>
                <a:spcPct val="9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69758C"/>
                </a:solidFill>
                <a:cs typeface="Calibri Light"/>
              </a:rPr>
              <a:t>Busy</a:t>
            </a:r>
          </a:p>
          <a:p>
            <a:pPr marL="228586" indent="-228586">
              <a:lnSpc>
                <a:spcPct val="9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69758C"/>
                </a:solidFill>
                <a:cs typeface="Calibri Light"/>
              </a:rPr>
              <a:t>Uninspiring</a:t>
            </a:r>
          </a:p>
          <a:p>
            <a:pPr marL="228586" indent="-228586">
              <a:lnSpc>
                <a:spcPct val="9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69758C"/>
                </a:solidFill>
                <a:cs typeface="Calibri Light"/>
              </a:rPr>
              <a:t>Routine</a:t>
            </a:r>
          </a:p>
          <a:p>
            <a:pPr marL="228586" indent="-228586">
              <a:lnSpc>
                <a:spcPct val="9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69758C"/>
                </a:solidFill>
                <a:cs typeface="Calibri Light"/>
              </a:rPr>
              <a:t>Exciting </a:t>
            </a:r>
            <a:endParaRPr lang="en-US" sz="1100" b="1" dirty="0">
              <a:solidFill>
                <a:srgbClr val="69758C"/>
              </a:solidFill>
              <a:cs typeface="Calibri Light"/>
            </a:endParaRPr>
          </a:p>
        </p:txBody>
      </p:sp>
      <p:sp>
        <p:nvSpPr>
          <p:cNvPr id="9" name="Tekstfelt 28"/>
          <p:cNvSpPr txBox="1"/>
          <p:nvPr/>
        </p:nvSpPr>
        <p:spPr>
          <a:xfrm>
            <a:off x="9084546" y="4132226"/>
            <a:ext cx="1250047" cy="1812547"/>
          </a:xfrm>
          <a:prstGeom prst="rect">
            <a:avLst/>
          </a:prstGeom>
          <a:noFill/>
        </p:spPr>
        <p:txBody>
          <a:bodyPr wrap="square" lIns="91434" tIns="45717" rIns="91434" bIns="45717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b="1" dirty="0">
                <a:cs typeface="Arial Unicode MS" panose="020B0604020202020204" pitchFamily="34" charset="-128"/>
              </a:rPr>
              <a:t>TOP 10 WORDS</a:t>
            </a:r>
          </a:p>
          <a:p>
            <a:pPr>
              <a:lnSpc>
                <a:spcPct val="90000"/>
              </a:lnSpc>
            </a:pPr>
            <a:endParaRPr lang="en-US" sz="300" b="1" dirty="0">
              <a:solidFill>
                <a:srgbClr val="638CA8"/>
              </a:solidFill>
              <a:cs typeface="Arial Unicode MS" panose="020B0604020202020204" pitchFamily="34" charset="-128"/>
            </a:endParaRPr>
          </a:p>
          <a:p>
            <a:pPr marL="228586" indent="-228586">
              <a:lnSpc>
                <a:spcPct val="90000"/>
              </a:lnSpc>
              <a:buFont typeface="+mj-lt"/>
              <a:buAutoNum type="arabicPeriod"/>
            </a:pPr>
            <a:r>
              <a:rPr lang="en-US" sz="1100" dirty="0">
                <a:cs typeface="Calibri Light"/>
              </a:rPr>
              <a:t>Fun </a:t>
            </a:r>
          </a:p>
          <a:p>
            <a:pPr marL="228586" indent="-228586">
              <a:lnSpc>
                <a:spcPct val="90000"/>
              </a:lnSpc>
              <a:buFont typeface="+mj-lt"/>
              <a:buAutoNum type="arabicPeriod"/>
            </a:pPr>
            <a:r>
              <a:rPr lang="en-US" sz="1100" dirty="0">
                <a:cs typeface="Calibri Light"/>
              </a:rPr>
              <a:t>Family </a:t>
            </a:r>
          </a:p>
          <a:p>
            <a:pPr marL="228586" indent="-228586">
              <a:lnSpc>
                <a:spcPct val="90000"/>
              </a:lnSpc>
              <a:buFont typeface="+mj-lt"/>
              <a:buAutoNum type="arabicPeriod"/>
            </a:pPr>
            <a:r>
              <a:rPr lang="en-US" sz="1100" dirty="0">
                <a:cs typeface="Calibri Light"/>
              </a:rPr>
              <a:t>Exciting</a:t>
            </a:r>
          </a:p>
          <a:p>
            <a:pPr marL="228586" indent="-228586">
              <a:lnSpc>
                <a:spcPct val="90000"/>
              </a:lnSpc>
              <a:buFont typeface="+mj-lt"/>
              <a:buAutoNum type="arabicPeriod"/>
            </a:pPr>
            <a:r>
              <a:rPr lang="en-US" sz="1100" dirty="0">
                <a:cs typeface="Calibri Light"/>
              </a:rPr>
              <a:t>Challenging</a:t>
            </a:r>
          </a:p>
          <a:p>
            <a:pPr marL="228586" indent="-228586">
              <a:lnSpc>
                <a:spcPct val="90000"/>
              </a:lnSpc>
              <a:buFont typeface="+mj-lt"/>
              <a:buAutoNum type="arabicPeriod"/>
            </a:pPr>
            <a:r>
              <a:rPr lang="en-US" sz="1100" dirty="0">
                <a:cs typeface="Calibri Light"/>
              </a:rPr>
              <a:t>Rewarding</a:t>
            </a:r>
          </a:p>
          <a:p>
            <a:pPr marL="228586" indent="-228586">
              <a:lnSpc>
                <a:spcPct val="9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69758C"/>
                </a:solidFill>
                <a:cs typeface="Calibri Light"/>
              </a:rPr>
              <a:t>Friendly</a:t>
            </a:r>
          </a:p>
          <a:p>
            <a:pPr marL="228586" indent="-228586">
              <a:lnSpc>
                <a:spcPct val="9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69758C"/>
                </a:solidFill>
                <a:cs typeface="Calibri Light"/>
              </a:rPr>
              <a:t>Awesome</a:t>
            </a:r>
          </a:p>
          <a:p>
            <a:pPr marL="228586" indent="-228586">
              <a:lnSpc>
                <a:spcPct val="9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69758C"/>
                </a:solidFill>
                <a:cs typeface="Calibri Light"/>
              </a:rPr>
              <a:t>Caring</a:t>
            </a:r>
          </a:p>
          <a:p>
            <a:pPr marL="228586" indent="-228586">
              <a:lnSpc>
                <a:spcPct val="9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69758C"/>
                </a:solidFill>
                <a:cs typeface="Calibri Light"/>
              </a:rPr>
              <a:t>Interesting</a:t>
            </a:r>
          </a:p>
          <a:p>
            <a:pPr marL="228586" indent="-228586">
              <a:lnSpc>
                <a:spcPct val="90000"/>
              </a:lnSpc>
              <a:buFont typeface="+mj-lt"/>
              <a:buAutoNum type="arabicPeriod"/>
            </a:pPr>
            <a:r>
              <a:rPr lang="en-US" sz="1100" dirty="0">
                <a:solidFill>
                  <a:srgbClr val="69758C"/>
                </a:solidFill>
                <a:cs typeface="Calibri Light"/>
              </a:rPr>
              <a:t>Teamwork </a:t>
            </a:r>
            <a:endParaRPr lang="en-US" sz="1100" b="1" dirty="0">
              <a:solidFill>
                <a:srgbClr val="69758C"/>
              </a:solidFill>
              <a:cs typeface="Calibri Light"/>
            </a:endParaRPr>
          </a:p>
        </p:txBody>
      </p:sp>
      <p:cxnSp>
        <p:nvCxnSpPr>
          <p:cNvPr id="10" name="Lige forbindelse 9"/>
          <p:cNvCxnSpPr/>
          <p:nvPr/>
        </p:nvCxnSpPr>
        <p:spPr>
          <a:xfrm rot="16200000">
            <a:off x="8295839" y="1753098"/>
            <a:ext cx="0" cy="4428000"/>
          </a:xfrm>
          <a:prstGeom prst="line">
            <a:avLst/>
          </a:prstGeom>
          <a:ln w="57150" cmpd="sng">
            <a:solidFill>
              <a:schemeClr val="bg1"/>
            </a:solidFill>
            <a:prstDash val="soli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Billede 15" descr="Q12_Leaders-2.png"/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153358">
            <a:off x="1707189" y="2505607"/>
            <a:ext cx="4358133" cy="3145999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1136560" y="6453336"/>
            <a:ext cx="788655" cy="96528"/>
            <a:chOff x="4502" y="350838"/>
            <a:chExt cx="9144001" cy="1119188"/>
          </a:xfrm>
          <a:solidFill>
            <a:srgbClr val="E9EAEB"/>
          </a:solidFill>
        </p:grpSpPr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4502" y="373063"/>
              <a:ext cx="284163" cy="10715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576002" y="350838"/>
              <a:ext cx="974725" cy="1093788"/>
            </a:xfrm>
            <a:custGeom>
              <a:avLst/>
              <a:gdLst>
                <a:gd name="T0" fmla="*/ 353 w 353"/>
                <a:gd name="T1" fmla="*/ 396 h 396"/>
                <a:gd name="T2" fmla="*/ 250 w 353"/>
                <a:gd name="T3" fmla="*/ 396 h 396"/>
                <a:gd name="T4" fmla="*/ 250 w 353"/>
                <a:gd name="T5" fmla="*/ 198 h 396"/>
                <a:gd name="T6" fmla="*/ 244 w 353"/>
                <a:gd name="T7" fmla="*/ 117 h 396"/>
                <a:gd name="T8" fmla="*/ 222 w 353"/>
                <a:gd name="T9" fmla="*/ 88 h 396"/>
                <a:gd name="T10" fmla="*/ 187 w 353"/>
                <a:gd name="T11" fmla="*/ 78 h 396"/>
                <a:gd name="T12" fmla="*/ 139 w 353"/>
                <a:gd name="T13" fmla="*/ 93 h 396"/>
                <a:gd name="T14" fmla="*/ 110 w 353"/>
                <a:gd name="T15" fmla="*/ 131 h 396"/>
                <a:gd name="T16" fmla="*/ 102 w 353"/>
                <a:gd name="T17" fmla="*/ 220 h 396"/>
                <a:gd name="T18" fmla="*/ 102 w 353"/>
                <a:gd name="T19" fmla="*/ 396 h 396"/>
                <a:gd name="T20" fmla="*/ 0 w 353"/>
                <a:gd name="T21" fmla="*/ 396 h 396"/>
                <a:gd name="T22" fmla="*/ 0 w 353"/>
                <a:gd name="T23" fmla="*/ 8 h 396"/>
                <a:gd name="T24" fmla="*/ 95 w 353"/>
                <a:gd name="T25" fmla="*/ 8 h 396"/>
                <a:gd name="T26" fmla="*/ 95 w 353"/>
                <a:gd name="T27" fmla="*/ 65 h 396"/>
                <a:gd name="T28" fmla="*/ 222 w 353"/>
                <a:gd name="T29" fmla="*/ 0 h 396"/>
                <a:gd name="T30" fmla="*/ 284 w 353"/>
                <a:gd name="T31" fmla="*/ 12 h 396"/>
                <a:gd name="T32" fmla="*/ 327 w 353"/>
                <a:gd name="T33" fmla="*/ 43 h 396"/>
                <a:gd name="T34" fmla="*/ 347 w 353"/>
                <a:gd name="T35" fmla="*/ 86 h 396"/>
                <a:gd name="T36" fmla="*/ 353 w 353"/>
                <a:gd name="T37" fmla="*/ 155 h 396"/>
                <a:gd name="T38" fmla="*/ 353 w 353"/>
                <a:gd name="T39" fmla="*/ 396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3" h="396">
                  <a:moveTo>
                    <a:pt x="353" y="396"/>
                  </a:moveTo>
                  <a:cubicBezTo>
                    <a:pt x="250" y="396"/>
                    <a:pt x="250" y="396"/>
                    <a:pt x="250" y="396"/>
                  </a:cubicBezTo>
                  <a:cubicBezTo>
                    <a:pt x="250" y="198"/>
                    <a:pt x="250" y="198"/>
                    <a:pt x="250" y="198"/>
                  </a:cubicBezTo>
                  <a:cubicBezTo>
                    <a:pt x="250" y="156"/>
                    <a:pt x="248" y="129"/>
                    <a:pt x="244" y="117"/>
                  </a:cubicBezTo>
                  <a:cubicBezTo>
                    <a:pt x="239" y="105"/>
                    <a:pt x="232" y="95"/>
                    <a:pt x="222" y="88"/>
                  </a:cubicBezTo>
                  <a:cubicBezTo>
                    <a:pt x="212" y="81"/>
                    <a:pt x="201" y="78"/>
                    <a:pt x="187" y="78"/>
                  </a:cubicBezTo>
                  <a:cubicBezTo>
                    <a:pt x="169" y="78"/>
                    <a:pt x="153" y="83"/>
                    <a:pt x="139" y="93"/>
                  </a:cubicBezTo>
                  <a:cubicBezTo>
                    <a:pt x="125" y="102"/>
                    <a:pt x="115" y="115"/>
                    <a:pt x="110" y="131"/>
                  </a:cubicBezTo>
                  <a:cubicBezTo>
                    <a:pt x="105" y="147"/>
                    <a:pt x="102" y="177"/>
                    <a:pt x="102" y="220"/>
                  </a:cubicBezTo>
                  <a:cubicBezTo>
                    <a:pt x="102" y="396"/>
                    <a:pt x="102" y="396"/>
                    <a:pt x="102" y="396"/>
                  </a:cubicBezTo>
                  <a:cubicBezTo>
                    <a:pt x="0" y="396"/>
                    <a:pt x="0" y="396"/>
                    <a:pt x="0" y="39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5" y="65"/>
                    <a:pt x="95" y="65"/>
                    <a:pt x="95" y="65"/>
                  </a:cubicBezTo>
                  <a:cubicBezTo>
                    <a:pt x="129" y="22"/>
                    <a:pt x="171" y="0"/>
                    <a:pt x="222" y="0"/>
                  </a:cubicBezTo>
                  <a:cubicBezTo>
                    <a:pt x="245" y="0"/>
                    <a:pt x="266" y="4"/>
                    <a:pt x="284" y="12"/>
                  </a:cubicBezTo>
                  <a:cubicBezTo>
                    <a:pt x="303" y="20"/>
                    <a:pt x="317" y="30"/>
                    <a:pt x="327" y="43"/>
                  </a:cubicBezTo>
                  <a:cubicBezTo>
                    <a:pt x="337" y="56"/>
                    <a:pt x="343" y="70"/>
                    <a:pt x="347" y="86"/>
                  </a:cubicBezTo>
                  <a:cubicBezTo>
                    <a:pt x="351" y="102"/>
                    <a:pt x="353" y="125"/>
                    <a:pt x="353" y="155"/>
                  </a:cubicBezTo>
                  <a:lnTo>
                    <a:pt x="353" y="3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5" name="Freeform 7"/>
            <p:cNvSpPr>
              <a:spLocks/>
            </p:cNvSpPr>
            <p:nvPr/>
          </p:nvSpPr>
          <p:spPr bwMode="auto">
            <a:xfrm>
              <a:off x="1831715" y="350838"/>
              <a:ext cx="974725" cy="1093788"/>
            </a:xfrm>
            <a:custGeom>
              <a:avLst/>
              <a:gdLst>
                <a:gd name="T0" fmla="*/ 353 w 353"/>
                <a:gd name="T1" fmla="*/ 396 h 396"/>
                <a:gd name="T2" fmla="*/ 251 w 353"/>
                <a:gd name="T3" fmla="*/ 396 h 396"/>
                <a:gd name="T4" fmla="*/ 251 w 353"/>
                <a:gd name="T5" fmla="*/ 198 h 396"/>
                <a:gd name="T6" fmla="*/ 244 w 353"/>
                <a:gd name="T7" fmla="*/ 117 h 396"/>
                <a:gd name="T8" fmla="*/ 223 w 353"/>
                <a:gd name="T9" fmla="*/ 88 h 396"/>
                <a:gd name="T10" fmla="*/ 187 w 353"/>
                <a:gd name="T11" fmla="*/ 78 h 396"/>
                <a:gd name="T12" fmla="*/ 139 w 353"/>
                <a:gd name="T13" fmla="*/ 93 h 396"/>
                <a:gd name="T14" fmla="*/ 110 w 353"/>
                <a:gd name="T15" fmla="*/ 131 h 396"/>
                <a:gd name="T16" fmla="*/ 103 w 353"/>
                <a:gd name="T17" fmla="*/ 220 h 396"/>
                <a:gd name="T18" fmla="*/ 103 w 353"/>
                <a:gd name="T19" fmla="*/ 396 h 396"/>
                <a:gd name="T20" fmla="*/ 0 w 353"/>
                <a:gd name="T21" fmla="*/ 396 h 396"/>
                <a:gd name="T22" fmla="*/ 0 w 353"/>
                <a:gd name="T23" fmla="*/ 8 h 396"/>
                <a:gd name="T24" fmla="*/ 95 w 353"/>
                <a:gd name="T25" fmla="*/ 8 h 396"/>
                <a:gd name="T26" fmla="*/ 95 w 353"/>
                <a:gd name="T27" fmla="*/ 65 h 396"/>
                <a:gd name="T28" fmla="*/ 223 w 353"/>
                <a:gd name="T29" fmla="*/ 0 h 396"/>
                <a:gd name="T30" fmla="*/ 285 w 353"/>
                <a:gd name="T31" fmla="*/ 12 h 396"/>
                <a:gd name="T32" fmla="*/ 328 w 353"/>
                <a:gd name="T33" fmla="*/ 43 h 396"/>
                <a:gd name="T34" fmla="*/ 348 w 353"/>
                <a:gd name="T35" fmla="*/ 86 h 396"/>
                <a:gd name="T36" fmla="*/ 353 w 353"/>
                <a:gd name="T37" fmla="*/ 155 h 396"/>
                <a:gd name="T38" fmla="*/ 353 w 353"/>
                <a:gd name="T39" fmla="*/ 396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3" h="396">
                  <a:moveTo>
                    <a:pt x="353" y="396"/>
                  </a:moveTo>
                  <a:cubicBezTo>
                    <a:pt x="251" y="396"/>
                    <a:pt x="251" y="396"/>
                    <a:pt x="251" y="396"/>
                  </a:cubicBezTo>
                  <a:cubicBezTo>
                    <a:pt x="251" y="198"/>
                    <a:pt x="251" y="198"/>
                    <a:pt x="251" y="198"/>
                  </a:cubicBezTo>
                  <a:cubicBezTo>
                    <a:pt x="251" y="156"/>
                    <a:pt x="249" y="129"/>
                    <a:pt x="244" y="117"/>
                  </a:cubicBezTo>
                  <a:cubicBezTo>
                    <a:pt x="240" y="105"/>
                    <a:pt x="233" y="95"/>
                    <a:pt x="223" y="88"/>
                  </a:cubicBezTo>
                  <a:cubicBezTo>
                    <a:pt x="213" y="81"/>
                    <a:pt x="201" y="78"/>
                    <a:pt x="187" y="78"/>
                  </a:cubicBezTo>
                  <a:cubicBezTo>
                    <a:pt x="170" y="78"/>
                    <a:pt x="154" y="83"/>
                    <a:pt x="139" y="93"/>
                  </a:cubicBezTo>
                  <a:cubicBezTo>
                    <a:pt x="125" y="102"/>
                    <a:pt x="116" y="115"/>
                    <a:pt x="110" y="131"/>
                  </a:cubicBezTo>
                  <a:cubicBezTo>
                    <a:pt x="105" y="147"/>
                    <a:pt x="103" y="177"/>
                    <a:pt x="103" y="220"/>
                  </a:cubicBezTo>
                  <a:cubicBezTo>
                    <a:pt x="103" y="396"/>
                    <a:pt x="103" y="396"/>
                    <a:pt x="103" y="396"/>
                  </a:cubicBezTo>
                  <a:cubicBezTo>
                    <a:pt x="0" y="396"/>
                    <a:pt x="0" y="396"/>
                    <a:pt x="0" y="39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5" y="65"/>
                    <a:pt x="95" y="65"/>
                    <a:pt x="95" y="65"/>
                  </a:cubicBezTo>
                  <a:cubicBezTo>
                    <a:pt x="129" y="22"/>
                    <a:pt x="172" y="0"/>
                    <a:pt x="223" y="0"/>
                  </a:cubicBezTo>
                  <a:cubicBezTo>
                    <a:pt x="246" y="0"/>
                    <a:pt x="266" y="4"/>
                    <a:pt x="285" y="12"/>
                  </a:cubicBezTo>
                  <a:cubicBezTo>
                    <a:pt x="304" y="20"/>
                    <a:pt x="318" y="30"/>
                    <a:pt x="328" y="43"/>
                  </a:cubicBezTo>
                  <a:cubicBezTo>
                    <a:pt x="337" y="56"/>
                    <a:pt x="344" y="70"/>
                    <a:pt x="348" y="86"/>
                  </a:cubicBezTo>
                  <a:cubicBezTo>
                    <a:pt x="351" y="102"/>
                    <a:pt x="353" y="125"/>
                    <a:pt x="353" y="155"/>
                  </a:cubicBezTo>
                  <a:lnTo>
                    <a:pt x="353" y="3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6" name="Freeform 8"/>
            <p:cNvSpPr>
              <a:spLocks noEditPoints="1"/>
            </p:cNvSpPr>
            <p:nvPr/>
          </p:nvSpPr>
          <p:spPr bwMode="auto">
            <a:xfrm>
              <a:off x="3023927" y="350838"/>
              <a:ext cx="1104900" cy="1119188"/>
            </a:xfrm>
            <a:custGeom>
              <a:avLst/>
              <a:gdLst>
                <a:gd name="T0" fmla="*/ 0 w 400"/>
                <a:gd name="T1" fmla="*/ 197 h 405"/>
                <a:gd name="T2" fmla="*/ 25 w 400"/>
                <a:gd name="T3" fmla="*/ 98 h 405"/>
                <a:gd name="T4" fmla="*/ 96 w 400"/>
                <a:gd name="T5" fmla="*/ 25 h 405"/>
                <a:gd name="T6" fmla="*/ 199 w 400"/>
                <a:gd name="T7" fmla="*/ 0 h 405"/>
                <a:gd name="T8" fmla="*/ 343 w 400"/>
                <a:gd name="T9" fmla="*/ 57 h 405"/>
                <a:gd name="T10" fmla="*/ 400 w 400"/>
                <a:gd name="T11" fmla="*/ 201 h 405"/>
                <a:gd name="T12" fmla="*/ 343 w 400"/>
                <a:gd name="T13" fmla="*/ 347 h 405"/>
                <a:gd name="T14" fmla="*/ 200 w 400"/>
                <a:gd name="T15" fmla="*/ 405 h 405"/>
                <a:gd name="T16" fmla="*/ 98 w 400"/>
                <a:gd name="T17" fmla="*/ 380 h 405"/>
                <a:gd name="T18" fmla="*/ 25 w 400"/>
                <a:gd name="T19" fmla="*/ 310 h 405"/>
                <a:gd name="T20" fmla="*/ 0 w 400"/>
                <a:gd name="T21" fmla="*/ 197 h 405"/>
                <a:gd name="T22" fmla="*/ 105 w 400"/>
                <a:gd name="T23" fmla="*/ 202 h 405"/>
                <a:gd name="T24" fmla="*/ 132 w 400"/>
                <a:gd name="T25" fmla="*/ 290 h 405"/>
                <a:gd name="T26" fmla="*/ 200 w 400"/>
                <a:gd name="T27" fmla="*/ 321 h 405"/>
                <a:gd name="T28" fmla="*/ 267 w 400"/>
                <a:gd name="T29" fmla="*/ 290 h 405"/>
                <a:gd name="T30" fmla="*/ 294 w 400"/>
                <a:gd name="T31" fmla="*/ 201 h 405"/>
                <a:gd name="T32" fmla="*/ 267 w 400"/>
                <a:gd name="T33" fmla="*/ 114 h 405"/>
                <a:gd name="T34" fmla="*/ 200 w 400"/>
                <a:gd name="T35" fmla="*/ 83 h 405"/>
                <a:gd name="T36" fmla="*/ 132 w 400"/>
                <a:gd name="T37" fmla="*/ 114 h 405"/>
                <a:gd name="T38" fmla="*/ 105 w 400"/>
                <a:gd name="T39" fmla="*/ 20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0" h="405">
                  <a:moveTo>
                    <a:pt x="0" y="197"/>
                  </a:moveTo>
                  <a:cubicBezTo>
                    <a:pt x="0" y="163"/>
                    <a:pt x="8" y="130"/>
                    <a:pt x="25" y="98"/>
                  </a:cubicBezTo>
                  <a:cubicBezTo>
                    <a:pt x="42" y="66"/>
                    <a:pt x="65" y="42"/>
                    <a:pt x="96" y="25"/>
                  </a:cubicBezTo>
                  <a:cubicBezTo>
                    <a:pt x="127" y="8"/>
                    <a:pt x="161" y="0"/>
                    <a:pt x="199" y="0"/>
                  </a:cubicBezTo>
                  <a:cubicBezTo>
                    <a:pt x="258" y="0"/>
                    <a:pt x="306" y="19"/>
                    <a:pt x="343" y="57"/>
                  </a:cubicBezTo>
                  <a:cubicBezTo>
                    <a:pt x="381" y="95"/>
                    <a:pt x="400" y="143"/>
                    <a:pt x="400" y="201"/>
                  </a:cubicBezTo>
                  <a:cubicBezTo>
                    <a:pt x="400" y="260"/>
                    <a:pt x="381" y="308"/>
                    <a:pt x="343" y="347"/>
                  </a:cubicBezTo>
                  <a:cubicBezTo>
                    <a:pt x="305" y="385"/>
                    <a:pt x="257" y="405"/>
                    <a:pt x="200" y="405"/>
                  </a:cubicBezTo>
                  <a:cubicBezTo>
                    <a:pt x="165" y="405"/>
                    <a:pt x="131" y="397"/>
                    <a:pt x="98" y="380"/>
                  </a:cubicBezTo>
                  <a:cubicBezTo>
                    <a:pt x="66" y="364"/>
                    <a:pt x="42" y="341"/>
                    <a:pt x="25" y="310"/>
                  </a:cubicBezTo>
                  <a:cubicBezTo>
                    <a:pt x="8" y="279"/>
                    <a:pt x="0" y="241"/>
                    <a:pt x="0" y="197"/>
                  </a:cubicBezTo>
                  <a:close/>
                  <a:moveTo>
                    <a:pt x="105" y="202"/>
                  </a:moveTo>
                  <a:cubicBezTo>
                    <a:pt x="105" y="241"/>
                    <a:pt x="114" y="270"/>
                    <a:pt x="132" y="290"/>
                  </a:cubicBezTo>
                  <a:cubicBezTo>
                    <a:pt x="150" y="311"/>
                    <a:pt x="173" y="321"/>
                    <a:pt x="200" y="321"/>
                  </a:cubicBezTo>
                  <a:cubicBezTo>
                    <a:pt x="226" y="321"/>
                    <a:pt x="249" y="311"/>
                    <a:pt x="267" y="290"/>
                  </a:cubicBezTo>
                  <a:cubicBezTo>
                    <a:pt x="285" y="270"/>
                    <a:pt x="294" y="240"/>
                    <a:pt x="294" y="201"/>
                  </a:cubicBezTo>
                  <a:cubicBezTo>
                    <a:pt x="294" y="163"/>
                    <a:pt x="285" y="134"/>
                    <a:pt x="267" y="114"/>
                  </a:cubicBezTo>
                  <a:cubicBezTo>
                    <a:pt x="249" y="93"/>
                    <a:pt x="226" y="83"/>
                    <a:pt x="200" y="83"/>
                  </a:cubicBezTo>
                  <a:cubicBezTo>
                    <a:pt x="173" y="83"/>
                    <a:pt x="150" y="93"/>
                    <a:pt x="132" y="114"/>
                  </a:cubicBezTo>
                  <a:cubicBezTo>
                    <a:pt x="114" y="134"/>
                    <a:pt x="105" y="164"/>
                    <a:pt x="105" y="2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" name="Freeform 9"/>
            <p:cNvSpPr>
              <a:spLocks/>
            </p:cNvSpPr>
            <p:nvPr/>
          </p:nvSpPr>
          <p:spPr bwMode="auto">
            <a:xfrm>
              <a:off x="4208202" y="373063"/>
              <a:ext cx="1112838" cy="1071563"/>
            </a:xfrm>
            <a:custGeom>
              <a:avLst/>
              <a:gdLst>
                <a:gd name="T0" fmla="*/ 157 w 403"/>
                <a:gd name="T1" fmla="*/ 388 h 388"/>
                <a:gd name="T2" fmla="*/ 0 w 403"/>
                <a:gd name="T3" fmla="*/ 0 h 388"/>
                <a:gd name="T4" fmla="*/ 108 w 403"/>
                <a:gd name="T5" fmla="*/ 0 h 388"/>
                <a:gd name="T6" fmla="*/ 181 w 403"/>
                <a:gd name="T7" fmla="*/ 198 h 388"/>
                <a:gd name="T8" fmla="*/ 202 w 403"/>
                <a:gd name="T9" fmla="*/ 264 h 388"/>
                <a:gd name="T10" fmla="*/ 213 w 403"/>
                <a:gd name="T11" fmla="*/ 231 h 388"/>
                <a:gd name="T12" fmla="*/ 224 w 403"/>
                <a:gd name="T13" fmla="*/ 198 h 388"/>
                <a:gd name="T14" fmla="*/ 297 w 403"/>
                <a:gd name="T15" fmla="*/ 0 h 388"/>
                <a:gd name="T16" fmla="*/ 403 w 403"/>
                <a:gd name="T17" fmla="*/ 0 h 388"/>
                <a:gd name="T18" fmla="*/ 249 w 403"/>
                <a:gd name="T19" fmla="*/ 388 h 388"/>
                <a:gd name="T20" fmla="*/ 157 w 403"/>
                <a:gd name="T21" fmla="*/ 388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3" h="388">
                  <a:moveTo>
                    <a:pt x="157" y="38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81" y="198"/>
                    <a:pt x="181" y="198"/>
                    <a:pt x="181" y="198"/>
                  </a:cubicBezTo>
                  <a:cubicBezTo>
                    <a:pt x="202" y="264"/>
                    <a:pt x="202" y="264"/>
                    <a:pt x="202" y="264"/>
                  </a:cubicBezTo>
                  <a:cubicBezTo>
                    <a:pt x="208" y="247"/>
                    <a:pt x="211" y="236"/>
                    <a:pt x="213" y="231"/>
                  </a:cubicBezTo>
                  <a:cubicBezTo>
                    <a:pt x="216" y="220"/>
                    <a:pt x="220" y="209"/>
                    <a:pt x="224" y="198"/>
                  </a:cubicBezTo>
                  <a:cubicBezTo>
                    <a:pt x="297" y="0"/>
                    <a:pt x="297" y="0"/>
                    <a:pt x="297" y="0"/>
                  </a:cubicBezTo>
                  <a:cubicBezTo>
                    <a:pt x="403" y="0"/>
                    <a:pt x="403" y="0"/>
                    <a:pt x="403" y="0"/>
                  </a:cubicBezTo>
                  <a:cubicBezTo>
                    <a:pt x="249" y="388"/>
                    <a:pt x="249" y="388"/>
                    <a:pt x="249" y="388"/>
                  </a:cubicBezTo>
                  <a:lnTo>
                    <a:pt x="157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" name="Rectangle 10"/>
            <p:cNvSpPr>
              <a:spLocks noChangeArrowheads="1"/>
            </p:cNvSpPr>
            <p:nvPr/>
          </p:nvSpPr>
          <p:spPr bwMode="auto">
            <a:xfrm>
              <a:off x="5492490" y="373063"/>
              <a:ext cx="280988" cy="10715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" name="Freeform 11"/>
            <p:cNvSpPr>
              <a:spLocks/>
            </p:cNvSpPr>
            <p:nvPr/>
          </p:nvSpPr>
          <p:spPr bwMode="auto">
            <a:xfrm>
              <a:off x="5963977" y="350838"/>
              <a:ext cx="996950" cy="1119188"/>
            </a:xfrm>
            <a:custGeom>
              <a:avLst/>
              <a:gdLst>
                <a:gd name="T0" fmla="*/ 0 w 361"/>
                <a:gd name="T1" fmla="*/ 285 h 405"/>
                <a:gd name="T2" fmla="*/ 102 w 361"/>
                <a:gd name="T3" fmla="*/ 270 h 405"/>
                <a:gd name="T4" fmla="*/ 129 w 361"/>
                <a:gd name="T5" fmla="*/ 315 h 405"/>
                <a:gd name="T6" fmla="*/ 185 w 361"/>
                <a:gd name="T7" fmla="*/ 330 h 405"/>
                <a:gd name="T8" fmla="*/ 245 w 361"/>
                <a:gd name="T9" fmla="*/ 316 h 405"/>
                <a:gd name="T10" fmla="*/ 259 w 361"/>
                <a:gd name="T11" fmla="*/ 289 h 405"/>
                <a:gd name="T12" fmla="*/ 251 w 361"/>
                <a:gd name="T13" fmla="*/ 269 h 405"/>
                <a:gd name="T14" fmla="*/ 217 w 361"/>
                <a:gd name="T15" fmla="*/ 256 h 405"/>
                <a:gd name="T16" fmla="*/ 60 w 361"/>
                <a:gd name="T17" fmla="*/ 206 h 405"/>
                <a:gd name="T18" fmla="*/ 14 w 361"/>
                <a:gd name="T19" fmla="*/ 119 h 405"/>
                <a:gd name="T20" fmla="*/ 54 w 361"/>
                <a:gd name="T21" fmla="*/ 34 h 405"/>
                <a:gd name="T22" fmla="*/ 177 w 361"/>
                <a:gd name="T23" fmla="*/ 0 h 405"/>
                <a:gd name="T24" fmla="*/ 295 w 361"/>
                <a:gd name="T25" fmla="*/ 26 h 405"/>
                <a:gd name="T26" fmla="*/ 348 w 361"/>
                <a:gd name="T27" fmla="*/ 102 h 405"/>
                <a:gd name="T28" fmla="*/ 252 w 361"/>
                <a:gd name="T29" fmla="*/ 120 h 405"/>
                <a:gd name="T30" fmla="*/ 228 w 361"/>
                <a:gd name="T31" fmla="*/ 85 h 405"/>
                <a:gd name="T32" fmla="*/ 179 w 361"/>
                <a:gd name="T33" fmla="*/ 73 h 405"/>
                <a:gd name="T34" fmla="*/ 121 w 361"/>
                <a:gd name="T35" fmla="*/ 85 h 405"/>
                <a:gd name="T36" fmla="*/ 109 w 361"/>
                <a:gd name="T37" fmla="*/ 105 h 405"/>
                <a:gd name="T38" fmla="*/ 119 w 361"/>
                <a:gd name="T39" fmla="*/ 124 h 405"/>
                <a:gd name="T40" fmla="*/ 215 w 361"/>
                <a:gd name="T41" fmla="*/ 153 h 405"/>
                <a:gd name="T42" fmla="*/ 329 w 361"/>
                <a:gd name="T43" fmla="*/ 198 h 405"/>
                <a:gd name="T44" fmla="*/ 361 w 361"/>
                <a:gd name="T45" fmla="*/ 275 h 405"/>
                <a:gd name="T46" fmla="*/ 317 w 361"/>
                <a:gd name="T47" fmla="*/ 366 h 405"/>
                <a:gd name="T48" fmla="*/ 185 w 361"/>
                <a:gd name="T49" fmla="*/ 405 h 405"/>
                <a:gd name="T50" fmla="*/ 60 w 361"/>
                <a:gd name="T51" fmla="*/ 372 h 405"/>
                <a:gd name="T52" fmla="*/ 0 w 361"/>
                <a:gd name="T53" fmla="*/ 28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1" h="405">
                  <a:moveTo>
                    <a:pt x="0" y="285"/>
                  </a:moveTo>
                  <a:cubicBezTo>
                    <a:pt x="102" y="270"/>
                    <a:pt x="102" y="270"/>
                    <a:pt x="102" y="270"/>
                  </a:cubicBezTo>
                  <a:cubicBezTo>
                    <a:pt x="107" y="290"/>
                    <a:pt x="116" y="305"/>
                    <a:pt x="129" y="315"/>
                  </a:cubicBezTo>
                  <a:cubicBezTo>
                    <a:pt x="142" y="325"/>
                    <a:pt x="161" y="330"/>
                    <a:pt x="185" y="330"/>
                  </a:cubicBezTo>
                  <a:cubicBezTo>
                    <a:pt x="212" y="330"/>
                    <a:pt x="232" y="326"/>
                    <a:pt x="245" y="316"/>
                  </a:cubicBezTo>
                  <a:cubicBezTo>
                    <a:pt x="254" y="309"/>
                    <a:pt x="259" y="300"/>
                    <a:pt x="259" y="289"/>
                  </a:cubicBezTo>
                  <a:cubicBezTo>
                    <a:pt x="259" y="281"/>
                    <a:pt x="256" y="274"/>
                    <a:pt x="251" y="269"/>
                  </a:cubicBezTo>
                  <a:cubicBezTo>
                    <a:pt x="246" y="264"/>
                    <a:pt x="235" y="260"/>
                    <a:pt x="217" y="256"/>
                  </a:cubicBezTo>
                  <a:cubicBezTo>
                    <a:pt x="134" y="237"/>
                    <a:pt x="82" y="221"/>
                    <a:pt x="60" y="206"/>
                  </a:cubicBezTo>
                  <a:cubicBezTo>
                    <a:pt x="29" y="185"/>
                    <a:pt x="14" y="156"/>
                    <a:pt x="14" y="119"/>
                  </a:cubicBezTo>
                  <a:cubicBezTo>
                    <a:pt x="14" y="85"/>
                    <a:pt x="27" y="57"/>
                    <a:pt x="54" y="34"/>
                  </a:cubicBezTo>
                  <a:cubicBezTo>
                    <a:pt x="80" y="11"/>
                    <a:pt x="121" y="0"/>
                    <a:pt x="177" y="0"/>
                  </a:cubicBezTo>
                  <a:cubicBezTo>
                    <a:pt x="230" y="0"/>
                    <a:pt x="269" y="8"/>
                    <a:pt x="295" y="26"/>
                  </a:cubicBezTo>
                  <a:cubicBezTo>
                    <a:pt x="321" y="43"/>
                    <a:pt x="339" y="68"/>
                    <a:pt x="348" y="102"/>
                  </a:cubicBezTo>
                  <a:cubicBezTo>
                    <a:pt x="252" y="120"/>
                    <a:pt x="252" y="120"/>
                    <a:pt x="252" y="120"/>
                  </a:cubicBezTo>
                  <a:cubicBezTo>
                    <a:pt x="247" y="105"/>
                    <a:pt x="240" y="93"/>
                    <a:pt x="228" y="85"/>
                  </a:cubicBezTo>
                  <a:cubicBezTo>
                    <a:pt x="217" y="77"/>
                    <a:pt x="200" y="73"/>
                    <a:pt x="179" y="73"/>
                  </a:cubicBezTo>
                  <a:cubicBezTo>
                    <a:pt x="152" y="73"/>
                    <a:pt x="132" y="77"/>
                    <a:pt x="121" y="85"/>
                  </a:cubicBezTo>
                  <a:cubicBezTo>
                    <a:pt x="113" y="90"/>
                    <a:pt x="109" y="97"/>
                    <a:pt x="109" y="105"/>
                  </a:cubicBezTo>
                  <a:cubicBezTo>
                    <a:pt x="109" y="113"/>
                    <a:pt x="112" y="119"/>
                    <a:pt x="119" y="124"/>
                  </a:cubicBezTo>
                  <a:cubicBezTo>
                    <a:pt x="128" y="131"/>
                    <a:pt x="160" y="140"/>
                    <a:pt x="215" y="153"/>
                  </a:cubicBezTo>
                  <a:cubicBezTo>
                    <a:pt x="270" y="165"/>
                    <a:pt x="308" y="180"/>
                    <a:pt x="329" y="198"/>
                  </a:cubicBezTo>
                  <a:cubicBezTo>
                    <a:pt x="351" y="217"/>
                    <a:pt x="361" y="242"/>
                    <a:pt x="361" y="275"/>
                  </a:cubicBezTo>
                  <a:cubicBezTo>
                    <a:pt x="361" y="310"/>
                    <a:pt x="347" y="341"/>
                    <a:pt x="317" y="366"/>
                  </a:cubicBezTo>
                  <a:cubicBezTo>
                    <a:pt x="287" y="392"/>
                    <a:pt x="243" y="405"/>
                    <a:pt x="185" y="405"/>
                  </a:cubicBezTo>
                  <a:cubicBezTo>
                    <a:pt x="132" y="405"/>
                    <a:pt x="91" y="394"/>
                    <a:pt x="60" y="372"/>
                  </a:cubicBezTo>
                  <a:cubicBezTo>
                    <a:pt x="29" y="351"/>
                    <a:pt x="9" y="322"/>
                    <a:pt x="0" y="2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" name="Freeform 12"/>
            <p:cNvSpPr>
              <a:spLocks noEditPoints="1"/>
            </p:cNvSpPr>
            <p:nvPr/>
          </p:nvSpPr>
          <p:spPr bwMode="auto">
            <a:xfrm>
              <a:off x="7143490" y="350838"/>
              <a:ext cx="1101725" cy="1119188"/>
            </a:xfrm>
            <a:custGeom>
              <a:avLst/>
              <a:gdLst>
                <a:gd name="T0" fmla="*/ 0 w 399"/>
                <a:gd name="T1" fmla="*/ 197 h 405"/>
                <a:gd name="T2" fmla="*/ 25 w 399"/>
                <a:gd name="T3" fmla="*/ 98 h 405"/>
                <a:gd name="T4" fmla="*/ 96 w 399"/>
                <a:gd name="T5" fmla="*/ 25 h 405"/>
                <a:gd name="T6" fmla="*/ 199 w 399"/>
                <a:gd name="T7" fmla="*/ 0 h 405"/>
                <a:gd name="T8" fmla="*/ 343 w 399"/>
                <a:gd name="T9" fmla="*/ 57 h 405"/>
                <a:gd name="T10" fmla="*/ 399 w 399"/>
                <a:gd name="T11" fmla="*/ 201 h 405"/>
                <a:gd name="T12" fmla="*/ 343 w 399"/>
                <a:gd name="T13" fmla="*/ 347 h 405"/>
                <a:gd name="T14" fmla="*/ 200 w 399"/>
                <a:gd name="T15" fmla="*/ 405 h 405"/>
                <a:gd name="T16" fmla="*/ 98 w 399"/>
                <a:gd name="T17" fmla="*/ 380 h 405"/>
                <a:gd name="T18" fmla="*/ 25 w 399"/>
                <a:gd name="T19" fmla="*/ 310 h 405"/>
                <a:gd name="T20" fmla="*/ 0 w 399"/>
                <a:gd name="T21" fmla="*/ 197 h 405"/>
                <a:gd name="T22" fmla="*/ 105 w 399"/>
                <a:gd name="T23" fmla="*/ 202 h 405"/>
                <a:gd name="T24" fmla="*/ 132 w 399"/>
                <a:gd name="T25" fmla="*/ 290 h 405"/>
                <a:gd name="T26" fmla="*/ 200 w 399"/>
                <a:gd name="T27" fmla="*/ 321 h 405"/>
                <a:gd name="T28" fmla="*/ 267 w 399"/>
                <a:gd name="T29" fmla="*/ 290 h 405"/>
                <a:gd name="T30" fmla="*/ 294 w 399"/>
                <a:gd name="T31" fmla="*/ 201 h 405"/>
                <a:gd name="T32" fmla="*/ 267 w 399"/>
                <a:gd name="T33" fmla="*/ 114 h 405"/>
                <a:gd name="T34" fmla="*/ 200 w 399"/>
                <a:gd name="T35" fmla="*/ 83 h 405"/>
                <a:gd name="T36" fmla="*/ 132 w 399"/>
                <a:gd name="T37" fmla="*/ 114 h 405"/>
                <a:gd name="T38" fmla="*/ 105 w 399"/>
                <a:gd name="T39" fmla="*/ 20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9" h="405">
                  <a:moveTo>
                    <a:pt x="0" y="197"/>
                  </a:moveTo>
                  <a:cubicBezTo>
                    <a:pt x="0" y="163"/>
                    <a:pt x="8" y="130"/>
                    <a:pt x="25" y="98"/>
                  </a:cubicBezTo>
                  <a:cubicBezTo>
                    <a:pt x="42" y="66"/>
                    <a:pt x="65" y="42"/>
                    <a:pt x="96" y="25"/>
                  </a:cubicBezTo>
                  <a:cubicBezTo>
                    <a:pt x="127" y="8"/>
                    <a:pt x="161" y="0"/>
                    <a:pt x="199" y="0"/>
                  </a:cubicBezTo>
                  <a:cubicBezTo>
                    <a:pt x="258" y="0"/>
                    <a:pt x="306" y="19"/>
                    <a:pt x="343" y="57"/>
                  </a:cubicBezTo>
                  <a:cubicBezTo>
                    <a:pt x="381" y="95"/>
                    <a:pt x="399" y="143"/>
                    <a:pt x="399" y="201"/>
                  </a:cubicBezTo>
                  <a:cubicBezTo>
                    <a:pt x="399" y="260"/>
                    <a:pt x="381" y="308"/>
                    <a:pt x="343" y="347"/>
                  </a:cubicBezTo>
                  <a:cubicBezTo>
                    <a:pt x="305" y="385"/>
                    <a:pt x="257" y="405"/>
                    <a:pt x="200" y="405"/>
                  </a:cubicBezTo>
                  <a:cubicBezTo>
                    <a:pt x="164" y="405"/>
                    <a:pt x="131" y="397"/>
                    <a:pt x="98" y="380"/>
                  </a:cubicBezTo>
                  <a:cubicBezTo>
                    <a:pt x="66" y="364"/>
                    <a:pt x="42" y="341"/>
                    <a:pt x="25" y="310"/>
                  </a:cubicBezTo>
                  <a:cubicBezTo>
                    <a:pt x="8" y="279"/>
                    <a:pt x="0" y="241"/>
                    <a:pt x="0" y="197"/>
                  </a:cubicBezTo>
                  <a:close/>
                  <a:moveTo>
                    <a:pt x="105" y="202"/>
                  </a:moveTo>
                  <a:cubicBezTo>
                    <a:pt x="105" y="241"/>
                    <a:pt x="114" y="270"/>
                    <a:pt x="132" y="290"/>
                  </a:cubicBezTo>
                  <a:cubicBezTo>
                    <a:pt x="150" y="311"/>
                    <a:pt x="173" y="321"/>
                    <a:pt x="200" y="321"/>
                  </a:cubicBezTo>
                  <a:cubicBezTo>
                    <a:pt x="226" y="321"/>
                    <a:pt x="249" y="311"/>
                    <a:pt x="267" y="290"/>
                  </a:cubicBezTo>
                  <a:cubicBezTo>
                    <a:pt x="285" y="270"/>
                    <a:pt x="294" y="240"/>
                    <a:pt x="294" y="201"/>
                  </a:cubicBezTo>
                  <a:cubicBezTo>
                    <a:pt x="294" y="163"/>
                    <a:pt x="285" y="134"/>
                    <a:pt x="267" y="114"/>
                  </a:cubicBezTo>
                  <a:cubicBezTo>
                    <a:pt x="249" y="93"/>
                    <a:pt x="226" y="83"/>
                    <a:pt x="200" y="83"/>
                  </a:cubicBezTo>
                  <a:cubicBezTo>
                    <a:pt x="173" y="83"/>
                    <a:pt x="150" y="93"/>
                    <a:pt x="132" y="114"/>
                  </a:cubicBezTo>
                  <a:cubicBezTo>
                    <a:pt x="114" y="134"/>
                    <a:pt x="105" y="164"/>
                    <a:pt x="105" y="2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" name="Freeform 13"/>
            <p:cNvSpPr>
              <a:spLocks/>
            </p:cNvSpPr>
            <p:nvPr/>
          </p:nvSpPr>
          <p:spPr bwMode="auto">
            <a:xfrm>
              <a:off x="8454765" y="350838"/>
              <a:ext cx="693738" cy="1093788"/>
            </a:xfrm>
            <a:custGeom>
              <a:avLst/>
              <a:gdLst>
                <a:gd name="T0" fmla="*/ 102 w 251"/>
                <a:gd name="T1" fmla="*/ 396 h 396"/>
                <a:gd name="T2" fmla="*/ 0 w 251"/>
                <a:gd name="T3" fmla="*/ 396 h 396"/>
                <a:gd name="T4" fmla="*/ 0 w 251"/>
                <a:gd name="T5" fmla="*/ 8 h 396"/>
                <a:gd name="T6" fmla="*/ 95 w 251"/>
                <a:gd name="T7" fmla="*/ 8 h 396"/>
                <a:gd name="T8" fmla="*/ 95 w 251"/>
                <a:gd name="T9" fmla="*/ 63 h 396"/>
                <a:gd name="T10" fmla="*/ 139 w 251"/>
                <a:gd name="T11" fmla="*/ 12 h 396"/>
                <a:gd name="T12" fmla="*/ 183 w 251"/>
                <a:gd name="T13" fmla="*/ 0 h 396"/>
                <a:gd name="T14" fmla="*/ 251 w 251"/>
                <a:gd name="T15" fmla="*/ 19 h 396"/>
                <a:gd name="T16" fmla="*/ 219 w 251"/>
                <a:gd name="T17" fmla="*/ 108 h 396"/>
                <a:gd name="T18" fmla="*/ 171 w 251"/>
                <a:gd name="T19" fmla="*/ 92 h 396"/>
                <a:gd name="T20" fmla="*/ 134 w 251"/>
                <a:gd name="T21" fmla="*/ 103 h 396"/>
                <a:gd name="T22" fmla="*/ 111 w 251"/>
                <a:gd name="T23" fmla="*/ 146 h 396"/>
                <a:gd name="T24" fmla="*/ 102 w 251"/>
                <a:gd name="T25" fmla="*/ 276 h 396"/>
                <a:gd name="T26" fmla="*/ 102 w 251"/>
                <a:gd name="T27" fmla="*/ 396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1" h="396">
                  <a:moveTo>
                    <a:pt x="102" y="396"/>
                  </a:moveTo>
                  <a:cubicBezTo>
                    <a:pt x="0" y="396"/>
                    <a:pt x="0" y="396"/>
                    <a:pt x="0" y="39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111" y="37"/>
                    <a:pt x="126" y="20"/>
                    <a:pt x="139" y="12"/>
                  </a:cubicBezTo>
                  <a:cubicBezTo>
                    <a:pt x="152" y="4"/>
                    <a:pt x="167" y="0"/>
                    <a:pt x="183" y="0"/>
                  </a:cubicBezTo>
                  <a:cubicBezTo>
                    <a:pt x="206" y="0"/>
                    <a:pt x="229" y="6"/>
                    <a:pt x="251" y="19"/>
                  </a:cubicBezTo>
                  <a:cubicBezTo>
                    <a:pt x="219" y="108"/>
                    <a:pt x="219" y="108"/>
                    <a:pt x="219" y="108"/>
                  </a:cubicBezTo>
                  <a:cubicBezTo>
                    <a:pt x="202" y="97"/>
                    <a:pt x="186" y="92"/>
                    <a:pt x="171" y="92"/>
                  </a:cubicBezTo>
                  <a:cubicBezTo>
                    <a:pt x="156" y="92"/>
                    <a:pt x="144" y="96"/>
                    <a:pt x="134" y="103"/>
                  </a:cubicBezTo>
                  <a:cubicBezTo>
                    <a:pt x="124" y="111"/>
                    <a:pt x="116" y="126"/>
                    <a:pt x="111" y="146"/>
                  </a:cubicBezTo>
                  <a:cubicBezTo>
                    <a:pt x="105" y="167"/>
                    <a:pt x="102" y="210"/>
                    <a:pt x="102" y="276"/>
                  </a:cubicBezTo>
                  <a:lnTo>
                    <a:pt x="102" y="3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10913246" y="6395761"/>
            <a:ext cx="2696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800" dirty="0">
                <a:solidFill>
                  <a:srgbClr val="E9EAEB"/>
                </a:solidFill>
              </a:rPr>
              <a:t>©</a:t>
            </a:r>
          </a:p>
        </p:txBody>
      </p:sp>
    </p:spTree>
    <p:extLst>
      <p:ext uri="{BB962C8B-B14F-4D97-AF65-F5344CB8AC3E}">
        <p14:creationId xmlns:p14="http://schemas.microsoft.com/office/powerpoint/2010/main" val="109739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2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rlsberg Sans Bold" panose="020B0804020202020204" pitchFamily="34" charset="0"/>
              </a:rPr>
              <a:t>Identify</a:t>
            </a:r>
            <a:r>
              <a:rPr lang="en-US" dirty="0"/>
              <a:t> what divides us</a:t>
            </a:r>
          </a:p>
        </p:txBody>
      </p:sp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9538760"/>
              </p:ext>
            </p:extLst>
          </p:nvPr>
        </p:nvGraphicFramePr>
        <p:xfrm>
          <a:off x="3395700" y="2024844"/>
          <a:ext cx="5004557" cy="3579960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432047">
                  <a:extLst>
                    <a:ext uri="{9D8B030D-6E8A-4147-A177-3AD203B41FA5}">
                      <a16:colId xmlns:a16="http://schemas.microsoft.com/office/drawing/2014/main" val="1389624997"/>
                    </a:ext>
                  </a:extLst>
                </a:gridCol>
                <a:gridCol w="2286255">
                  <a:extLst>
                    <a:ext uri="{9D8B030D-6E8A-4147-A177-3AD203B41FA5}">
                      <a16:colId xmlns:a16="http://schemas.microsoft.com/office/drawing/2014/main" val="1533402061"/>
                    </a:ext>
                  </a:extLst>
                </a:gridCol>
                <a:gridCol w="2286255">
                  <a:extLst>
                    <a:ext uri="{9D8B030D-6E8A-4147-A177-3AD203B41FA5}">
                      <a16:colId xmlns:a16="http://schemas.microsoft.com/office/drawing/2014/main" val="1808374735"/>
                    </a:ext>
                  </a:extLst>
                </a:gridCol>
              </a:tblGrid>
              <a:tr h="518752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Standardization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/>
                          </a:solidFill>
                        </a:rPr>
                        <a:t>Individuality</a:t>
                      </a:r>
                      <a:endParaRPr lang="en-US" sz="2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9568955"/>
                  </a:ext>
                </a:extLst>
              </a:tr>
              <a:tr h="153060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Agility</a:t>
                      </a:r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ysClr val="windowText" lastClr="000000"/>
                          </a:solidFill>
                        </a:rPr>
                        <a:t>Workplace</a:t>
                      </a:r>
                      <a:r>
                        <a:rPr lang="en-US" sz="2000" baseline="0" dirty="0">
                          <a:solidFill>
                            <a:sysClr val="windowText" lastClr="000000"/>
                          </a:solidFill>
                        </a:rPr>
                        <a:t> collaboration</a:t>
                      </a:r>
                      <a:endParaRPr lang="en-US" sz="20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ysClr val="windowText" lastClr="000000"/>
                          </a:solidFill>
                        </a:rPr>
                        <a:t>Workplace </a:t>
                      </a:r>
                    </a:p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solidFill>
                            <a:sysClr val="windowText" lastClr="000000"/>
                          </a:solidFill>
                        </a:rPr>
                        <a:t>culture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8282484"/>
                  </a:ext>
                </a:extLst>
              </a:tr>
              <a:tr h="153060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Stability</a:t>
                      </a:r>
                    </a:p>
                  </a:txBody>
                  <a:tcPr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</a:rPr>
                        <a:t>Workplace resources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ysClr val="windowText" lastClr="000000"/>
                          </a:solidFill>
                        </a:rPr>
                        <a:t>Personal computing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20009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946403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rlsberg Sans Bold" panose="020B0804020202020204" pitchFamily="34" charset="0"/>
              </a:rPr>
              <a:t>Focus</a:t>
            </a:r>
            <a:r>
              <a:rPr lang="en-US" dirty="0"/>
              <a:t> where it matters</a:t>
            </a:r>
          </a:p>
        </p:txBody>
      </p:sp>
      <p:sp>
        <p:nvSpPr>
          <p:cNvPr id="3" name="Rektangel 9"/>
          <p:cNvSpPr/>
          <p:nvPr/>
        </p:nvSpPr>
        <p:spPr>
          <a:xfrm>
            <a:off x="8501658" y="2013469"/>
            <a:ext cx="2053020" cy="200142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ktangel 10"/>
          <p:cNvSpPr/>
          <p:nvPr/>
        </p:nvSpPr>
        <p:spPr>
          <a:xfrm>
            <a:off x="6337254" y="2017123"/>
            <a:ext cx="2053020" cy="200142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ktangel 20"/>
          <p:cNvSpPr/>
          <p:nvPr/>
        </p:nvSpPr>
        <p:spPr>
          <a:xfrm>
            <a:off x="1958377" y="2017644"/>
            <a:ext cx="2053020" cy="200142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ktangel 5"/>
          <p:cNvSpPr/>
          <p:nvPr/>
        </p:nvSpPr>
        <p:spPr>
          <a:xfrm>
            <a:off x="4133920" y="2017644"/>
            <a:ext cx="2053020" cy="200142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492474" y="4145432"/>
            <a:ext cx="206220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These very influential employees were more negative and disengaged in the transformation than the average employee. 53% of the words they used to describe the organization were negative.</a:t>
            </a:r>
          </a:p>
          <a:p>
            <a:endParaRPr lang="en-US" sz="800" b="1" dirty="0">
              <a:solidFill>
                <a:srgbClr val="FFBB1E"/>
              </a:solidFill>
              <a:cs typeface="Open Sans" panose="020B0606030504020204" pitchFamily="34" charset="0"/>
            </a:endParaRPr>
          </a:p>
        </p:txBody>
      </p:sp>
      <p:pic>
        <p:nvPicPr>
          <p:cNvPr id="9" name="Picture 3"/>
          <p:cNvPicPr preferRelativeResize="0">
            <a:picLocks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093361" y="2297160"/>
            <a:ext cx="1783054" cy="1593417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5384" y="2379547"/>
            <a:ext cx="2019437" cy="1556155"/>
          </a:xfrm>
          <a:prstGeom prst="rect">
            <a:avLst/>
          </a:prstGeom>
        </p:spPr>
      </p:pic>
      <p:pic>
        <p:nvPicPr>
          <p:cNvPr id="11" name="Billed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9941" y="2375893"/>
            <a:ext cx="1947513" cy="1559809"/>
          </a:xfrm>
          <a:prstGeom prst="rect">
            <a:avLst/>
          </a:prstGeom>
        </p:spPr>
      </p:pic>
      <p:pic>
        <p:nvPicPr>
          <p:cNvPr id="12" name="Billede 1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459" t="416" r="20653" b="18755"/>
          <a:stretch/>
        </p:blipFill>
        <p:spPr>
          <a:xfrm>
            <a:off x="8734648" y="2331672"/>
            <a:ext cx="1617249" cy="1581214"/>
          </a:xfrm>
          <a:prstGeom prst="rect">
            <a:avLst/>
          </a:prstGeom>
        </p:spPr>
      </p:pic>
      <p:sp>
        <p:nvSpPr>
          <p:cNvPr id="13" name="Tekstfelt 1"/>
          <p:cNvSpPr txBox="1"/>
          <p:nvPr/>
        </p:nvSpPr>
        <p:spPr>
          <a:xfrm>
            <a:off x="1912966" y="2074914"/>
            <a:ext cx="210956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REACH OF MIDDLE MANAGEMENT</a:t>
            </a:r>
          </a:p>
        </p:txBody>
      </p:sp>
      <p:sp>
        <p:nvSpPr>
          <p:cNvPr id="14" name="Tekstfelt 14"/>
          <p:cNvSpPr txBox="1"/>
          <p:nvPr/>
        </p:nvSpPr>
        <p:spPr>
          <a:xfrm>
            <a:off x="4043317" y="2074914"/>
            <a:ext cx="224646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INFORMATION </a:t>
            </a:r>
            <a:r>
              <a:rPr lang="en-US" sz="1050" dirty="0">
                <a:sym typeface="Wingdings" panose="05000000000000000000" pitchFamily="2" charset="2"/>
              </a:rPr>
              <a:t> </a:t>
            </a:r>
            <a:r>
              <a:rPr lang="en-US" sz="1050" dirty="0"/>
              <a:t>UNDERSTANDING</a:t>
            </a:r>
          </a:p>
        </p:txBody>
      </p:sp>
      <p:sp>
        <p:nvSpPr>
          <p:cNvPr id="15" name="Tekstfelt 15"/>
          <p:cNvSpPr txBox="1"/>
          <p:nvPr/>
        </p:nvSpPr>
        <p:spPr>
          <a:xfrm>
            <a:off x="6337253" y="2074914"/>
            <a:ext cx="206586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THE REACH OF THE 10 EMPLOYEES</a:t>
            </a:r>
          </a:p>
        </p:txBody>
      </p:sp>
      <p:sp>
        <p:nvSpPr>
          <p:cNvPr id="16" name="Tekstfelt 16"/>
          <p:cNvSpPr txBox="1"/>
          <p:nvPr/>
        </p:nvSpPr>
        <p:spPr>
          <a:xfrm>
            <a:off x="8492474" y="2074914"/>
            <a:ext cx="210956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/>
              <a:t>53% NEGATIVITY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958377" y="4145432"/>
            <a:ext cx="20530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The new top leadership did in fact have no vibe in the organization, which was less surprising than the lack of contact between middle management and the employees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133920" y="4140876"/>
            <a:ext cx="202699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This was more apparent in some departments than other. The less informed about the strategy the less the employees understood the logic behind the strategy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326115" y="4145432"/>
            <a:ext cx="20641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10 very influential employees enabled access to the majority large parts of the organization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1136560" y="6453336"/>
            <a:ext cx="788655" cy="96528"/>
            <a:chOff x="4502" y="350838"/>
            <a:chExt cx="9144001" cy="1119188"/>
          </a:xfrm>
          <a:solidFill>
            <a:srgbClr val="E9EAEB"/>
          </a:solidFill>
        </p:grpSpPr>
        <p:sp>
          <p:nvSpPr>
            <p:cNvPr id="21" name="Rectangle 5"/>
            <p:cNvSpPr>
              <a:spLocks noChangeArrowheads="1"/>
            </p:cNvSpPr>
            <p:nvPr/>
          </p:nvSpPr>
          <p:spPr bwMode="auto">
            <a:xfrm>
              <a:off x="4502" y="373063"/>
              <a:ext cx="284163" cy="10715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" name="Freeform 6"/>
            <p:cNvSpPr>
              <a:spLocks/>
            </p:cNvSpPr>
            <p:nvPr/>
          </p:nvSpPr>
          <p:spPr bwMode="auto">
            <a:xfrm>
              <a:off x="576002" y="350838"/>
              <a:ext cx="974725" cy="1093788"/>
            </a:xfrm>
            <a:custGeom>
              <a:avLst/>
              <a:gdLst>
                <a:gd name="T0" fmla="*/ 353 w 353"/>
                <a:gd name="T1" fmla="*/ 396 h 396"/>
                <a:gd name="T2" fmla="*/ 250 w 353"/>
                <a:gd name="T3" fmla="*/ 396 h 396"/>
                <a:gd name="T4" fmla="*/ 250 w 353"/>
                <a:gd name="T5" fmla="*/ 198 h 396"/>
                <a:gd name="T6" fmla="*/ 244 w 353"/>
                <a:gd name="T7" fmla="*/ 117 h 396"/>
                <a:gd name="T8" fmla="*/ 222 w 353"/>
                <a:gd name="T9" fmla="*/ 88 h 396"/>
                <a:gd name="T10" fmla="*/ 187 w 353"/>
                <a:gd name="T11" fmla="*/ 78 h 396"/>
                <a:gd name="T12" fmla="*/ 139 w 353"/>
                <a:gd name="T13" fmla="*/ 93 h 396"/>
                <a:gd name="T14" fmla="*/ 110 w 353"/>
                <a:gd name="T15" fmla="*/ 131 h 396"/>
                <a:gd name="T16" fmla="*/ 102 w 353"/>
                <a:gd name="T17" fmla="*/ 220 h 396"/>
                <a:gd name="T18" fmla="*/ 102 w 353"/>
                <a:gd name="T19" fmla="*/ 396 h 396"/>
                <a:gd name="T20" fmla="*/ 0 w 353"/>
                <a:gd name="T21" fmla="*/ 396 h 396"/>
                <a:gd name="T22" fmla="*/ 0 w 353"/>
                <a:gd name="T23" fmla="*/ 8 h 396"/>
                <a:gd name="T24" fmla="*/ 95 w 353"/>
                <a:gd name="T25" fmla="*/ 8 h 396"/>
                <a:gd name="T26" fmla="*/ 95 w 353"/>
                <a:gd name="T27" fmla="*/ 65 h 396"/>
                <a:gd name="T28" fmla="*/ 222 w 353"/>
                <a:gd name="T29" fmla="*/ 0 h 396"/>
                <a:gd name="T30" fmla="*/ 284 w 353"/>
                <a:gd name="T31" fmla="*/ 12 h 396"/>
                <a:gd name="T32" fmla="*/ 327 w 353"/>
                <a:gd name="T33" fmla="*/ 43 h 396"/>
                <a:gd name="T34" fmla="*/ 347 w 353"/>
                <a:gd name="T35" fmla="*/ 86 h 396"/>
                <a:gd name="T36" fmla="*/ 353 w 353"/>
                <a:gd name="T37" fmla="*/ 155 h 396"/>
                <a:gd name="T38" fmla="*/ 353 w 353"/>
                <a:gd name="T39" fmla="*/ 396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3" h="396">
                  <a:moveTo>
                    <a:pt x="353" y="396"/>
                  </a:moveTo>
                  <a:cubicBezTo>
                    <a:pt x="250" y="396"/>
                    <a:pt x="250" y="396"/>
                    <a:pt x="250" y="396"/>
                  </a:cubicBezTo>
                  <a:cubicBezTo>
                    <a:pt x="250" y="198"/>
                    <a:pt x="250" y="198"/>
                    <a:pt x="250" y="198"/>
                  </a:cubicBezTo>
                  <a:cubicBezTo>
                    <a:pt x="250" y="156"/>
                    <a:pt x="248" y="129"/>
                    <a:pt x="244" y="117"/>
                  </a:cubicBezTo>
                  <a:cubicBezTo>
                    <a:pt x="239" y="105"/>
                    <a:pt x="232" y="95"/>
                    <a:pt x="222" y="88"/>
                  </a:cubicBezTo>
                  <a:cubicBezTo>
                    <a:pt x="212" y="81"/>
                    <a:pt x="201" y="78"/>
                    <a:pt x="187" y="78"/>
                  </a:cubicBezTo>
                  <a:cubicBezTo>
                    <a:pt x="169" y="78"/>
                    <a:pt x="153" y="83"/>
                    <a:pt x="139" y="93"/>
                  </a:cubicBezTo>
                  <a:cubicBezTo>
                    <a:pt x="125" y="102"/>
                    <a:pt x="115" y="115"/>
                    <a:pt x="110" y="131"/>
                  </a:cubicBezTo>
                  <a:cubicBezTo>
                    <a:pt x="105" y="147"/>
                    <a:pt x="102" y="177"/>
                    <a:pt x="102" y="220"/>
                  </a:cubicBezTo>
                  <a:cubicBezTo>
                    <a:pt x="102" y="396"/>
                    <a:pt x="102" y="396"/>
                    <a:pt x="102" y="396"/>
                  </a:cubicBezTo>
                  <a:cubicBezTo>
                    <a:pt x="0" y="396"/>
                    <a:pt x="0" y="396"/>
                    <a:pt x="0" y="39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5" y="65"/>
                    <a:pt x="95" y="65"/>
                    <a:pt x="95" y="65"/>
                  </a:cubicBezTo>
                  <a:cubicBezTo>
                    <a:pt x="129" y="22"/>
                    <a:pt x="171" y="0"/>
                    <a:pt x="222" y="0"/>
                  </a:cubicBezTo>
                  <a:cubicBezTo>
                    <a:pt x="245" y="0"/>
                    <a:pt x="266" y="4"/>
                    <a:pt x="284" y="12"/>
                  </a:cubicBezTo>
                  <a:cubicBezTo>
                    <a:pt x="303" y="20"/>
                    <a:pt x="317" y="30"/>
                    <a:pt x="327" y="43"/>
                  </a:cubicBezTo>
                  <a:cubicBezTo>
                    <a:pt x="337" y="56"/>
                    <a:pt x="343" y="70"/>
                    <a:pt x="347" y="86"/>
                  </a:cubicBezTo>
                  <a:cubicBezTo>
                    <a:pt x="351" y="102"/>
                    <a:pt x="353" y="125"/>
                    <a:pt x="353" y="155"/>
                  </a:cubicBezTo>
                  <a:lnTo>
                    <a:pt x="353" y="3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3" name="Freeform 7"/>
            <p:cNvSpPr>
              <a:spLocks/>
            </p:cNvSpPr>
            <p:nvPr/>
          </p:nvSpPr>
          <p:spPr bwMode="auto">
            <a:xfrm>
              <a:off x="1831715" y="350838"/>
              <a:ext cx="974725" cy="1093788"/>
            </a:xfrm>
            <a:custGeom>
              <a:avLst/>
              <a:gdLst>
                <a:gd name="T0" fmla="*/ 353 w 353"/>
                <a:gd name="T1" fmla="*/ 396 h 396"/>
                <a:gd name="T2" fmla="*/ 251 w 353"/>
                <a:gd name="T3" fmla="*/ 396 h 396"/>
                <a:gd name="T4" fmla="*/ 251 w 353"/>
                <a:gd name="T5" fmla="*/ 198 h 396"/>
                <a:gd name="T6" fmla="*/ 244 w 353"/>
                <a:gd name="T7" fmla="*/ 117 h 396"/>
                <a:gd name="T8" fmla="*/ 223 w 353"/>
                <a:gd name="T9" fmla="*/ 88 h 396"/>
                <a:gd name="T10" fmla="*/ 187 w 353"/>
                <a:gd name="T11" fmla="*/ 78 h 396"/>
                <a:gd name="T12" fmla="*/ 139 w 353"/>
                <a:gd name="T13" fmla="*/ 93 h 396"/>
                <a:gd name="T14" fmla="*/ 110 w 353"/>
                <a:gd name="T15" fmla="*/ 131 h 396"/>
                <a:gd name="T16" fmla="*/ 103 w 353"/>
                <a:gd name="T17" fmla="*/ 220 h 396"/>
                <a:gd name="T18" fmla="*/ 103 w 353"/>
                <a:gd name="T19" fmla="*/ 396 h 396"/>
                <a:gd name="T20" fmla="*/ 0 w 353"/>
                <a:gd name="T21" fmla="*/ 396 h 396"/>
                <a:gd name="T22" fmla="*/ 0 w 353"/>
                <a:gd name="T23" fmla="*/ 8 h 396"/>
                <a:gd name="T24" fmla="*/ 95 w 353"/>
                <a:gd name="T25" fmla="*/ 8 h 396"/>
                <a:gd name="T26" fmla="*/ 95 w 353"/>
                <a:gd name="T27" fmla="*/ 65 h 396"/>
                <a:gd name="T28" fmla="*/ 223 w 353"/>
                <a:gd name="T29" fmla="*/ 0 h 396"/>
                <a:gd name="T30" fmla="*/ 285 w 353"/>
                <a:gd name="T31" fmla="*/ 12 h 396"/>
                <a:gd name="T32" fmla="*/ 328 w 353"/>
                <a:gd name="T33" fmla="*/ 43 h 396"/>
                <a:gd name="T34" fmla="*/ 348 w 353"/>
                <a:gd name="T35" fmla="*/ 86 h 396"/>
                <a:gd name="T36" fmla="*/ 353 w 353"/>
                <a:gd name="T37" fmla="*/ 155 h 396"/>
                <a:gd name="T38" fmla="*/ 353 w 353"/>
                <a:gd name="T39" fmla="*/ 396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3" h="396">
                  <a:moveTo>
                    <a:pt x="353" y="396"/>
                  </a:moveTo>
                  <a:cubicBezTo>
                    <a:pt x="251" y="396"/>
                    <a:pt x="251" y="396"/>
                    <a:pt x="251" y="396"/>
                  </a:cubicBezTo>
                  <a:cubicBezTo>
                    <a:pt x="251" y="198"/>
                    <a:pt x="251" y="198"/>
                    <a:pt x="251" y="198"/>
                  </a:cubicBezTo>
                  <a:cubicBezTo>
                    <a:pt x="251" y="156"/>
                    <a:pt x="249" y="129"/>
                    <a:pt x="244" y="117"/>
                  </a:cubicBezTo>
                  <a:cubicBezTo>
                    <a:pt x="240" y="105"/>
                    <a:pt x="233" y="95"/>
                    <a:pt x="223" y="88"/>
                  </a:cubicBezTo>
                  <a:cubicBezTo>
                    <a:pt x="213" y="81"/>
                    <a:pt x="201" y="78"/>
                    <a:pt x="187" y="78"/>
                  </a:cubicBezTo>
                  <a:cubicBezTo>
                    <a:pt x="170" y="78"/>
                    <a:pt x="154" y="83"/>
                    <a:pt x="139" y="93"/>
                  </a:cubicBezTo>
                  <a:cubicBezTo>
                    <a:pt x="125" y="102"/>
                    <a:pt x="116" y="115"/>
                    <a:pt x="110" y="131"/>
                  </a:cubicBezTo>
                  <a:cubicBezTo>
                    <a:pt x="105" y="147"/>
                    <a:pt x="103" y="177"/>
                    <a:pt x="103" y="220"/>
                  </a:cubicBezTo>
                  <a:cubicBezTo>
                    <a:pt x="103" y="396"/>
                    <a:pt x="103" y="396"/>
                    <a:pt x="103" y="396"/>
                  </a:cubicBezTo>
                  <a:cubicBezTo>
                    <a:pt x="0" y="396"/>
                    <a:pt x="0" y="396"/>
                    <a:pt x="0" y="39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5" y="65"/>
                    <a:pt x="95" y="65"/>
                    <a:pt x="95" y="65"/>
                  </a:cubicBezTo>
                  <a:cubicBezTo>
                    <a:pt x="129" y="22"/>
                    <a:pt x="172" y="0"/>
                    <a:pt x="223" y="0"/>
                  </a:cubicBezTo>
                  <a:cubicBezTo>
                    <a:pt x="246" y="0"/>
                    <a:pt x="266" y="4"/>
                    <a:pt x="285" y="12"/>
                  </a:cubicBezTo>
                  <a:cubicBezTo>
                    <a:pt x="304" y="20"/>
                    <a:pt x="318" y="30"/>
                    <a:pt x="328" y="43"/>
                  </a:cubicBezTo>
                  <a:cubicBezTo>
                    <a:pt x="337" y="56"/>
                    <a:pt x="344" y="70"/>
                    <a:pt x="348" y="86"/>
                  </a:cubicBezTo>
                  <a:cubicBezTo>
                    <a:pt x="351" y="102"/>
                    <a:pt x="353" y="125"/>
                    <a:pt x="353" y="155"/>
                  </a:cubicBezTo>
                  <a:lnTo>
                    <a:pt x="353" y="3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4" name="Freeform 8"/>
            <p:cNvSpPr>
              <a:spLocks noEditPoints="1"/>
            </p:cNvSpPr>
            <p:nvPr/>
          </p:nvSpPr>
          <p:spPr bwMode="auto">
            <a:xfrm>
              <a:off x="3023927" y="350838"/>
              <a:ext cx="1104900" cy="1119188"/>
            </a:xfrm>
            <a:custGeom>
              <a:avLst/>
              <a:gdLst>
                <a:gd name="T0" fmla="*/ 0 w 400"/>
                <a:gd name="T1" fmla="*/ 197 h 405"/>
                <a:gd name="T2" fmla="*/ 25 w 400"/>
                <a:gd name="T3" fmla="*/ 98 h 405"/>
                <a:gd name="T4" fmla="*/ 96 w 400"/>
                <a:gd name="T5" fmla="*/ 25 h 405"/>
                <a:gd name="T6" fmla="*/ 199 w 400"/>
                <a:gd name="T7" fmla="*/ 0 h 405"/>
                <a:gd name="T8" fmla="*/ 343 w 400"/>
                <a:gd name="T9" fmla="*/ 57 h 405"/>
                <a:gd name="T10" fmla="*/ 400 w 400"/>
                <a:gd name="T11" fmla="*/ 201 h 405"/>
                <a:gd name="T12" fmla="*/ 343 w 400"/>
                <a:gd name="T13" fmla="*/ 347 h 405"/>
                <a:gd name="T14" fmla="*/ 200 w 400"/>
                <a:gd name="T15" fmla="*/ 405 h 405"/>
                <a:gd name="T16" fmla="*/ 98 w 400"/>
                <a:gd name="T17" fmla="*/ 380 h 405"/>
                <a:gd name="T18" fmla="*/ 25 w 400"/>
                <a:gd name="T19" fmla="*/ 310 h 405"/>
                <a:gd name="T20" fmla="*/ 0 w 400"/>
                <a:gd name="T21" fmla="*/ 197 h 405"/>
                <a:gd name="T22" fmla="*/ 105 w 400"/>
                <a:gd name="T23" fmla="*/ 202 h 405"/>
                <a:gd name="T24" fmla="*/ 132 w 400"/>
                <a:gd name="T25" fmla="*/ 290 h 405"/>
                <a:gd name="T26" fmla="*/ 200 w 400"/>
                <a:gd name="T27" fmla="*/ 321 h 405"/>
                <a:gd name="T28" fmla="*/ 267 w 400"/>
                <a:gd name="T29" fmla="*/ 290 h 405"/>
                <a:gd name="T30" fmla="*/ 294 w 400"/>
                <a:gd name="T31" fmla="*/ 201 h 405"/>
                <a:gd name="T32" fmla="*/ 267 w 400"/>
                <a:gd name="T33" fmla="*/ 114 h 405"/>
                <a:gd name="T34" fmla="*/ 200 w 400"/>
                <a:gd name="T35" fmla="*/ 83 h 405"/>
                <a:gd name="T36" fmla="*/ 132 w 400"/>
                <a:gd name="T37" fmla="*/ 114 h 405"/>
                <a:gd name="T38" fmla="*/ 105 w 400"/>
                <a:gd name="T39" fmla="*/ 20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0" h="405">
                  <a:moveTo>
                    <a:pt x="0" y="197"/>
                  </a:moveTo>
                  <a:cubicBezTo>
                    <a:pt x="0" y="163"/>
                    <a:pt x="8" y="130"/>
                    <a:pt x="25" y="98"/>
                  </a:cubicBezTo>
                  <a:cubicBezTo>
                    <a:pt x="42" y="66"/>
                    <a:pt x="65" y="42"/>
                    <a:pt x="96" y="25"/>
                  </a:cubicBezTo>
                  <a:cubicBezTo>
                    <a:pt x="127" y="8"/>
                    <a:pt x="161" y="0"/>
                    <a:pt x="199" y="0"/>
                  </a:cubicBezTo>
                  <a:cubicBezTo>
                    <a:pt x="258" y="0"/>
                    <a:pt x="306" y="19"/>
                    <a:pt x="343" y="57"/>
                  </a:cubicBezTo>
                  <a:cubicBezTo>
                    <a:pt x="381" y="95"/>
                    <a:pt x="400" y="143"/>
                    <a:pt x="400" y="201"/>
                  </a:cubicBezTo>
                  <a:cubicBezTo>
                    <a:pt x="400" y="260"/>
                    <a:pt x="381" y="308"/>
                    <a:pt x="343" y="347"/>
                  </a:cubicBezTo>
                  <a:cubicBezTo>
                    <a:pt x="305" y="385"/>
                    <a:pt x="257" y="405"/>
                    <a:pt x="200" y="405"/>
                  </a:cubicBezTo>
                  <a:cubicBezTo>
                    <a:pt x="165" y="405"/>
                    <a:pt x="131" y="397"/>
                    <a:pt x="98" y="380"/>
                  </a:cubicBezTo>
                  <a:cubicBezTo>
                    <a:pt x="66" y="364"/>
                    <a:pt x="42" y="341"/>
                    <a:pt x="25" y="310"/>
                  </a:cubicBezTo>
                  <a:cubicBezTo>
                    <a:pt x="8" y="279"/>
                    <a:pt x="0" y="241"/>
                    <a:pt x="0" y="197"/>
                  </a:cubicBezTo>
                  <a:close/>
                  <a:moveTo>
                    <a:pt x="105" y="202"/>
                  </a:moveTo>
                  <a:cubicBezTo>
                    <a:pt x="105" y="241"/>
                    <a:pt x="114" y="270"/>
                    <a:pt x="132" y="290"/>
                  </a:cubicBezTo>
                  <a:cubicBezTo>
                    <a:pt x="150" y="311"/>
                    <a:pt x="173" y="321"/>
                    <a:pt x="200" y="321"/>
                  </a:cubicBezTo>
                  <a:cubicBezTo>
                    <a:pt x="226" y="321"/>
                    <a:pt x="249" y="311"/>
                    <a:pt x="267" y="290"/>
                  </a:cubicBezTo>
                  <a:cubicBezTo>
                    <a:pt x="285" y="270"/>
                    <a:pt x="294" y="240"/>
                    <a:pt x="294" y="201"/>
                  </a:cubicBezTo>
                  <a:cubicBezTo>
                    <a:pt x="294" y="163"/>
                    <a:pt x="285" y="134"/>
                    <a:pt x="267" y="114"/>
                  </a:cubicBezTo>
                  <a:cubicBezTo>
                    <a:pt x="249" y="93"/>
                    <a:pt x="226" y="83"/>
                    <a:pt x="200" y="83"/>
                  </a:cubicBezTo>
                  <a:cubicBezTo>
                    <a:pt x="173" y="83"/>
                    <a:pt x="150" y="93"/>
                    <a:pt x="132" y="114"/>
                  </a:cubicBezTo>
                  <a:cubicBezTo>
                    <a:pt x="114" y="134"/>
                    <a:pt x="105" y="164"/>
                    <a:pt x="105" y="2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5" name="Freeform 9"/>
            <p:cNvSpPr>
              <a:spLocks/>
            </p:cNvSpPr>
            <p:nvPr/>
          </p:nvSpPr>
          <p:spPr bwMode="auto">
            <a:xfrm>
              <a:off x="4208202" y="373063"/>
              <a:ext cx="1112838" cy="1071563"/>
            </a:xfrm>
            <a:custGeom>
              <a:avLst/>
              <a:gdLst>
                <a:gd name="T0" fmla="*/ 157 w 403"/>
                <a:gd name="T1" fmla="*/ 388 h 388"/>
                <a:gd name="T2" fmla="*/ 0 w 403"/>
                <a:gd name="T3" fmla="*/ 0 h 388"/>
                <a:gd name="T4" fmla="*/ 108 w 403"/>
                <a:gd name="T5" fmla="*/ 0 h 388"/>
                <a:gd name="T6" fmla="*/ 181 w 403"/>
                <a:gd name="T7" fmla="*/ 198 h 388"/>
                <a:gd name="T8" fmla="*/ 202 w 403"/>
                <a:gd name="T9" fmla="*/ 264 h 388"/>
                <a:gd name="T10" fmla="*/ 213 w 403"/>
                <a:gd name="T11" fmla="*/ 231 h 388"/>
                <a:gd name="T12" fmla="*/ 224 w 403"/>
                <a:gd name="T13" fmla="*/ 198 h 388"/>
                <a:gd name="T14" fmla="*/ 297 w 403"/>
                <a:gd name="T15" fmla="*/ 0 h 388"/>
                <a:gd name="T16" fmla="*/ 403 w 403"/>
                <a:gd name="T17" fmla="*/ 0 h 388"/>
                <a:gd name="T18" fmla="*/ 249 w 403"/>
                <a:gd name="T19" fmla="*/ 388 h 388"/>
                <a:gd name="T20" fmla="*/ 157 w 403"/>
                <a:gd name="T21" fmla="*/ 388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3" h="388">
                  <a:moveTo>
                    <a:pt x="157" y="38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81" y="198"/>
                    <a:pt x="181" y="198"/>
                    <a:pt x="181" y="198"/>
                  </a:cubicBezTo>
                  <a:cubicBezTo>
                    <a:pt x="202" y="264"/>
                    <a:pt x="202" y="264"/>
                    <a:pt x="202" y="264"/>
                  </a:cubicBezTo>
                  <a:cubicBezTo>
                    <a:pt x="208" y="247"/>
                    <a:pt x="211" y="236"/>
                    <a:pt x="213" y="231"/>
                  </a:cubicBezTo>
                  <a:cubicBezTo>
                    <a:pt x="216" y="220"/>
                    <a:pt x="220" y="209"/>
                    <a:pt x="224" y="198"/>
                  </a:cubicBezTo>
                  <a:cubicBezTo>
                    <a:pt x="297" y="0"/>
                    <a:pt x="297" y="0"/>
                    <a:pt x="297" y="0"/>
                  </a:cubicBezTo>
                  <a:cubicBezTo>
                    <a:pt x="403" y="0"/>
                    <a:pt x="403" y="0"/>
                    <a:pt x="403" y="0"/>
                  </a:cubicBezTo>
                  <a:cubicBezTo>
                    <a:pt x="249" y="388"/>
                    <a:pt x="249" y="388"/>
                    <a:pt x="249" y="388"/>
                  </a:cubicBezTo>
                  <a:lnTo>
                    <a:pt x="157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6" name="Rectangle 10"/>
            <p:cNvSpPr>
              <a:spLocks noChangeArrowheads="1"/>
            </p:cNvSpPr>
            <p:nvPr/>
          </p:nvSpPr>
          <p:spPr bwMode="auto">
            <a:xfrm>
              <a:off x="5492490" y="373063"/>
              <a:ext cx="280988" cy="10715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7" name="Freeform 11"/>
            <p:cNvSpPr>
              <a:spLocks/>
            </p:cNvSpPr>
            <p:nvPr/>
          </p:nvSpPr>
          <p:spPr bwMode="auto">
            <a:xfrm>
              <a:off x="5963977" y="350838"/>
              <a:ext cx="996950" cy="1119188"/>
            </a:xfrm>
            <a:custGeom>
              <a:avLst/>
              <a:gdLst>
                <a:gd name="T0" fmla="*/ 0 w 361"/>
                <a:gd name="T1" fmla="*/ 285 h 405"/>
                <a:gd name="T2" fmla="*/ 102 w 361"/>
                <a:gd name="T3" fmla="*/ 270 h 405"/>
                <a:gd name="T4" fmla="*/ 129 w 361"/>
                <a:gd name="T5" fmla="*/ 315 h 405"/>
                <a:gd name="T6" fmla="*/ 185 w 361"/>
                <a:gd name="T7" fmla="*/ 330 h 405"/>
                <a:gd name="T8" fmla="*/ 245 w 361"/>
                <a:gd name="T9" fmla="*/ 316 h 405"/>
                <a:gd name="T10" fmla="*/ 259 w 361"/>
                <a:gd name="T11" fmla="*/ 289 h 405"/>
                <a:gd name="T12" fmla="*/ 251 w 361"/>
                <a:gd name="T13" fmla="*/ 269 h 405"/>
                <a:gd name="T14" fmla="*/ 217 w 361"/>
                <a:gd name="T15" fmla="*/ 256 h 405"/>
                <a:gd name="T16" fmla="*/ 60 w 361"/>
                <a:gd name="T17" fmla="*/ 206 h 405"/>
                <a:gd name="T18" fmla="*/ 14 w 361"/>
                <a:gd name="T19" fmla="*/ 119 h 405"/>
                <a:gd name="T20" fmla="*/ 54 w 361"/>
                <a:gd name="T21" fmla="*/ 34 h 405"/>
                <a:gd name="T22" fmla="*/ 177 w 361"/>
                <a:gd name="T23" fmla="*/ 0 h 405"/>
                <a:gd name="T24" fmla="*/ 295 w 361"/>
                <a:gd name="T25" fmla="*/ 26 h 405"/>
                <a:gd name="T26" fmla="*/ 348 w 361"/>
                <a:gd name="T27" fmla="*/ 102 h 405"/>
                <a:gd name="T28" fmla="*/ 252 w 361"/>
                <a:gd name="T29" fmla="*/ 120 h 405"/>
                <a:gd name="T30" fmla="*/ 228 w 361"/>
                <a:gd name="T31" fmla="*/ 85 h 405"/>
                <a:gd name="T32" fmla="*/ 179 w 361"/>
                <a:gd name="T33" fmla="*/ 73 h 405"/>
                <a:gd name="T34" fmla="*/ 121 w 361"/>
                <a:gd name="T35" fmla="*/ 85 h 405"/>
                <a:gd name="T36" fmla="*/ 109 w 361"/>
                <a:gd name="T37" fmla="*/ 105 h 405"/>
                <a:gd name="T38" fmla="*/ 119 w 361"/>
                <a:gd name="T39" fmla="*/ 124 h 405"/>
                <a:gd name="T40" fmla="*/ 215 w 361"/>
                <a:gd name="T41" fmla="*/ 153 h 405"/>
                <a:gd name="T42" fmla="*/ 329 w 361"/>
                <a:gd name="T43" fmla="*/ 198 h 405"/>
                <a:gd name="T44" fmla="*/ 361 w 361"/>
                <a:gd name="T45" fmla="*/ 275 h 405"/>
                <a:gd name="T46" fmla="*/ 317 w 361"/>
                <a:gd name="T47" fmla="*/ 366 h 405"/>
                <a:gd name="T48" fmla="*/ 185 w 361"/>
                <a:gd name="T49" fmla="*/ 405 h 405"/>
                <a:gd name="T50" fmla="*/ 60 w 361"/>
                <a:gd name="T51" fmla="*/ 372 h 405"/>
                <a:gd name="T52" fmla="*/ 0 w 361"/>
                <a:gd name="T53" fmla="*/ 28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1" h="405">
                  <a:moveTo>
                    <a:pt x="0" y="285"/>
                  </a:moveTo>
                  <a:cubicBezTo>
                    <a:pt x="102" y="270"/>
                    <a:pt x="102" y="270"/>
                    <a:pt x="102" y="270"/>
                  </a:cubicBezTo>
                  <a:cubicBezTo>
                    <a:pt x="107" y="290"/>
                    <a:pt x="116" y="305"/>
                    <a:pt x="129" y="315"/>
                  </a:cubicBezTo>
                  <a:cubicBezTo>
                    <a:pt x="142" y="325"/>
                    <a:pt x="161" y="330"/>
                    <a:pt x="185" y="330"/>
                  </a:cubicBezTo>
                  <a:cubicBezTo>
                    <a:pt x="212" y="330"/>
                    <a:pt x="232" y="326"/>
                    <a:pt x="245" y="316"/>
                  </a:cubicBezTo>
                  <a:cubicBezTo>
                    <a:pt x="254" y="309"/>
                    <a:pt x="259" y="300"/>
                    <a:pt x="259" y="289"/>
                  </a:cubicBezTo>
                  <a:cubicBezTo>
                    <a:pt x="259" y="281"/>
                    <a:pt x="256" y="274"/>
                    <a:pt x="251" y="269"/>
                  </a:cubicBezTo>
                  <a:cubicBezTo>
                    <a:pt x="246" y="264"/>
                    <a:pt x="235" y="260"/>
                    <a:pt x="217" y="256"/>
                  </a:cubicBezTo>
                  <a:cubicBezTo>
                    <a:pt x="134" y="237"/>
                    <a:pt x="82" y="221"/>
                    <a:pt x="60" y="206"/>
                  </a:cubicBezTo>
                  <a:cubicBezTo>
                    <a:pt x="29" y="185"/>
                    <a:pt x="14" y="156"/>
                    <a:pt x="14" y="119"/>
                  </a:cubicBezTo>
                  <a:cubicBezTo>
                    <a:pt x="14" y="85"/>
                    <a:pt x="27" y="57"/>
                    <a:pt x="54" y="34"/>
                  </a:cubicBezTo>
                  <a:cubicBezTo>
                    <a:pt x="80" y="11"/>
                    <a:pt x="121" y="0"/>
                    <a:pt x="177" y="0"/>
                  </a:cubicBezTo>
                  <a:cubicBezTo>
                    <a:pt x="230" y="0"/>
                    <a:pt x="269" y="8"/>
                    <a:pt x="295" y="26"/>
                  </a:cubicBezTo>
                  <a:cubicBezTo>
                    <a:pt x="321" y="43"/>
                    <a:pt x="339" y="68"/>
                    <a:pt x="348" y="102"/>
                  </a:cubicBezTo>
                  <a:cubicBezTo>
                    <a:pt x="252" y="120"/>
                    <a:pt x="252" y="120"/>
                    <a:pt x="252" y="120"/>
                  </a:cubicBezTo>
                  <a:cubicBezTo>
                    <a:pt x="247" y="105"/>
                    <a:pt x="240" y="93"/>
                    <a:pt x="228" y="85"/>
                  </a:cubicBezTo>
                  <a:cubicBezTo>
                    <a:pt x="217" y="77"/>
                    <a:pt x="200" y="73"/>
                    <a:pt x="179" y="73"/>
                  </a:cubicBezTo>
                  <a:cubicBezTo>
                    <a:pt x="152" y="73"/>
                    <a:pt x="132" y="77"/>
                    <a:pt x="121" y="85"/>
                  </a:cubicBezTo>
                  <a:cubicBezTo>
                    <a:pt x="113" y="90"/>
                    <a:pt x="109" y="97"/>
                    <a:pt x="109" y="105"/>
                  </a:cubicBezTo>
                  <a:cubicBezTo>
                    <a:pt x="109" y="113"/>
                    <a:pt x="112" y="119"/>
                    <a:pt x="119" y="124"/>
                  </a:cubicBezTo>
                  <a:cubicBezTo>
                    <a:pt x="128" y="131"/>
                    <a:pt x="160" y="140"/>
                    <a:pt x="215" y="153"/>
                  </a:cubicBezTo>
                  <a:cubicBezTo>
                    <a:pt x="270" y="165"/>
                    <a:pt x="308" y="180"/>
                    <a:pt x="329" y="198"/>
                  </a:cubicBezTo>
                  <a:cubicBezTo>
                    <a:pt x="351" y="217"/>
                    <a:pt x="361" y="242"/>
                    <a:pt x="361" y="275"/>
                  </a:cubicBezTo>
                  <a:cubicBezTo>
                    <a:pt x="361" y="310"/>
                    <a:pt x="347" y="341"/>
                    <a:pt x="317" y="366"/>
                  </a:cubicBezTo>
                  <a:cubicBezTo>
                    <a:pt x="287" y="392"/>
                    <a:pt x="243" y="405"/>
                    <a:pt x="185" y="405"/>
                  </a:cubicBezTo>
                  <a:cubicBezTo>
                    <a:pt x="132" y="405"/>
                    <a:pt x="91" y="394"/>
                    <a:pt x="60" y="372"/>
                  </a:cubicBezTo>
                  <a:cubicBezTo>
                    <a:pt x="29" y="351"/>
                    <a:pt x="9" y="322"/>
                    <a:pt x="0" y="2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8" name="Freeform 12"/>
            <p:cNvSpPr>
              <a:spLocks noEditPoints="1"/>
            </p:cNvSpPr>
            <p:nvPr/>
          </p:nvSpPr>
          <p:spPr bwMode="auto">
            <a:xfrm>
              <a:off x="7143490" y="350838"/>
              <a:ext cx="1101725" cy="1119188"/>
            </a:xfrm>
            <a:custGeom>
              <a:avLst/>
              <a:gdLst>
                <a:gd name="T0" fmla="*/ 0 w 399"/>
                <a:gd name="T1" fmla="*/ 197 h 405"/>
                <a:gd name="T2" fmla="*/ 25 w 399"/>
                <a:gd name="T3" fmla="*/ 98 h 405"/>
                <a:gd name="T4" fmla="*/ 96 w 399"/>
                <a:gd name="T5" fmla="*/ 25 h 405"/>
                <a:gd name="T6" fmla="*/ 199 w 399"/>
                <a:gd name="T7" fmla="*/ 0 h 405"/>
                <a:gd name="T8" fmla="*/ 343 w 399"/>
                <a:gd name="T9" fmla="*/ 57 h 405"/>
                <a:gd name="T10" fmla="*/ 399 w 399"/>
                <a:gd name="T11" fmla="*/ 201 h 405"/>
                <a:gd name="T12" fmla="*/ 343 w 399"/>
                <a:gd name="T13" fmla="*/ 347 h 405"/>
                <a:gd name="T14" fmla="*/ 200 w 399"/>
                <a:gd name="T15" fmla="*/ 405 h 405"/>
                <a:gd name="T16" fmla="*/ 98 w 399"/>
                <a:gd name="T17" fmla="*/ 380 h 405"/>
                <a:gd name="T18" fmla="*/ 25 w 399"/>
                <a:gd name="T19" fmla="*/ 310 h 405"/>
                <a:gd name="T20" fmla="*/ 0 w 399"/>
                <a:gd name="T21" fmla="*/ 197 h 405"/>
                <a:gd name="T22" fmla="*/ 105 w 399"/>
                <a:gd name="T23" fmla="*/ 202 h 405"/>
                <a:gd name="T24" fmla="*/ 132 w 399"/>
                <a:gd name="T25" fmla="*/ 290 h 405"/>
                <a:gd name="T26" fmla="*/ 200 w 399"/>
                <a:gd name="T27" fmla="*/ 321 h 405"/>
                <a:gd name="T28" fmla="*/ 267 w 399"/>
                <a:gd name="T29" fmla="*/ 290 h 405"/>
                <a:gd name="T30" fmla="*/ 294 w 399"/>
                <a:gd name="T31" fmla="*/ 201 h 405"/>
                <a:gd name="T32" fmla="*/ 267 w 399"/>
                <a:gd name="T33" fmla="*/ 114 h 405"/>
                <a:gd name="T34" fmla="*/ 200 w 399"/>
                <a:gd name="T35" fmla="*/ 83 h 405"/>
                <a:gd name="T36" fmla="*/ 132 w 399"/>
                <a:gd name="T37" fmla="*/ 114 h 405"/>
                <a:gd name="T38" fmla="*/ 105 w 399"/>
                <a:gd name="T39" fmla="*/ 20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9" h="405">
                  <a:moveTo>
                    <a:pt x="0" y="197"/>
                  </a:moveTo>
                  <a:cubicBezTo>
                    <a:pt x="0" y="163"/>
                    <a:pt x="8" y="130"/>
                    <a:pt x="25" y="98"/>
                  </a:cubicBezTo>
                  <a:cubicBezTo>
                    <a:pt x="42" y="66"/>
                    <a:pt x="65" y="42"/>
                    <a:pt x="96" y="25"/>
                  </a:cubicBezTo>
                  <a:cubicBezTo>
                    <a:pt x="127" y="8"/>
                    <a:pt x="161" y="0"/>
                    <a:pt x="199" y="0"/>
                  </a:cubicBezTo>
                  <a:cubicBezTo>
                    <a:pt x="258" y="0"/>
                    <a:pt x="306" y="19"/>
                    <a:pt x="343" y="57"/>
                  </a:cubicBezTo>
                  <a:cubicBezTo>
                    <a:pt x="381" y="95"/>
                    <a:pt x="399" y="143"/>
                    <a:pt x="399" y="201"/>
                  </a:cubicBezTo>
                  <a:cubicBezTo>
                    <a:pt x="399" y="260"/>
                    <a:pt x="381" y="308"/>
                    <a:pt x="343" y="347"/>
                  </a:cubicBezTo>
                  <a:cubicBezTo>
                    <a:pt x="305" y="385"/>
                    <a:pt x="257" y="405"/>
                    <a:pt x="200" y="405"/>
                  </a:cubicBezTo>
                  <a:cubicBezTo>
                    <a:pt x="164" y="405"/>
                    <a:pt x="131" y="397"/>
                    <a:pt x="98" y="380"/>
                  </a:cubicBezTo>
                  <a:cubicBezTo>
                    <a:pt x="66" y="364"/>
                    <a:pt x="42" y="341"/>
                    <a:pt x="25" y="310"/>
                  </a:cubicBezTo>
                  <a:cubicBezTo>
                    <a:pt x="8" y="279"/>
                    <a:pt x="0" y="241"/>
                    <a:pt x="0" y="197"/>
                  </a:cubicBezTo>
                  <a:close/>
                  <a:moveTo>
                    <a:pt x="105" y="202"/>
                  </a:moveTo>
                  <a:cubicBezTo>
                    <a:pt x="105" y="241"/>
                    <a:pt x="114" y="270"/>
                    <a:pt x="132" y="290"/>
                  </a:cubicBezTo>
                  <a:cubicBezTo>
                    <a:pt x="150" y="311"/>
                    <a:pt x="173" y="321"/>
                    <a:pt x="200" y="321"/>
                  </a:cubicBezTo>
                  <a:cubicBezTo>
                    <a:pt x="226" y="321"/>
                    <a:pt x="249" y="311"/>
                    <a:pt x="267" y="290"/>
                  </a:cubicBezTo>
                  <a:cubicBezTo>
                    <a:pt x="285" y="270"/>
                    <a:pt x="294" y="240"/>
                    <a:pt x="294" y="201"/>
                  </a:cubicBezTo>
                  <a:cubicBezTo>
                    <a:pt x="294" y="163"/>
                    <a:pt x="285" y="134"/>
                    <a:pt x="267" y="114"/>
                  </a:cubicBezTo>
                  <a:cubicBezTo>
                    <a:pt x="249" y="93"/>
                    <a:pt x="226" y="83"/>
                    <a:pt x="200" y="83"/>
                  </a:cubicBezTo>
                  <a:cubicBezTo>
                    <a:pt x="173" y="83"/>
                    <a:pt x="150" y="93"/>
                    <a:pt x="132" y="114"/>
                  </a:cubicBezTo>
                  <a:cubicBezTo>
                    <a:pt x="114" y="134"/>
                    <a:pt x="105" y="164"/>
                    <a:pt x="105" y="2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9" name="Freeform 13"/>
            <p:cNvSpPr>
              <a:spLocks/>
            </p:cNvSpPr>
            <p:nvPr/>
          </p:nvSpPr>
          <p:spPr bwMode="auto">
            <a:xfrm>
              <a:off x="8454765" y="350838"/>
              <a:ext cx="693738" cy="1093788"/>
            </a:xfrm>
            <a:custGeom>
              <a:avLst/>
              <a:gdLst>
                <a:gd name="T0" fmla="*/ 102 w 251"/>
                <a:gd name="T1" fmla="*/ 396 h 396"/>
                <a:gd name="T2" fmla="*/ 0 w 251"/>
                <a:gd name="T3" fmla="*/ 396 h 396"/>
                <a:gd name="T4" fmla="*/ 0 w 251"/>
                <a:gd name="T5" fmla="*/ 8 h 396"/>
                <a:gd name="T6" fmla="*/ 95 w 251"/>
                <a:gd name="T7" fmla="*/ 8 h 396"/>
                <a:gd name="T8" fmla="*/ 95 w 251"/>
                <a:gd name="T9" fmla="*/ 63 h 396"/>
                <a:gd name="T10" fmla="*/ 139 w 251"/>
                <a:gd name="T11" fmla="*/ 12 h 396"/>
                <a:gd name="T12" fmla="*/ 183 w 251"/>
                <a:gd name="T13" fmla="*/ 0 h 396"/>
                <a:gd name="T14" fmla="*/ 251 w 251"/>
                <a:gd name="T15" fmla="*/ 19 h 396"/>
                <a:gd name="T16" fmla="*/ 219 w 251"/>
                <a:gd name="T17" fmla="*/ 108 h 396"/>
                <a:gd name="T18" fmla="*/ 171 w 251"/>
                <a:gd name="T19" fmla="*/ 92 h 396"/>
                <a:gd name="T20" fmla="*/ 134 w 251"/>
                <a:gd name="T21" fmla="*/ 103 h 396"/>
                <a:gd name="T22" fmla="*/ 111 w 251"/>
                <a:gd name="T23" fmla="*/ 146 h 396"/>
                <a:gd name="T24" fmla="*/ 102 w 251"/>
                <a:gd name="T25" fmla="*/ 276 h 396"/>
                <a:gd name="T26" fmla="*/ 102 w 251"/>
                <a:gd name="T27" fmla="*/ 396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1" h="396">
                  <a:moveTo>
                    <a:pt x="102" y="396"/>
                  </a:moveTo>
                  <a:cubicBezTo>
                    <a:pt x="0" y="396"/>
                    <a:pt x="0" y="396"/>
                    <a:pt x="0" y="39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111" y="37"/>
                    <a:pt x="126" y="20"/>
                    <a:pt x="139" y="12"/>
                  </a:cubicBezTo>
                  <a:cubicBezTo>
                    <a:pt x="152" y="4"/>
                    <a:pt x="167" y="0"/>
                    <a:pt x="183" y="0"/>
                  </a:cubicBezTo>
                  <a:cubicBezTo>
                    <a:pt x="206" y="0"/>
                    <a:pt x="229" y="6"/>
                    <a:pt x="251" y="19"/>
                  </a:cubicBezTo>
                  <a:cubicBezTo>
                    <a:pt x="219" y="108"/>
                    <a:pt x="219" y="108"/>
                    <a:pt x="219" y="108"/>
                  </a:cubicBezTo>
                  <a:cubicBezTo>
                    <a:pt x="202" y="97"/>
                    <a:pt x="186" y="92"/>
                    <a:pt x="171" y="92"/>
                  </a:cubicBezTo>
                  <a:cubicBezTo>
                    <a:pt x="156" y="92"/>
                    <a:pt x="144" y="96"/>
                    <a:pt x="134" y="103"/>
                  </a:cubicBezTo>
                  <a:cubicBezTo>
                    <a:pt x="124" y="111"/>
                    <a:pt x="116" y="126"/>
                    <a:pt x="111" y="146"/>
                  </a:cubicBezTo>
                  <a:cubicBezTo>
                    <a:pt x="105" y="167"/>
                    <a:pt x="102" y="210"/>
                    <a:pt x="102" y="276"/>
                  </a:cubicBezTo>
                  <a:lnTo>
                    <a:pt x="102" y="3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10913246" y="6395761"/>
            <a:ext cx="2696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800" dirty="0">
                <a:solidFill>
                  <a:srgbClr val="E9EAEB"/>
                </a:solidFill>
              </a:rPr>
              <a:t>©</a:t>
            </a:r>
          </a:p>
        </p:txBody>
      </p:sp>
    </p:spTree>
    <p:extLst>
      <p:ext uri="{BB962C8B-B14F-4D97-AF65-F5344CB8AC3E}">
        <p14:creationId xmlns:p14="http://schemas.microsoft.com/office/powerpoint/2010/main" val="310354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3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</a:t>
            </a:r>
            <a:r>
              <a:rPr lang="en-US" dirty="0">
                <a:latin typeface="Carlsberg Sans Bold" panose="020B0804020202020204" pitchFamily="34" charset="0"/>
              </a:rPr>
              <a:t> design for change</a:t>
            </a:r>
          </a:p>
        </p:txBody>
      </p:sp>
      <p:sp>
        <p:nvSpPr>
          <p:cNvPr id="3" name="Rektangel 21"/>
          <p:cNvSpPr/>
          <p:nvPr/>
        </p:nvSpPr>
        <p:spPr>
          <a:xfrm>
            <a:off x="1923347" y="1863020"/>
            <a:ext cx="4699691" cy="211858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852949" y="4025413"/>
            <a:ext cx="477008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BB1E"/>
                </a:solidFill>
                <a:cs typeface="Open Sans" panose="020B0606030504020204" pitchFamily="34" charset="0"/>
              </a:rPr>
              <a:t>INSIGHTS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/>
              <a:t>Simulation shows that connecting the right employees improves the agility.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/>
              <a:t>Adam, </a:t>
            </a:r>
            <a:r>
              <a:rPr lang="en-US" sz="1200" dirty="0" err="1"/>
              <a:t>Anesh</a:t>
            </a:r>
            <a:r>
              <a:rPr lang="en-US" sz="1200" dirty="0"/>
              <a:t>, Carol, David, Lee, and Thomas are the short-cut to increased agility.</a:t>
            </a:r>
          </a:p>
          <a:p>
            <a:endParaRPr lang="en-US" sz="800" b="1" dirty="0">
              <a:solidFill>
                <a:srgbClr val="FFBB1E"/>
              </a:solidFill>
              <a:cs typeface="Open Sans" panose="020B0606030504020204" pitchFamily="34" charset="0"/>
            </a:endParaRPr>
          </a:p>
          <a:p>
            <a:r>
              <a:rPr lang="en-US" sz="1200" b="1" dirty="0">
                <a:solidFill>
                  <a:srgbClr val="FFBB1E"/>
                </a:solidFill>
                <a:cs typeface="Open Sans" panose="020B0606030504020204" pitchFamily="34" charset="0"/>
              </a:rPr>
              <a:t>ACTION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/>
              <a:t>Set up tasks, projects or focus-groups for the identified key connectors.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/>
              <a:t>When they build relations to each other the average distance between all persons in the business unit decreases.</a:t>
            </a:r>
          </a:p>
          <a:p>
            <a:pPr marL="171450" indent="-171450">
              <a:buFont typeface="Arial"/>
              <a:buChar char="•"/>
            </a:pPr>
            <a:endParaRPr lang="en-US" sz="800" dirty="0"/>
          </a:p>
        </p:txBody>
      </p:sp>
      <p:sp>
        <p:nvSpPr>
          <p:cNvPr id="6" name="Rectangle 16"/>
          <p:cNvSpPr/>
          <p:nvPr/>
        </p:nvSpPr>
        <p:spPr>
          <a:xfrm>
            <a:off x="7271753" y="4027221"/>
            <a:ext cx="29337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>
                <a:solidFill>
                  <a:srgbClr val="FFBB1E"/>
                </a:solidFill>
                <a:cs typeface="Open Sans" panose="020B0606030504020204" pitchFamily="34" charset="0"/>
              </a:rPr>
              <a:t>INSIGHTS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/>
              <a:t>Organizational agility is improved by 20% - just by connecting the right six employees.</a:t>
            </a:r>
          </a:p>
          <a:p>
            <a:pPr marL="171450" indent="-171450">
              <a:buFont typeface="Arial"/>
              <a:buChar char="•"/>
            </a:pPr>
            <a:r>
              <a:rPr lang="en-US" sz="1200" dirty="0"/>
              <a:t>This is still not on-par with the Innovisor benchmark, so another 10% improvement needs to be identified</a:t>
            </a:r>
            <a:endParaRPr lang="da-DK" sz="1200" b="1" dirty="0">
              <a:solidFill>
                <a:schemeClr val="accent1"/>
              </a:solidFill>
            </a:endParaRPr>
          </a:p>
          <a:p>
            <a:endParaRPr lang="en-US" sz="1200" b="1" dirty="0">
              <a:solidFill>
                <a:schemeClr val="accent1"/>
              </a:solidFill>
            </a:endParaRPr>
          </a:p>
        </p:txBody>
      </p:sp>
      <p:pic>
        <p:nvPicPr>
          <p:cNvPr id="7" name="Billede 8" descr="Enterprise Solutions - simulation 2.jpeg"/>
          <p:cNvPicPr>
            <a:picLocks noChangeAspect="1"/>
          </p:cNvPicPr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1963134" y="1976533"/>
            <a:ext cx="2681788" cy="1881241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271754" y="1863020"/>
            <a:ext cx="2933786" cy="2113871"/>
            <a:chOff x="5000539" y="1048430"/>
            <a:chExt cx="2053021" cy="1683665"/>
          </a:xfrm>
        </p:grpSpPr>
        <p:sp>
          <p:nvSpPr>
            <p:cNvPr id="9" name="Rektangel 5"/>
            <p:cNvSpPr/>
            <p:nvPr/>
          </p:nvSpPr>
          <p:spPr>
            <a:xfrm>
              <a:off x="5000539" y="1048430"/>
              <a:ext cx="2053020" cy="168366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Pil ned 10"/>
            <p:cNvSpPr/>
            <p:nvPr/>
          </p:nvSpPr>
          <p:spPr>
            <a:xfrm>
              <a:off x="5948175" y="1630092"/>
              <a:ext cx="67745" cy="136769"/>
            </a:xfrm>
            <a:prstGeom prst="downArrow">
              <a:avLst/>
            </a:prstGeom>
            <a:solidFill>
              <a:srgbClr val="FFBB1E"/>
            </a:solidFill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kstfelt 15"/>
            <p:cNvSpPr txBox="1"/>
            <p:nvPr/>
          </p:nvSpPr>
          <p:spPr>
            <a:xfrm>
              <a:off x="5604091" y="1549036"/>
              <a:ext cx="489324" cy="2083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dirty="0">
                  <a:solidFill>
                    <a:schemeClr val="accent5"/>
                  </a:solidFill>
                </a:rPr>
                <a:t>20%</a:t>
              </a:r>
            </a:p>
          </p:txBody>
        </p:sp>
        <p:pic>
          <p:nvPicPr>
            <p:cNvPr id="12" name="Picture 57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063" r="44635"/>
            <a:stretch/>
          </p:blipFill>
          <p:spPr>
            <a:xfrm>
              <a:off x="5000540" y="1098264"/>
              <a:ext cx="2053020" cy="1618419"/>
            </a:xfrm>
            <a:prstGeom prst="rect">
              <a:avLst/>
            </a:prstGeom>
          </p:spPr>
        </p:pic>
        <p:sp>
          <p:nvSpPr>
            <p:cNvPr id="13" name="Ellipse 27"/>
            <p:cNvSpPr/>
            <p:nvPr/>
          </p:nvSpPr>
          <p:spPr>
            <a:xfrm>
              <a:off x="6070815" y="1746996"/>
              <a:ext cx="81056" cy="81056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4" name="Billede 24" descr="Enterprise Solutions - simulation 3.jpe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8645" y="2292291"/>
            <a:ext cx="1384839" cy="113569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1136560" y="6453336"/>
            <a:ext cx="788655" cy="96528"/>
            <a:chOff x="4502" y="350838"/>
            <a:chExt cx="9144001" cy="1119188"/>
          </a:xfrm>
          <a:solidFill>
            <a:srgbClr val="E9EAEB"/>
          </a:solidFill>
        </p:grpSpPr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4502" y="373063"/>
              <a:ext cx="284163" cy="10715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" name="Freeform 6"/>
            <p:cNvSpPr>
              <a:spLocks/>
            </p:cNvSpPr>
            <p:nvPr/>
          </p:nvSpPr>
          <p:spPr bwMode="auto">
            <a:xfrm>
              <a:off x="576002" y="350838"/>
              <a:ext cx="974725" cy="1093788"/>
            </a:xfrm>
            <a:custGeom>
              <a:avLst/>
              <a:gdLst>
                <a:gd name="T0" fmla="*/ 353 w 353"/>
                <a:gd name="T1" fmla="*/ 396 h 396"/>
                <a:gd name="T2" fmla="*/ 250 w 353"/>
                <a:gd name="T3" fmla="*/ 396 h 396"/>
                <a:gd name="T4" fmla="*/ 250 w 353"/>
                <a:gd name="T5" fmla="*/ 198 h 396"/>
                <a:gd name="T6" fmla="*/ 244 w 353"/>
                <a:gd name="T7" fmla="*/ 117 h 396"/>
                <a:gd name="T8" fmla="*/ 222 w 353"/>
                <a:gd name="T9" fmla="*/ 88 h 396"/>
                <a:gd name="T10" fmla="*/ 187 w 353"/>
                <a:gd name="T11" fmla="*/ 78 h 396"/>
                <a:gd name="T12" fmla="*/ 139 w 353"/>
                <a:gd name="T13" fmla="*/ 93 h 396"/>
                <a:gd name="T14" fmla="*/ 110 w 353"/>
                <a:gd name="T15" fmla="*/ 131 h 396"/>
                <a:gd name="T16" fmla="*/ 102 w 353"/>
                <a:gd name="T17" fmla="*/ 220 h 396"/>
                <a:gd name="T18" fmla="*/ 102 w 353"/>
                <a:gd name="T19" fmla="*/ 396 h 396"/>
                <a:gd name="T20" fmla="*/ 0 w 353"/>
                <a:gd name="T21" fmla="*/ 396 h 396"/>
                <a:gd name="T22" fmla="*/ 0 w 353"/>
                <a:gd name="T23" fmla="*/ 8 h 396"/>
                <a:gd name="T24" fmla="*/ 95 w 353"/>
                <a:gd name="T25" fmla="*/ 8 h 396"/>
                <a:gd name="T26" fmla="*/ 95 w 353"/>
                <a:gd name="T27" fmla="*/ 65 h 396"/>
                <a:gd name="T28" fmla="*/ 222 w 353"/>
                <a:gd name="T29" fmla="*/ 0 h 396"/>
                <a:gd name="T30" fmla="*/ 284 w 353"/>
                <a:gd name="T31" fmla="*/ 12 h 396"/>
                <a:gd name="T32" fmla="*/ 327 w 353"/>
                <a:gd name="T33" fmla="*/ 43 h 396"/>
                <a:gd name="T34" fmla="*/ 347 w 353"/>
                <a:gd name="T35" fmla="*/ 86 h 396"/>
                <a:gd name="T36" fmla="*/ 353 w 353"/>
                <a:gd name="T37" fmla="*/ 155 h 396"/>
                <a:gd name="T38" fmla="*/ 353 w 353"/>
                <a:gd name="T39" fmla="*/ 396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3" h="396">
                  <a:moveTo>
                    <a:pt x="353" y="396"/>
                  </a:moveTo>
                  <a:cubicBezTo>
                    <a:pt x="250" y="396"/>
                    <a:pt x="250" y="396"/>
                    <a:pt x="250" y="396"/>
                  </a:cubicBezTo>
                  <a:cubicBezTo>
                    <a:pt x="250" y="198"/>
                    <a:pt x="250" y="198"/>
                    <a:pt x="250" y="198"/>
                  </a:cubicBezTo>
                  <a:cubicBezTo>
                    <a:pt x="250" y="156"/>
                    <a:pt x="248" y="129"/>
                    <a:pt x="244" y="117"/>
                  </a:cubicBezTo>
                  <a:cubicBezTo>
                    <a:pt x="239" y="105"/>
                    <a:pt x="232" y="95"/>
                    <a:pt x="222" y="88"/>
                  </a:cubicBezTo>
                  <a:cubicBezTo>
                    <a:pt x="212" y="81"/>
                    <a:pt x="201" y="78"/>
                    <a:pt x="187" y="78"/>
                  </a:cubicBezTo>
                  <a:cubicBezTo>
                    <a:pt x="169" y="78"/>
                    <a:pt x="153" y="83"/>
                    <a:pt x="139" y="93"/>
                  </a:cubicBezTo>
                  <a:cubicBezTo>
                    <a:pt x="125" y="102"/>
                    <a:pt x="115" y="115"/>
                    <a:pt x="110" y="131"/>
                  </a:cubicBezTo>
                  <a:cubicBezTo>
                    <a:pt x="105" y="147"/>
                    <a:pt x="102" y="177"/>
                    <a:pt x="102" y="220"/>
                  </a:cubicBezTo>
                  <a:cubicBezTo>
                    <a:pt x="102" y="396"/>
                    <a:pt x="102" y="396"/>
                    <a:pt x="102" y="396"/>
                  </a:cubicBezTo>
                  <a:cubicBezTo>
                    <a:pt x="0" y="396"/>
                    <a:pt x="0" y="396"/>
                    <a:pt x="0" y="39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5" y="65"/>
                    <a:pt x="95" y="65"/>
                    <a:pt x="95" y="65"/>
                  </a:cubicBezTo>
                  <a:cubicBezTo>
                    <a:pt x="129" y="22"/>
                    <a:pt x="171" y="0"/>
                    <a:pt x="222" y="0"/>
                  </a:cubicBezTo>
                  <a:cubicBezTo>
                    <a:pt x="245" y="0"/>
                    <a:pt x="266" y="4"/>
                    <a:pt x="284" y="12"/>
                  </a:cubicBezTo>
                  <a:cubicBezTo>
                    <a:pt x="303" y="20"/>
                    <a:pt x="317" y="30"/>
                    <a:pt x="327" y="43"/>
                  </a:cubicBezTo>
                  <a:cubicBezTo>
                    <a:pt x="337" y="56"/>
                    <a:pt x="343" y="70"/>
                    <a:pt x="347" y="86"/>
                  </a:cubicBezTo>
                  <a:cubicBezTo>
                    <a:pt x="351" y="102"/>
                    <a:pt x="353" y="125"/>
                    <a:pt x="353" y="155"/>
                  </a:cubicBezTo>
                  <a:lnTo>
                    <a:pt x="353" y="3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8" name="Freeform 7"/>
            <p:cNvSpPr>
              <a:spLocks/>
            </p:cNvSpPr>
            <p:nvPr/>
          </p:nvSpPr>
          <p:spPr bwMode="auto">
            <a:xfrm>
              <a:off x="1831715" y="350838"/>
              <a:ext cx="974725" cy="1093788"/>
            </a:xfrm>
            <a:custGeom>
              <a:avLst/>
              <a:gdLst>
                <a:gd name="T0" fmla="*/ 353 w 353"/>
                <a:gd name="T1" fmla="*/ 396 h 396"/>
                <a:gd name="T2" fmla="*/ 251 w 353"/>
                <a:gd name="T3" fmla="*/ 396 h 396"/>
                <a:gd name="T4" fmla="*/ 251 w 353"/>
                <a:gd name="T5" fmla="*/ 198 h 396"/>
                <a:gd name="T6" fmla="*/ 244 w 353"/>
                <a:gd name="T7" fmla="*/ 117 h 396"/>
                <a:gd name="T8" fmla="*/ 223 w 353"/>
                <a:gd name="T9" fmla="*/ 88 h 396"/>
                <a:gd name="T10" fmla="*/ 187 w 353"/>
                <a:gd name="T11" fmla="*/ 78 h 396"/>
                <a:gd name="T12" fmla="*/ 139 w 353"/>
                <a:gd name="T13" fmla="*/ 93 h 396"/>
                <a:gd name="T14" fmla="*/ 110 w 353"/>
                <a:gd name="T15" fmla="*/ 131 h 396"/>
                <a:gd name="T16" fmla="*/ 103 w 353"/>
                <a:gd name="T17" fmla="*/ 220 h 396"/>
                <a:gd name="T18" fmla="*/ 103 w 353"/>
                <a:gd name="T19" fmla="*/ 396 h 396"/>
                <a:gd name="T20" fmla="*/ 0 w 353"/>
                <a:gd name="T21" fmla="*/ 396 h 396"/>
                <a:gd name="T22" fmla="*/ 0 w 353"/>
                <a:gd name="T23" fmla="*/ 8 h 396"/>
                <a:gd name="T24" fmla="*/ 95 w 353"/>
                <a:gd name="T25" fmla="*/ 8 h 396"/>
                <a:gd name="T26" fmla="*/ 95 w 353"/>
                <a:gd name="T27" fmla="*/ 65 h 396"/>
                <a:gd name="T28" fmla="*/ 223 w 353"/>
                <a:gd name="T29" fmla="*/ 0 h 396"/>
                <a:gd name="T30" fmla="*/ 285 w 353"/>
                <a:gd name="T31" fmla="*/ 12 h 396"/>
                <a:gd name="T32" fmla="*/ 328 w 353"/>
                <a:gd name="T33" fmla="*/ 43 h 396"/>
                <a:gd name="T34" fmla="*/ 348 w 353"/>
                <a:gd name="T35" fmla="*/ 86 h 396"/>
                <a:gd name="T36" fmla="*/ 353 w 353"/>
                <a:gd name="T37" fmla="*/ 155 h 396"/>
                <a:gd name="T38" fmla="*/ 353 w 353"/>
                <a:gd name="T39" fmla="*/ 396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3" h="396">
                  <a:moveTo>
                    <a:pt x="353" y="396"/>
                  </a:moveTo>
                  <a:cubicBezTo>
                    <a:pt x="251" y="396"/>
                    <a:pt x="251" y="396"/>
                    <a:pt x="251" y="396"/>
                  </a:cubicBezTo>
                  <a:cubicBezTo>
                    <a:pt x="251" y="198"/>
                    <a:pt x="251" y="198"/>
                    <a:pt x="251" y="198"/>
                  </a:cubicBezTo>
                  <a:cubicBezTo>
                    <a:pt x="251" y="156"/>
                    <a:pt x="249" y="129"/>
                    <a:pt x="244" y="117"/>
                  </a:cubicBezTo>
                  <a:cubicBezTo>
                    <a:pt x="240" y="105"/>
                    <a:pt x="233" y="95"/>
                    <a:pt x="223" y="88"/>
                  </a:cubicBezTo>
                  <a:cubicBezTo>
                    <a:pt x="213" y="81"/>
                    <a:pt x="201" y="78"/>
                    <a:pt x="187" y="78"/>
                  </a:cubicBezTo>
                  <a:cubicBezTo>
                    <a:pt x="170" y="78"/>
                    <a:pt x="154" y="83"/>
                    <a:pt x="139" y="93"/>
                  </a:cubicBezTo>
                  <a:cubicBezTo>
                    <a:pt x="125" y="102"/>
                    <a:pt x="116" y="115"/>
                    <a:pt x="110" y="131"/>
                  </a:cubicBezTo>
                  <a:cubicBezTo>
                    <a:pt x="105" y="147"/>
                    <a:pt x="103" y="177"/>
                    <a:pt x="103" y="220"/>
                  </a:cubicBezTo>
                  <a:cubicBezTo>
                    <a:pt x="103" y="396"/>
                    <a:pt x="103" y="396"/>
                    <a:pt x="103" y="396"/>
                  </a:cubicBezTo>
                  <a:cubicBezTo>
                    <a:pt x="0" y="396"/>
                    <a:pt x="0" y="396"/>
                    <a:pt x="0" y="39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5" y="65"/>
                    <a:pt x="95" y="65"/>
                    <a:pt x="95" y="65"/>
                  </a:cubicBezTo>
                  <a:cubicBezTo>
                    <a:pt x="129" y="22"/>
                    <a:pt x="172" y="0"/>
                    <a:pt x="223" y="0"/>
                  </a:cubicBezTo>
                  <a:cubicBezTo>
                    <a:pt x="246" y="0"/>
                    <a:pt x="266" y="4"/>
                    <a:pt x="285" y="12"/>
                  </a:cubicBezTo>
                  <a:cubicBezTo>
                    <a:pt x="304" y="20"/>
                    <a:pt x="318" y="30"/>
                    <a:pt x="328" y="43"/>
                  </a:cubicBezTo>
                  <a:cubicBezTo>
                    <a:pt x="337" y="56"/>
                    <a:pt x="344" y="70"/>
                    <a:pt x="348" y="86"/>
                  </a:cubicBezTo>
                  <a:cubicBezTo>
                    <a:pt x="351" y="102"/>
                    <a:pt x="353" y="125"/>
                    <a:pt x="353" y="155"/>
                  </a:cubicBezTo>
                  <a:lnTo>
                    <a:pt x="353" y="3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9" name="Freeform 8"/>
            <p:cNvSpPr>
              <a:spLocks noEditPoints="1"/>
            </p:cNvSpPr>
            <p:nvPr/>
          </p:nvSpPr>
          <p:spPr bwMode="auto">
            <a:xfrm>
              <a:off x="3023927" y="350838"/>
              <a:ext cx="1104900" cy="1119188"/>
            </a:xfrm>
            <a:custGeom>
              <a:avLst/>
              <a:gdLst>
                <a:gd name="T0" fmla="*/ 0 w 400"/>
                <a:gd name="T1" fmla="*/ 197 h 405"/>
                <a:gd name="T2" fmla="*/ 25 w 400"/>
                <a:gd name="T3" fmla="*/ 98 h 405"/>
                <a:gd name="T4" fmla="*/ 96 w 400"/>
                <a:gd name="T5" fmla="*/ 25 h 405"/>
                <a:gd name="T6" fmla="*/ 199 w 400"/>
                <a:gd name="T7" fmla="*/ 0 h 405"/>
                <a:gd name="T8" fmla="*/ 343 w 400"/>
                <a:gd name="T9" fmla="*/ 57 h 405"/>
                <a:gd name="T10" fmla="*/ 400 w 400"/>
                <a:gd name="T11" fmla="*/ 201 h 405"/>
                <a:gd name="T12" fmla="*/ 343 w 400"/>
                <a:gd name="T13" fmla="*/ 347 h 405"/>
                <a:gd name="T14" fmla="*/ 200 w 400"/>
                <a:gd name="T15" fmla="*/ 405 h 405"/>
                <a:gd name="T16" fmla="*/ 98 w 400"/>
                <a:gd name="T17" fmla="*/ 380 h 405"/>
                <a:gd name="T18" fmla="*/ 25 w 400"/>
                <a:gd name="T19" fmla="*/ 310 h 405"/>
                <a:gd name="T20" fmla="*/ 0 w 400"/>
                <a:gd name="T21" fmla="*/ 197 h 405"/>
                <a:gd name="T22" fmla="*/ 105 w 400"/>
                <a:gd name="T23" fmla="*/ 202 h 405"/>
                <a:gd name="T24" fmla="*/ 132 w 400"/>
                <a:gd name="T25" fmla="*/ 290 h 405"/>
                <a:gd name="T26" fmla="*/ 200 w 400"/>
                <a:gd name="T27" fmla="*/ 321 h 405"/>
                <a:gd name="T28" fmla="*/ 267 w 400"/>
                <a:gd name="T29" fmla="*/ 290 h 405"/>
                <a:gd name="T30" fmla="*/ 294 w 400"/>
                <a:gd name="T31" fmla="*/ 201 h 405"/>
                <a:gd name="T32" fmla="*/ 267 w 400"/>
                <a:gd name="T33" fmla="*/ 114 h 405"/>
                <a:gd name="T34" fmla="*/ 200 w 400"/>
                <a:gd name="T35" fmla="*/ 83 h 405"/>
                <a:gd name="T36" fmla="*/ 132 w 400"/>
                <a:gd name="T37" fmla="*/ 114 h 405"/>
                <a:gd name="T38" fmla="*/ 105 w 400"/>
                <a:gd name="T39" fmla="*/ 20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0" h="405">
                  <a:moveTo>
                    <a:pt x="0" y="197"/>
                  </a:moveTo>
                  <a:cubicBezTo>
                    <a:pt x="0" y="163"/>
                    <a:pt x="8" y="130"/>
                    <a:pt x="25" y="98"/>
                  </a:cubicBezTo>
                  <a:cubicBezTo>
                    <a:pt x="42" y="66"/>
                    <a:pt x="65" y="42"/>
                    <a:pt x="96" y="25"/>
                  </a:cubicBezTo>
                  <a:cubicBezTo>
                    <a:pt x="127" y="8"/>
                    <a:pt x="161" y="0"/>
                    <a:pt x="199" y="0"/>
                  </a:cubicBezTo>
                  <a:cubicBezTo>
                    <a:pt x="258" y="0"/>
                    <a:pt x="306" y="19"/>
                    <a:pt x="343" y="57"/>
                  </a:cubicBezTo>
                  <a:cubicBezTo>
                    <a:pt x="381" y="95"/>
                    <a:pt x="400" y="143"/>
                    <a:pt x="400" y="201"/>
                  </a:cubicBezTo>
                  <a:cubicBezTo>
                    <a:pt x="400" y="260"/>
                    <a:pt x="381" y="308"/>
                    <a:pt x="343" y="347"/>
                  </a:cubicBezTo>
                  <a:cubicBezTo>
                    <a:pt x="305" y="385"/>
                    <a:pt x="257" y="405"/>
                    <a:pt x="200" y="405"/>
                  </a:cubicBezTo>
                  <a:cubicBezTo>
                    <a:pt x="165" y="405"/>
                    <a:pt x="131" y="397"/>
                    <a:pt x="98" y="380"/>
                  </a:cubicBezTo>
                  <a:cubicBezTo>
                    <a:pt x="66" y="364"/>
                    <a:pt x="42" y="341"/>
                    <a:pt x="25" y="310"/>
                  </a:cubicBezTo>
                  <a:cubicBezTo>
                    <a:pt x="8" y="279"/>
                    <a:pt x="0" y="241"/>
                    <a:pt x="0" y="197"/>
                  </a:cubicBezTo>
                  <a:close/>
                  <a:moveTo>
                    <a:pt x="105" y="202"/>
                  </a:moveTo>
                  <a:cubicBezTo>
                    <a:pt x="105" y="241"/>
                    <a:pt x="114" y="270"/>
                    <a:pt x="132" y="290"/>
                  </a:cubicBezTo>
                  <a:cubicBezTo>
                    <a:pt x="150" y="311"/>
                    <a:pt x="173" y="321"/>
                    <a:pt x="200" y="321"/>
                  </a:cubicBezTo>
                  <a:cubicBezTo>
                    <a:pt x="226" y="321"/>
                    <a:pt x="249" y="311"/>
                    <a:pt x="267" y="290"/>
                  </a:cubicBezTo>
                  <a:cubicBezTo>
                    <a:pt x="285" y="270"/>
                    <a:pt x="294" y="240"/>
                    <a:pt x="294" y="201"/>
                  </a:cubicBezTo>
                  <a:cubicBezTo>
                    <a:pt x="294" y="163"/>
                    <a:pt x="285" y="134"/>
                    <a:pt x="267" y="114"/>
                  </a:cubicBezTo>
                  <a:cubicBezTo>
                    <a:pt x="249" y="93"/>
                    <a:pt x="226" y="83"/>
                    <a:pt x="200" y="83"/>
                  </a:cubicBezTo>
                  <a:cubicBezTo>
                    <a:pt x="173" y="83"/>
                    <a:pt x="150" y="93"/>
                    <a:pt x="132" y="114"/>
                  </a:cubicBezTo>
                  <a:cubicBezTo>
                    <a:pt x="114" y="134"/>
                    <a:pt x="105" y="164"/>
                    <a:pt x="105" y="2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0" name="Freeform 9"/>
            <p:cNvSpPr>
              <a:spLocks/>
            </p:cNvSpPr>
            <p:nvPr/>
          </p:nvSpPr>
          <p:spPr bwMode="auto">
            <a:xfrm>
              <a:off x="4208202" y="373063"/>
              <a:ext cx="1112838" cy="1071563"/>
            </a:xfrm>
            <a:custGeom>
              <a:avLst/>
              <a:gdLst>
                <a:gd name="T0" fmla="*/ 157 w 403"/>
                <a:gd name="T1" fmla="*/ 388 h 388"/>
                <a:gd name="T2" fmla="*/ 0 w 403"/>
                <a:gd name="T3" fmla="*/ 0 h 388"/>
                <a:gd name="T4" fmla="*/ 108 w 403"/>
                <a:gd name="T5" fmla="*/ 0 h 388"/>
                <a:gd name="T6" fmla="*/ 181 w 403"/>
                <a:gd name="T7" fmla="*/ 198 h 388"/>
                <a:gd name="T8" fmla="*/ 202 w 403"/>
                <a:gd name="T9" fmla="*/ 264 h 388"/>
                <a:gd name="T10" fmla="*/ 213 w 403"/>
                <a:gd name="T11" fmla="*/ 231 h 388"/>
                <a:gd name="T12" fmla="*/ 224 w 403"/>
                <a:gd name="T13" fmla="*/ 198 h 388"/>
                <a:gd name="T14" fmla="*/ 297 w 403"/>
                <a:gd name="T15" fmla="*/ 0 h 388"/>
                <a:gd name="T16" fmla="*/ 403 w 403"/>
                <a:gd name="T17" fmla="*/ 0 h 388"/>
                <a:gd name="T18" fmla="*/ 249 w 403"/>
                <a:gd name="T19" fmla="*/ 388 h 388"/>
                <a:gd name="T20" fmla="*/ 157 w 403"/>
                <a:gd name="T21" fmla="*/ 388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3" h="388">
                  <a:moveTo>
                    <a:pt x="157" y="38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81" y="198"/>
                    <a:pt x="181" y="198"/>
                    <a:pt x="181" y="198"/>
                  </a:cubicBezTo>
                  <a:cubicBezTo>
                    <a:pt x="202" y="264"/>
                    <a:pt x="202" y="264"/>
                    <a:pt x="202" y="264"/>
                  </a:cubicBezTo>
                  <a:cubicBezTo>
                    <a:pt x="208" y="247"/>
                    <a:pt x="211" y="236"/>
                    <a:pt x="213" y="231"/>
                  </a:cubicBezTo>
                  <a:cubicBezTo>
                    <a:pt x="216" y="220"/>
                    <a:pt x="220" y="209"/>
                    <a:pt x="224" y="198"/>
                  </a:cubicBezTo>
                  <a:cubicBezTo>
                    <a:pt x="297" y="0"/>
                    <a:pt x="297" y="0"/>
                    <a:pt x="297" y="0"/>
                  </a:cubicBezTo>
                  <a:cubicBezTo>
                    <a:pt x="403" y="0"/>
                    <a:pt x="403" y="0"/>
                    <a:pt x="403" y="0"/>
                  </a:cubicBezTo>
                  <a:cubicBezTo>
                    <a:pt x="249" y="388"/>
                    <a:pt x="249" y="388"/>
                    <a:pt x="249" y="388"/>
                  </a:cubicBezTo>
                  <a:lnTo>
                    <a:pt x="157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1" name="Rectangle 10"/>
            <p:cNvSpPr>
              <a:spLocks noChangeArrowheads="1"/>
            </p:cNvSpPr>
            <p:nvPr/>
          </p:nvSpPr>
          <p:spPr bwMode="auto">
            <a:xfrm>
              <a:off x="5492490" y="373063"/>
              <a:ext cx="280988" cy="10715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2" name="Freeform 11"/>
            <p:cNvSpPr>
              <a:spLocks/>
            </p:cNvSpPr>
            <p:nvPr/>
          </p:nvSpPr>
          <p:spPr bwMode="auto">
            <a:xfrm>
              <a:off x="5963977" y="350838"/>
              <a:ext cx="996950" cy="1119188"/>
            </a:xfrm>
            <a:custGeom>
              <a:avLst/>
              <a:gdLst>
                <a:gd name="T0" fmla="*/ 0 w 361"/>
                <a:gd name="T1" fmla="*/ 285 h 405"/>
                <a:gd name="T2" fmla="*/ 102 w 361"/>
                <a:gd name="T3" fmla="*/ 270 h 405"/>
                <a:gd name="T4" fmla="*/ 129 w 361"/>
                <a:gd name="T5" fmla="*/ 315 h 405"/>
                <a:gd name="T6" fmla="*/ 185 w 361"/>
                <a:gd name="T7" fmla="*/ 330 h 405"/>
                <a:gd name="T8" fmla="*/ 245 w 361"/>
                <a:gd name="T9" fmla="*/ 316 h 405"/>
                <a:gd name="T10" fmla="*/ 259 w 361"/>
                <a:gd name="T11" fmla="*/ 289 h 405"/>
                <a:gd name="T12" fmla="*/ 251 w 361"/>
                <a:gd name="T13" fmla="*/ 269 h 405"/>
                <a:gd name="T14" fmla="*/ 217 w 361"/>
                <a:gd name="T15" fmla="*/ 256 h 405"/>
                <a:gd name="T16" fmla="*/ 60 w 361"/>
                <a:gd name="T17" fmla="*/ 206 h 405"/>
                <a:gd name="T18" fmla="*/ 14 w 361"/>
                <a:gd name="T19" fmla="*/ 119 h 405"/>
                <a:gd name="T20" fmla="*/ 54 w 361"/>
                <a:gd name="T21" fmla="*/ 34 h 405"/>
                <a:gd name="T22" fmla="*/ 177 w 361"/>
                <a:gd name="T23" fmla="*/ 0 h 405"/>
                <a:gd name="T24" fmla="*/ 295 w 361"/>
                <a:gd name="T25" fmla="*/ 26 h 405"/>
                <a:gd name="T26" fmla="*/ 348 w 361"/>
                <a:gd name="T27" fmla="*/ 102 h 405"/>
                <a:gd name="T28" fmla="*/ 252 w 361"/>
                <a:gd name="T29" fmla="*/ 120 h 405"/>
                <a:gd name="T30" fmla="*/ 228 w 361"/>
                <a:gd name="T31" fmla="*/ 85 h 405"/>
                <a:gd name="T32" fmla="*/ 179 w 361"/>
                <a:gd name="T33" fmla="*/ 73 h 405"/>
                <a:gd name="T34" fmla="*/ 121 w 361"/>
                <a:gd name="T35" fmla="*/ 85 h 405"/>
                <a:gd name="T36" fmla="*/ 109 w 361"/>
                <a:gd name="T37" fmla="*/ 105 h 405"/>
                <a:gd name="T38" fmla="*/ 119 w 361"/>
                <a:gd name="T39" fmla="*/ 124 h 405"/>
                <a:gd name="T40" fmla="*/ 215 w 361"/>
                <a:gd name="T41" fmla="*/ 153 h 405"/>
                <a:gd name="T42" fmla="*/ 329 w 361"/>
                <a:gd name="T43" fmla="*/ 198 h 405"/>
                <a:gd name="T44" fmla="*/ 361 w 361"/>
                <a:gd name="T45" fmla="*/ 275 h 405"/>
                <a:gd name="T46" fmla="*/ 317 w 361"/>
                <a:gd name="T47" fmla="*/ 366 h 405"/>
                <a:gd name="T48" fmla="*/ 185 w 361"/>
                <a:gd name="T49" fmla="*/ 405 h 405"/>
                <a:gd name="T50" fmla="*/ 60 w 361"/>
                <a:gd name="T51" fmla="*/ 372 h 405"/>
                <a:gd name="T52" fmla="*/ 0 w 361"/>
                <a:gd name="T53" fmla="*/ 28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1" h="405">
                  <a:moveTo>
                    <a:pt x="0" y="285"/>
                  </a:moveTo>
                  <a:cubicBezTo>
                    <a:pt x="102" y="270"/>
                    <a:pt x="102" y="270"/>
                    <a:pt x="102" y="270"/>
                  </a:cubicBezTo>
                  <a:cubicBezTo>
                    <a:pt x="107" y="290"/>
                    <a:pt x="116" y="305"/>
                    <a:pt x="129" y="315"/>
                  </a:cubicBezTo>
                  <a:cubicBezTo>
                    <a:pt x="142" y="325"/>
                    <a:pt x="161" y="330"/>
                    <a:pt x="185" y="330"/>
                  </a:cubicBezTo>
                  <a:cubicBezTo>
                    <a:pt x="212" y="330"/>
                    <a:pt x="232" y="326"/>
                    <a:pt x="245" y="316"/>
                  </a:cubicBezTo>
                  <a:cubicBezTo>
                    <a:pt x="254" y="309"/>
                    <a:pt x="259" y="300"/>
                    <a:pt x="259" y="289"/>
                  </a:cubicBezTo>
                  <a:cubicBezTo>
                    <a:pt x="259" y="281"/>
                    <a:pt x="256" y="274"/>
                    <a:pt x="251" y="269"/>
                  </a:cubicBezTo>
                  <a:cubicBezTo>
                    <a:pt x="246" y="264"/>
                    <a:pt x="235" y="260"/>
                    <a:pt x="217" y="256"/>
                  </a:cubicBezTo>
                  <a:cubicBezTo>
                    <a:pt x="134" y="237"/>
                    <a:pt x="82" y="221"/>
                    <a:pt x="60" y="206"/>
                  </a:cubicBezTo>
                  <a:cubicBezTo>
                    <a:pt x="29" y="185"/>
                    <a:pt x="14" y="156"/>
                    <a:pt x="14" y="119"/>
                  </a:cubicBezTo>
                  <a:cubicBezTo>
                    <a:pt x="14" y="85"/>
                    <a:pt x="27" y="57"/>
                    <a:pt x="54" y="34"/>
                  </a:cubicBezTo>
                  <a:cubicBezTo>
                    <a:pt x="80" y="11"/>
                    <a:pt x="121" y="0"/>
                    <a:pt x="177" y="0"/>
                  </a:cubicBezTo>
                  <a:cubicBezTo>
                    <a:pt x="230" y="0"/>
                    <a:pt x="269" y="8"/>
                    <a:pt x="295" y="26"/>
                  </a:cubicBezTo>
                  <a:cubicBezTo>
                    <a:pt x="321" y="43"/>
                    <a:pt x="339" y="68"/>
                    <a:pt x="348" y="102"/>
                  </a:cubicBezTo>
                  <a:cubicBezTo>
                    <a:pt x="252" y="120"/>
                    <a:pt x="252" y="120"/>
                    <a:pt x="252" y="120"/>
                  </a:cubicBezTo>
                  <a:cubicBezTo>
                    <a:pt x="247" y="105"/>
                    <a:pt x="240" y="93"/>
                    <a:pt x="228" y="85"/>
                  </a:cubicBezTo>
                  <a:cubicBezTo>
                    <a:pt x="217" y="77"/>
                    <a:pt x="200" y="73"/>
                    <a:pt x="179" y="73"/>
                  </a:cubicBezTo>
                  <a:cubicBezTo>
                    <a:pt x="152" y="73"/>
                    <a:pt x="132" y="77"/>
                    <a:pt x="121" y="85"/>
                  </a:cubicBezTo>
                  <a:cubicBezTo>
                    <a:pt x="113" y="90"/>
                    <a:pt x="109" y="97"/>
                    <a:pt x="109" y="105"/>
                  </a:cubicBezTo>
                  <a:cubicBezTo>
                    <a:pt x="109" y="113"/>
                    <a:pt x="112" y="119"/>
                    <a:pt x="119" y="124"/>
                  </a:cubicBezTo>
                  <a:cubicBezTo>
                    <a:pt x="128" y="131"/>
                    <a:pt x="160" y="140"/>
                    <a:pt x="215" y="153"/>
                  </a:cubicBezTo>
                  <a:cubicBezTo>
                    <a:pt x="270" y="165"/>
                    <a:pt x="308" y="180"/>
                    <a:pt x="329" y="198"/>
                  </a:cubicBezTo>
                  <a:cubicBezTo>
                    <a:pt x="351" y="217"/>
                    <a:pt x="361" y="242"/>
                    <a:pt x="361" y="275"/>
                  </a:cubicBezTo>
                  <a:cubicBezTo>
                    <a:pt x="361" y="310"/>
                    <a:pt x="347" y="341"/>
                    <a:pt x="317" y="366"/>
                  </a:cubicBezTo>
                  <a:cubicBezTo>
                    <a:pt x="287" y="392"/>
                    <a:pt x="243" y="405"/>
                    <a:pt x="185" y="405"/>
                  </a:cubicBezTo>
                  <a:cubicBezTo>
                    <a:pt x="132" y="405"/>
                    <a:pt x="91" y="394"/>
                    <a:pt x="60" y="372"/>
                  </a:cubicBezTo>
                  <a:cubicBezTo>
                    <a:pt x="29" y="351"/>
                    <a:pt x="9" y="322"/>
                    <a:pt x="0" y="2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3" name="Freeform 12"/>
            <p:cNvSpPr>
              <a:spLocks noEditPoints="1"/>
            </p:cNvSpPr>
            <p:nvPr/>
          </p:nvSpPr>
          <p:spPr bwMode="auto">
            <a:xfrm>
              <a:off x="7143490" y="350838"/>
              <a:ext cx="1101725" cy="1119188"/>
            </a:xfrm>
            <a:custGeom>
              <a:avLst/>
              <a:gdLst>
                <a:gd name="T0" fmla="*/ 0 w 399"/>
                <a:gd name="T1" fmla="*/ 197 h 405"/>
                <a:gd name="T2" fmla="*/ 25 w 399"/>
                <a:gd name="T3" fmla="*/ 98 h 405"/>
                <a:gd name="T4" fmla="*/ 96 w 399"/>
                <a:gd name="T5" fmla="*/ 25 h 405"/>
                <a:gd name="T6" fmla="*/ 199 w 399"/>
                <a:gd name="T7" fmla="*/ 0 h 405"/>
                <a:gd name="T8" fmla="*/ 343 w 399"/>
                <a:gd name="T9" fmla="*/ 57 h 405"/>
                <a:gd name="T10" fmla="*/ 399 w 399"/>
                <a:gd name="T11" fmla="*/ 201 h 405"/>
                <a:gd name="T12" fmla="*/ 343 w 399"/>
                <a:gd name="T13" fmla="*/ 347 h 405"/>
                <a:gd name="T14" fmla="*/ 200 w 399"/>
                <a:gd name="T15" fmla="*/ 405 h 405"/>
                <a:gd name="T16" fmla="*/ 98 w 399"/>
                <a:gd name="T17" fmla="*/ 380 h 405"/>
                <a:gd name="T18" fmla="*/ 25 w 399"/>
                <a:gd name="T19" fmla="*/ 310 h 405"/>
                <a:gd name="T20" fmla="*/ 0 w 399"/>
                <a:gd name="T21" fmla="*/ 197 h 405"/>
                <a:gd name="T22" fmla="*/ 105 w 399"/>
                <a:gd name="T23" fmla="*/ 202 h 405"/>
                <a:gd name="T24" fmla="*/ 132 w 399"/>
                <a:gd name="T25" fmla="*/ 290 h 405"/>
                <a:gd name="T26" fmla="*/ 200 w 399"/>
                <a:gd name="T27" fmla="*/ 321 h 405"/>
                <a:gd name="T28" fmla="*/ 267 w 399"/>
                <a:gd name="T29" fmla="*/ 290 h 405"/>
                <a:gd name="T30" fmla="*/ 294 w 399"/>
                <a:gd name="T31" fmla="*/ 201 h 405"/>
                <a:gd name="T32" fmla="*/ 267 w 399"/>
                <a:gd name="T33" fmla="*/ 114 h 405"/>
                <a:gd name="T34" fmla="*/ 200 w 399"/>
                <a:gd name="T35" fmla="*/ 83 h 405"/>
                <a:gd name="T36" fmla="*/ 132 w 399"/>
                <a:gd name="T37" fmla="*/ 114 h 405"/>
                <a:gd name="T38" fmla="*/ 105 w 399"/>
                <a:gd name="T39" fmla="*/ 20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9" h="405">
                  <a:moveTo>
                    <a:pt x="0" y="197"/>
                  </a:moveTo>
                  <a:cubicBezTo>
                    <a:pt x="0" y="163"/>
                    <a:pt x="8" y="130"/>
                    <a:pt x="25" y="98"/>
                  </a:cubicBezTo>
                  <a:cubicBezTo>
                    <a:pt x="42" y="66"/>
                    <a:pt x="65" y="42"/>
                    <a:pt x="96" y="25"/>
                  </a:cubicBezTo>
                  <a:cubicBezTo>
                    <a:pt x="127" y="8"/>
                    <a:pt x="161" y="0"/>
                    <a:pt x="199" y="0"/>
                  </a:cubicBezTo>
                  <a:cubicBezTo>
                    <a:pt x="258" y="0"/>
                    <a:pt x="306" y="19"/>
                    <a:pt x="343" y="57"/>
                  </a:cubicBezTo>
                  <a:cubicBezTo>
                    <a:pt x="381" y="95"/>
                    <a:pt x="399" y="143"/>
                    <a:pt x="399" y="201"/>
                  </a:cubicBezTo>
                  <a:cubicBezTo>
                    <a:pt x="399" y="260"/>
                    <a:pt x="381" y="308"/>
                    <a:pt x="343" y="347"/>
                  </a:cubicBezTo>
                  <a:cubicBezTo>
                    <a:pt x="305" y="385"/>
                    <a:pt x="257" y="405"/>
                    <a:pt x="200" y="405"/>
                  </a:cubicBezTo>
                  <a:cubicBezTo>
                    <a:pt x="164" y="405"/>
                    <a:pt x="131" y="397"/>
                    <a:pt x="98" y="380"/>
                  </a:cubicBezTo>
                  <a:cubicBezTo>
                    <a:pt x="66" y="364"/>
                    <a:pt x="42" y="341"/>
                    <a:pt x="25" y="310"/>
                  </a:cubicBezTo>
                  <a:cubicBezTo>
                    <a:pt x="8" y="279"/>
                    <a:pt x="0" y="241"/>
                    <a:pt x="0" y="197"/>
                  </a:cubicBezTo>
                  <a:close/>
                  <a:moveTo>
                    <a:pt x="105" y="202"/>
                  </a:moveTo>
                  <a:cubicBezTo>
                    <a:pt x="105" y="241"/>
                    <a:pt x="114" y="270"/>
                    <a:pt x="132" y="290"/>
                  </a:cubicBezTo>
                  <a:cubicBezTo>
                    <a:pt x="150" y="311"/>
                    <a:pt x="173" y="321"/>
                    <a:pt x="200" y="321"/>
                  </a:cubicBezTo>
                  <a:cubicBezTo>
                    <a:pt x="226" y="321"/>
                    <a:pt x="249" y="311"/>
                    <a:pt x="267" y="290"/>
                  </a:cubicBezTo>
                  <a:cubicBezTo>
                    <a:pt x="285" y="270"/>
                    <a:pt x="294" y="240"/>
                    <a:pt x="294" y="201"/>
                  </a:cubicBezTo>
                  <a:cubicBezTo>
                    <a:pt x="294" y="163"/>
                    <a:pt x="285" y="134"/>
                    <a:pt x="267" y="114"/>
                  </a:cubicBezTo>
                  <a:cubicBezTo>
                    <a:pt x="249" y="93"/>
                    <a:pt x="226" y="83"/>
                    <a:pt x="200" y="83"/>
                  </a:cubicBezTo>
                  <a:cubicBezTo>
                    <a:pt x="173" y="83"/>
                    <a:pt x="150" y="93"/>
                    <a:pt x="132" y="114"/>
                  </a:cubicBezTo>
                  <a:cubicBezTo>
                    <a:pt x="114" y="134"/>
                    <a:pt x="105" y="164"/>
                    <a:pt x="105" y="2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24" name="Freeform 13"/>
            <p:cNvSpPr>
              <a:spLocks/>
            </p:cNvSpPr>
            <p:nvPr/>
          </p:nvSpPr>
          <p:spPr bwMode="auto">
            <a:xfrm>
              <a:off x="8454765" y="350838"/>
              <a:ext cx="693738" cy="1093788"/>
            </a:xfrm>
            <a:custGeom>
              <a:avLst/>
              <a:gdLst>
                <a:gd name="T0" fmla="*/ 102 w 251"/>
                <a:gd name="T1" fmla="*/ 396 h 396"/>
                <a:gd name="T2" fmla="*/ 0 w 251"/>
                <a:gd name="T3" fmla="*/ 396 h 396"/>
                <a:gd name="T4" fmla="*/ 0 w 251"/>
                <a:gd name="T5" fmla="*/ 8 h 396"/>
                <a:gd name="T6" fmla="*/ 95 w 251"/>
                <a:gd name="T7" fmla="*/ 8 h 396"/>
                <a:gd name="T8" fmla="*/ 95 w 251"/>
                <a:gd name="T9" fmla="*/ 63 h 396"/>
                <a:gd name="T10" fmla="*/ 139 w 251"/>
                <a:gd name="T11" fmla="*/ 12 h 396"/>
                <a:gd name="T12" fmla="*/ 183 w 251"/>
                <a:gd name="T13" fmla="*/ 0 h 396"/>
                <a:gd name="T14" fmla="*/ 251 w 251"/>
                <a:gd name="T15" fmla="*/ 19 h 396"/>
                <a:gd name="T16" fmla="*/ 219 w 251"/>
                <a:gd name="T17" fmla="*/ 108 h 396"/>
                <a:gd name="T18" fmla="*/ 171 w 251"/>
                <a:gd name="T19" fmla="*/ 92 h 396"/>
                <a:gd name="T20" fmla="*/ 134 w 251"/>
                <a:gd name="T21" fmla="*/ 103 h 396"/>
                <a:gd name="T22" fmla="*/ 111 w 251"/>
                <a:gd name="T23" fmla="*/ 146 h 396"/>
                <a:gd name="T24" fmla="*/ 102 w 251"/>
                <a:gd name="T25" fmla="*/ 276 h 396"/>
                <a:gd name="T26" fmla="*/ 102 w 251"/>
                <a:gd name="T27" fmla="*/ 396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1" h="396">
                  <a:moveTo>
                    <a:pt x="102" y="396"/>
                  </a:moveTo>
                  <a:cubicBezTo>
                    <a:pt x="0" y="396"/>
                    <a:pt x="0" y="396"/>
                    <a:pt x="0" y="39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111" y="37"/>
                    <a:pt x="126" y="20"/>
                    <a:pt x="139" y="12"/>
                  </a:cubicBezTo>
                  <a:cubicBezTo>
                    <a:pt x="152" y="4"/>
                    <a:pt x="167" y="0"/>
                    <a:pt x="183" y="0"/>
                  </a:cubicBezTo>
                  <a:cubicBezTo>
                    <a:pt x="206" y="0"/>
                    <a:pt x="229" y="6"/>
                    <a:pt x="251" y="19"/>
                  </a:cubicBezTo>
                  <a:cubicBezTo>
                    <a:pt x="219" y="108"/>
                    <a:pt x="219" y="108"/>
                    <a:pt x="219" y="108"/>
                  </a:cubicBezTo>
                  <a:cubicBezTo>
                    <a:pt x="202" y="97"/>
                    <a:pt x="186" y="92"/>
                    <a:pt x="171" y="92"/>
                  </a:cubicBezTo>
                  <a:cubicBezTo>
                    <a:pt x="156" y="92"/>
                    <a:pt x="144" y="96"/>
                    <a:pt x="134" y="103"/>
                  </a:cubicBezTo>
                  <a:cubicBezTo>
                    <a:pt x="124" y="111"/>
                    <a:pt x="116" y="126"/>
                    <a:pt x="111" y="146"/>
                  </a:cubicBezTo>
                  <a:cubicBezTo>
                    <a:pt x="105" y="167"/>
                    <a:pt x="102" y="210"/>
                    <a:pt x="102" y="276"/>
                  </a:cubicBezTo>
                  <a:lnTo>
                    <a:pt x="102" y="3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0913246" y="6395761"/>
            <a:ext cx="2696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800" dirty="0">
                <a:solidFill>
                  <a:srgbClr val="E9EAEB"/>
                </a:solidFill>
              </a:rPr>
              <a:t>©</a:t>
            </a:r>
          </a:p>
        </p:txBody>
      </p:sp>
    </p:spTree>
    <p:extLst>
      <p:ext uri="{BB962C8B-B14F-4D97-AF65-F5344CB8AC3E}">
        <p14:creationId xmlns:p14="http://schemas.microsoft.com/office/powerpoint/2010/main" val="384860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/>
      <p:bldP spid="2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roup 181"/>
          <p:cNvGrpSpPr/>
          <p:nvPr/>
        </p:nvGrpSpPr>
        <p:grpSpPr>
          <a:xfrm>
            <a:off x="1915242" y="1751449"/>
            <a:ext cx="2950539" cy="3394140"/>
            <a:chOff x="1915242" y="1751449"/>
            <a:chExt cx="2950539" cy="3394140"/>
          </a:xfrm>
        </p:grpSpPr>
        <p:sp>
          <p:nvSpPr>
            <p:cNvPr id="101" name="Rektangel 172"/>
            <p:cNvSpPr/>
            <p:nvPr/>
          </p:nvSpPr>
          <p:spPr>
            <a:xfrm>
              <a:off x="1915242" y="1751449"/>
              <a:ext cx="2950539" cy="33941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mpd="sng">
              <a:solidFill>
                <a:schemeClr val="tx2">
                  <a:lumMod val="60000"/>
                  <a:lumOff val="40000"/>
                </a:schemeClr>
              </a:solidFill>
              <a:prstDash val="dot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da-DK"/>
              </a:defPPr>
              <a:lvl1pPr marL="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50"/>
            </a:p>
          </p:txBody>
        </p:sp>
        <p:grpSp>
          <p:nvGrpSpPr>
            <p:cNvPr id="102" name="Grupper 1"/>
            <p:cNvGrpSpPr/>
            <p:nvPr/>
          </p:nvGrpSpPr>
          <p:grpSpPr>
            <a:xfrm>
              <a:off x="2234435" y="3129403"/>
              <a:ext cx="2417659" cy="1115295"/>
              <a:chOff x="486506" y="2246348"/>
              <a:chExt cx="2175012" cy="1003359"/>
            </a:xfrm>
          </p:grpSpPr>
          <p:sp>
            <p:nvSpPr>
              <p:cNvPr id="103" name="Rectangle 102"/>
              <p:cNvSpPr/>
              <p:nvPr/>
            </p:nvSpPr>
            <p:spPr bwMode="auto">
              <a:xfrm>
                <a:off x="1262612" y="2246348"/>
                <a:ext cx="73778" cy="73911"/>
              </a:xfrm>
              <a:prstGeom prst="rect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da-DK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050"/>
              </a:p>
            </p:txBody>
          </p:sp>
          <p:sp>
            <p:nvSpPr>
              <p:cNvPr id="104" name="Rectangle 103"/>
              <p:cNvSpPr/>
              <p:nvPr/>
            </p:nvSpPr>
            <p:spPr bwMode="auto">
              <a:xfrm>
                <a:off x="1300937" y="2490888"/>
                <a:ext cx="73778" cy="74896"/>
              </a:xfrm>
              <a:prstGeom prst="rect">
                <a:avLst/>
              </a:prstGeom>
              <a:solidFill>
                <a:srgbClr val="FFBB1E"/>
              </a:solidFill>
              <a:ln w="3175">
                <a:solidFill>
                  <a:srgbClr val="FFBB1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da-DK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050"/>
              </a:p>
            </p:txBody>
          </p:sp>
          <p:sp>
            <p:nvSpPr>
              <p:cNvPr id="105" name="Oval 104"/>
              <p:cNvSpPr/>
              <p:nvPr/>
            </p:nvSpPr>
            <p:spPr bwMode="auto">
              <a:xfrm>
                <a:off x="1417833" y="2733315"/>
                <a:ext cx="73778" cy="73911"/>
              </a:xfrm>
              <a:prstGeom prst="ellipse">
                <a:avLst/>
              </a:prstGeom>
              <a:solidFill>
                <a:srgbClr val="FFBB1E"/>
              </a:solidFill>
              <a:ln w="3175">
                <a:solidFill>
                  <a:srgbClr val="FFBB1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da-DK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050"/>
              </a:p>
            </p:txBody>
          </p:sp>
          <p:sp>
            <p:nvSpPr>
              <p:cNvPr id="106" name="Oval 105"/>
              <p:cNvSpPr/>
              <p:nvPr/>
            </p:nvSpPr>
            <p:spPr bwMode="auto">
              <a:xfrm>
                <a:off x="1417833" y="2854529"/>
                <a:ext cx="73778" cy="73911"/>
              </a:xfrm>
              <a:prstGeom prst="ellipse">
                <a:avLst/>
              </a:prstGeom>
              <a:solidFill>
                <a:srgbClr val="FFBB1E"/>
              </a:solidFill>
              <a:ln w="3175">
                <a:solidFill>
                  <a:srgbClr val="FFBB1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da-DK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050"/>
              </a:p>
            </p:txBody>
          </p:sp>
          <p:sp>
            <p:nvSpPr>
              <p:cNvPr id="107" name="Oval 106"/>
              <p:cNvSpPr/>
              <p:nvPr/>
            </p:nvSpPr>
            <p:spPr bwMode="auto">
              <a:xfrm>
                <a:off x="1417833" y="2975743"/>
                <a:ext cx="73778" cy="73911"/>
              </a:xfrm>
              <a:prstGeom prst="ellipse">
                <a:avLst/>
              </a:prstGeom>
              <a:solidFill>
                <a:srgbClr val="FFBB1E"/>
              </a:solidFill>
              <a:ln w="3175">
                <a:solidFill>
                  <a:srgbClr val="FFBB1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da-DK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050"/>
              </a:p>
            </p:txBody>
          </p:sp>
          <p:sp>
            <p:nvSpPr>
              <p:cNvPr id="108" name="Rectangle 107"/>
              <p:cNvSpPr/>
              <p:nvPr/>
            </p:nvSpPr>
            <p:spPr bwMode="auto">
              <a:xfrm>
                <a:off x="1616171" y="2490888"/>
                <a:ext cx="72820" cy="74896"/>
              </a:xfrm>
              <a:prstGeom prst="rect">
                <a:avLst/>
              </a:prstGeom>
              <a:solidFill>
                <a:srgbClr val="595959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da-DK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050"/>
              </a:p>
            </p:txBody>
          </p:sp>
          <p:sp>
            <p:nvSpPr>
              <p:cNvPr id="109" name="Oval 108"/>
              <p:cNvSpPr/>
              <p:nvPr/>
            </p:nvSpPr>
            <p:spPr bwMode="auto">
              <a:xfrm>
                <a:off x="1732107" y="2733315"/>
                <a:ext cx="73778" cy="73911"/>
              </a:xfrm>
              <a:prstGeom prst="ellipse">
                <a:avLst/>
              </a:prstGeom>
              <a:solidFill>
                <a:srgbClr val="595959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da-DK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050"/>
              </a:p>
            </p:txBody>
          </p:sp>
          <p:sp>
            <p:nvSpPr>
              <p:cNvPr id="110" name="Oval 109"/>
              <p:cNvSpPr/>
              <p:nvPr/>
            </p:nvSpPr>
            <p:spPr bwMode="auto">
              <a:xfrm>
                <a:off x="1732107" y="2854529"/>
                <a:ext cx="73778" cy="73911"/>
              </a:xfrm>
              <a:prstGeom prst="ellipse">
                <a:avLst/>
              </a:prstGeom>
              <a:solidFill>
                <a:srgbClr val="595959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da-DK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050"/>
              </a:p>
            </p:txBody>
          </p:sp>
          <p:sp>
            <p:nvSpPr>
              <p:cNvPr id="111" name="Oval 110"/>
              <p:cNvSpPr/>
              <p:nvPr/>
            </p:nvSpPr>
            <p:spPr bwMode="auto">
              <a:xfrm>
                <a:off x="1732107" y="2975743"/>
                <a:ext cx="73778" cy="73911"/>
              </a:xfrm>
              <a:prstGeom prst="ellipse">
                <a:avLst/>
              </a:prstGeom>
              <a:solidFill>
                <a:srgbClr val="595959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da-DK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050"/>
              </a:p>
            </p:txBody>
          </p:sp>
          <p:sp>
            <p:nvSpPr>
              <p:cNvPr id="112" name="Oval 111"/>
              <p:cNvSpPr/>
              <p:nvPr/>
            </p:nvSpPr>
            <p:spPr bwMode="auto">
              <a:xfrm>
                <a:off x="486506" y="2690942"/>
                <a:ext cx="73778" cy="73911"/>
              </a:xfrm>
              <a:prstGeom prst="ellipse">
                <a:avLst/>
              </a:prstGeom>
              <a:solidFill>
                <a:srgbClr val="75829A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da-DK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050"/>
              </a:p>
            </p:txBody>
          </p:sp>
          <p:sp>
            <p:nvSpPr>
              <p:cNvPr id="113" name="Oval 112"/>
              <p:cNvSpPr/>
              <p:nvPr/>
            </p:nvSpPr>
            <p:spPr bwMode="auto">
              <a:xfrm>
                <a:off x="641727" y="2690942"/>
                <a:ext cx="73778" cy="73911"/>
              </a:xfrm>
              <a:prstGeom prst="ellipse">
                <a:avLst/>
              </a:prstGeom>
              <a:solidFill>
                <a:srgbClr val="75829A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da-DK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050"/>
              </a:p>
            </p:txBody>
          </p:sp>
          <p:sp>
            <p:nvSpPr>
              <p:cNvPr id="114" name="Oval 113"/>
              <p:cNvSpPr/>
              <p:nvPr/>
            </p:nvSpPr>
            <p:spPr bwMode="auto">
              <a:xfrm>
                <a:off x="564117" y="2810182"/>
                <a:ext cx="73779" cy="74896"/>
              </a:xfrm>
              <a:prstGeom prst="ellipse">
                <a:avLst/>
              </a:prstGeom>
              <a:solidFill>
                <a:srgbClr val="75829A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da-DK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050"/>
              </a:p>
            </p:txBody>
          </p:sp>
          <p:sp>
            <p:nvSpPr>
              <p:cNvPr id="115" name="Oval 114"/>
              <p:cNvSpPr/>
              <p:nvPr/>
            </p:nvSpPr>
            <p:spPr bwMode="auto">
              <a:xfrm>
                <a:off x="719336" y="2810182"/>
                <a:ext cx="73779" cy="74896"/>
              </a:xfrm>
              <a:prstGeom prst="ellipse">
                <a:avLst/>
              </a:prstGeom>
              <a:solidFill>
                <a:srgbClr val="75829A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da-DK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050"/>
              </a:p>
            </p:txBody>
          </p:sp>
          <p:sp>
            <p:nvSpPr>
              <p:cNvPr id="116" name="Oval 115"/>
              <p:cNvSpPr/>
              <p:nvPr/>
            </p:nvSpPr>
            <p:spPr bwMode="auto">
              <a:xfrm>
                <a:off x="952169" y="2690942"/>
                <a:ext cx="73778" cy="73911"/>
              </a:xfrm>
              <a:prstGeom prst="ellipse">
                <a:avLst/>
              </a:prstGeom>
              <a:solidFill>
                <a:srgbClr val="75829A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da-DK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050"/>
              </a:p>
            </p:txBody>
          </p:sp>
          <p:sp>
            <p:nvSpPr>
              <p:cNvPr id="117" name="Oval 116"/>
              <p:cNvSpPr/>
              <p:nvPr/>
            </p:nvSpPr>
            <p:spPr bwMode="auto">
              <a:xfrm>
                <a:off x="1072896" y="2812154"/>
                <a:ext cx="72820" cy="73911"/>
              </a:xfrm>
              <a:prstGeom prst="ellipse">
                <a:avLst/>
              </a:prstGeom>
              <a:solidFill>
                <a:srgbClr val="75829A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da-DK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050"/>
              </a:p>
            </p:txBody>
          </p:sp>
          <p:sp>
            <p:nvSpPr>
              <p:cNvPr id="118" name="Oval 117"/>
              <p:cNvSpPr/>
              <p:nvPr/>
            </p:nvSpPr>
            <p:spPr bwMode="auto">
              <a:xfrm>
                <a:off x="1072896" y="2933368"/>
                <a:ext cx="72820" cy="73911"/>
              </a:xfrm>
              <a:prstGeom prst="ellipse">
                <a:avLst/>
              </a:prstGeom>
              <a:solidFill>
                <a:srgbClr val="75829A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da-DK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050"/>
              </a:p>
            </p:txBody>
          </p:sp>
          <p:sp>
            <p:nvSpPr>
              <p:cNvPr id="119" name="Oval 118"/>
              <p:cNvSpPr/>
              <p:nvPr/>
            </p:nvSpPr>
            <p:spPr bwMode="auto">
              <a:xfrm>
                <a:off x="1072896" y="3054582"/>
                <a:ext cx="72820" cy="73911"/>
              </a:xfrm>
              <a:prstGeom prst="ellipse">
                <a:avLst/>
              </a:prstGeom>
              <a:solidFill>
                <a:srgbClr val="75829A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da-DK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050"/>
              </a:p>
            </p:txBody>
          </p:sp>
          <p:sp>
            <p:nvSpPr>
              <p:cNvPr id="120" name="Oval 119"/>
              <p:cNvSpPr/>
              <p:nvPr/>
            </p:nvSpPr>
            <p:spPr bwMode="auto">
              <a:xfrm>
                <a:off x="1072896" y="3175796"/>
                <a:ext cx="72820" cy="73911"/>
              </a:xfrm>
              <a:prstGeom prst="ellipse">
                <a:avLst/>
              </a:prstGeom>
              <a:solidFill>
                <a:srgbClr val="75829A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da-DK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050"/>
              </a:p>
            </p:txBody>
          </p:sp>
          <p:sp>
            <p:nvSpPr>
              <p:cNvPr id="121" name="Rectangle 120"/>
              <p:cNvSpPr/>
              <p:nvPr/>
            </p:nvSpPr>
            <p:spPr bwMode="auto">
              <a:xfrm>
                <a:off x="757663" y="2490888"/>
                <a:ext cx="73779" cy="74896"/>
              </a:xfrm>
              <a:prstGeom prst="rect">
                <a:avLst/>
              </a:prstGeom>
              <a:solidFill>
                <a:srgbClr val="75829A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da-DK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050"/>
              </a:p>
            </p:txBody>
          </p:sp>
          <p:sp>
            <p:nvSpPr>
              <p:cNvPr id="122" name="Oval 121"/>
              <p:cNvSpPr/>
              <p:nvPr/>
            </p:nvSpPr>
            <p:spPr bwMode="auto">
              <a:xfrm>
                <a:off x="2467971" y="2690942"/>
                <a:ext cx="72820" cy="73911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da-DK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050"/>
              </a:p>
            </p:txBody>
          </p:sp>
          <p:sp>
            <p:nvSpPr>
              <p:cNvPr id="123" name="Oval 122"/>
              <p:cNvSpPr/>
              <p:nvPr/>
            </p:nvSpPr>
            <p:spPr bwMode="auto">
              <a:xfrm>
                <a:off x="2587739" y="2812154"/>
                <a:ext cx="73779" cy="73911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da-DK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050"/>
              </a:p>
            </p:txBody>
          </p:sp>
          <p:sp>
            <p:nvSpPr>
              <p:cNvPr id="124" name="Oval 123"/>
              <p:cNvSpPr/>
              <p:nvPr/>
            </p:nvSpPr>
            <p:spPr bwMode="auto">
              <a:xfrm>
                <a:off x="2587739" y="2933368"/>
                <a:ext cx="73779" cy="73911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da-DK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050"/>
              </a:p>
            </p:txBody>
          </p:sp>
          <p:sp>
            <p:nvSpPr>
              <p:cNvPr id="125" name="Oval 124"/>
              <p:cNvSpPr/>
              <p:nvPr/>
            </p:nvSpPr>
            <p:spPr bwMode="auto">
              <a:xfrm>
                <a:off x="2587739" y="3054582"/>
                <a:ext cx="73779" cy="73911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da-DK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050"/>
              </a:p>
            </p:txBody>
          </p:sp>
          <p:sp>
            <p:nvSpPr>
              <p:cNvPr id="126" name="Oval 125"/>
              <p:cNvSpPr/>
              <p:nvPr/>
            </p:nvSpPr>
            <p:spPr bwMode="auto">
              <a:xfrm>
                <a:off x="2587739" y="3175796"/>
                <a:ext cx="73779" cy="73911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da-DK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050"/>
              </a:p>
            </p:txBody>
          </p:sp>
          <p:sp>
            <p:nvSpPr>
              <p:cNvPr id="127" name="Rectangle 126"/>
              <p:cNvSpPr/>
              <p:nvPr/>
            </p:nvSpPr>
            <p:spPr bwMode="auto">
              <a:xfrm>
                <a:off x="2273464" y="2490888"/>
                <a:ext cx="73779" cy="74896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da-DK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050"/>
              </a:p>
            </p:txBody>
          </p:sp>
          <p:sp>
            <p:nvSpPr>
              <p:cNvPr id="128" name="Oval 127"/>
              <p:cNvSpPr/>
              <p:nvPr/>
            </p:nvSpPr>
            <p:spPr bwMode="auto">
              <a:xfrm>
                <a:off x="2079917" y="2690942"/>
                <a:ext cx="72820" cy="73911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da-DK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050"/>
              </a:p>
            </p:txBody>
          </p:sp>
          <p:sp>
            <p:nvSpPr>
              <p:cNvPr id="129" name="Oval 128"/>
              <p:cNvSpPr/>
              <p:nvPr/>
            </p:nvSpPr>
            <p:spPr bwMode="auto">
              <a:xfrm>
                <a:off x="2199688" y="2812154"/>
                <a:ext cx="73778" cy="73911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da-DK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050"/>
              </a:p>
            </p:txBody>
          </p:sp>
          <p:sp>
            <p:nvSpPr>
              <p:cNvPr id="130" name="Oval 129"/>
              <p:cNvSpPr/>
              <p:nvPr/>
            </p:nvSpPr>
            <p:spPr bwMode="auto">
              <a:xfrm>
                <a:off x="2199688" y="2933368"/>
                <a:ext cx="73778" cy="73911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da-DK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050"/>
              </a:p>
            </p:txBody>
          </p:sp>
          <p:sp>
            <p:nvSpPr>
              <p:cNvPr id="131" name="Oval 130"/>
              <p:cNvSpPr/>
              <p:nvPr/>
            </p:nvSpPr>
            <p:spPr bwMode="auto">
              <a:xfrm>
                <a:off x="2199688" y="3054582"/>
                <a:ext cx="73778" cy="73911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da-DK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050"/>
              </a:p>
            </p:txBody>
          </p:sp>
          <p:sp>
            <p:nvSpPr>
              <p:cNvPr id="132" name="Oval 131"/>
              <p:cNvSpPr/>
              <p:nvPr/>
            </p:nvSpPr>
            <p:spPr bwMode="auto">
              <a:xfrm>
                <a:off x="2199688" y="3175796"/>
                <a:ext cx="73778" cy="73911"/>
              </a:xfrm>
              <a:prstGeom prst="ellipse">
                <a:avLst/>
              </a:prstGeom>
              <a:solidFill>
                <a:schemeClr val="bg1"/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>
                <a:defPPr>
                  <a:defRPr lang="da-DK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050"/>
              </a:p>
            </p:txBody>
          </p:sp>
          <p:cxnSp>
            <p:nvCxnSpPr>
              <p:cNvPr id="133" name="Elbow Connector 294"/>
              <p:cNvCxnSpPr>
                <a:endCxn id="122" idx="0"/>
              </p:cNvCxnSpPr>
              <p:nvPr/>
            </p:nvCxnSpPr>
            <p:spPr bwMode="auto">
              <a:xfrm rot="16200000" flipH="1">
                <a:off x="2344550" y="2531109"/>
                <a:ext cx="125156" cy="194506"/>
              </a:xfrm>
              <a:prstGeom prst="bentConnector3">
                <a:avLst>
                  <a:gd name="adj1" fmla="val 50000"/>
                </a:avLst>
              </a:prstGeom>
              <a:ln w="635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Elbow Connector 295"/>
              <p:cNvCxnSpPr>
                <a:stCxn id="122" idx="4"/>
                <a:endCxn id="123" idx="2"/>
              </p:cNvCxnSpPr>
              <p:nvPr/>
            </p:nvCxnSpPr>
            <p:spPr bwMode="auto">
              <a:xfrm rot="16200000" flipH="1">
                <a:off x="2504177" y="2765054"/>
                <a:ext cx="83765" cy="83360"/>
              </a:xfrm>
              <a:prstGeom prst="bentConnector2">
                <a:avLst/>
              </a:prstGeom>
              <a:ln w="635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Elbow Connector 296"/>
              <p:cNvCxnSpPr>
                <a:stCxn id="122" idx="4"/>
                <a:endCxn id="124" idx="2"/>
              </p:cNvCxnSpPr>
              <p:nvPr/>
            </p:nvCxnSpPr>
            <p:spPr bwMode="auto">
              <a:xfrm rot="16200000" flipH="1">
                <a:off x="2443570" y="2825661"/>
                <a:ext cx="204979" cy="83360"/>
              </a:xfrm>
              <a:prstGeom prst="bentConnector2">
                <a:avLst/>
              </a:prstGeom>
              <a:ln w="635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Elbow Connector 297"/>
              <p:cNvCxnSpPr>
                <a:stCxn id="122" idx="4"/>
                <a:endCxn id="125" idx="2"/>
              </p:cNvCxnSpPr>
              <p:nvPr/>
            </p:nvCxnSpPr>
            <p:spPr bwMode="auto">
              <a:xfrm rot="16200000" flipH="1">
                <a:off x="2382963" y="2886269"/>
                <a:ext cx="326193" cy="83360"/>
              </a:xfrm>
              <a:prstGeom prst="bentConnector2">
                <a:avLst/>
              </a:prstGeom>
              <a:ln w="635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Elbow Connector 298"/>
              <p:cNvCxnSpPr>
                <a:stCxn id="122" idx="4"/>
                <a:endCxn id="126" idx="2"/>
              </p:cNvCxnSpPr>
              <p:nvPr/>
            </p:nvCxnSpPr>
            <p:spPr bwMode="auto">
              <a:xfrm rot="16200000" flipH="1">
                <a:off x="2322356" y="2946875"/>
                <a:ext cx="447407" cy="83360"/>
              </a:xfrm>
              <a:prstGeom prst="bentConnector2">
                <a:avLst/>
              </a:prstGeom>
              <a:ln w="635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Elbow Connector 299"/>
              <p:cNvCxnSpPr>
                <a:endCxn id="128" idx="0"/>
              </p:cNvCxnSpPr>
              <p:nvPr/>
            </p:nvCxnSpPr>
            <p:spPr bwMode="auto">
              <a:xfrm rot="5400000">
                <a:off x="2150522" y="2531588"/>
                <a:ext cx="125156" cy="193547"/>
              </a:xfrm>
              <a:prstGeom prst="bentConnector3">
                <a:avLst>
                  <a:gd name="adj1" fmla="val 50000"/>
                </a:avLst>
              </a:prstGeom>
              <a:ln w="635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Elbow Connector 300"/>
              <p:cNvCxnSpPr>
                <a:stCxn id="128" idx="4"/>
                <a:endCxn id="129" idx="2"/>
              </p:cNvCxnSpPr>
              <p:nvPr/>
            </p:nvCxnSpPr>
            <p:spPr bwMode="auto">
              <a:xfrm rot="16200000" flipH="1">
                <a:off x="2116124" y="2765052"/>
                <a:ext cx="83765" cy="83360"/>
              </a:xfrm>
              <a:prstGeom prst="bentConnector2">
                <a:avLst/>
              </a:prstGeom>
              <a:ln w="635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Elbow Connector 301"/>
              <p:cNvCxnSpPr>
                <a:stCxn id="128" idx="4"/>
                <a:endCxn id="130" idx="2"/>
              </p:cNvCxnSpPr>
              <p:nvPr/>
            </p:nvCxnSpPr>
            <p:spPr bwMode="auto">
              <a:xfrm rot="16200000" flipH="1">
                <a:off x="2055518" y="2825661"/>
                <a:ext cx="204979" cy="83360"/>
              </a:xfrm>
              <a:prstGeom prst="bentConnector2">
                <a:avLst/>
              </a:prstGeom>
              <a:ln w="635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Elbow Connector 302"/>
              <p:cNvCxnSpPr>
                <a:stCxn id="128" idx="4"/>
                <a:endCxn id="131" idx="2"/>
              </p:cNvCxnSpPr>
              <p:nvPr/>
            </p:nvCxnSpPr>
            <p:spPr bwMode="auto">
              <a:xfrm rot="16200000" flipH="1">
                <a:off x="1994911" y="2886267"/>
                <a:ext cx="326193" cy="83360"/>
              </a:xfrm>
              <a:prstGeom prst="bentConnector2">
                <a:avLst/>
              </a:prstGeom>
              <a:ln w="635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Elbow Connector 303"/>
              <p:cNvCxnSpPr>
                <a:stCxn id="128" idx="4"/>
                <a:endCxn id="132" idx="2"/>
              </p:cNvCxnSpPr>
              <p:nvPr/>
            </p:nvCxnSpPr>
            <p:spPr bwMode="auto">
              <a:xfrm rot="16200000" flipH="1">
                <a:off x="1934304" y="2946875"/>
                <a:ext cx="447407" cy="83360"/>
              </a:xfrm>
              <a:prstGeom prst="bentConnector2">
                <a:avLst/>
              </a:prstGeom>
              <a:ln w="6350" cmpd="sng">
                <a:solidFill>
                  <a:schemeClr val="tx2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3" name="Grupper 125"/>
              <p:cNvGrpSpPr/>
              <p:nvPr/>
            </p:nvGrpSpPr>
            <p:grpSpPr>
              <a:xfrm>
                <a:off x="522915" y="2325313"/>
                <a:ext cx="1786961" cy="886926"/>
                <a:chOff x="514541" y="2359693"/>
                <a:chExt cx="2132661" cy="1058517"/>
              </a:xfrm>
            </p:grpSpPr>
            <p:cxnSp>
              <p:nvCxnSpPr>
                <p:cNvPr id="144" name="Elbow Connector 305"/>
                <p:cNvCxnSpPr>
                  <a:endCxn id="112" idx="0"/>
                </p:cNvCxnSpPr>
                <p:nvPr/>
              </p:nvCxnSpPr>
              <p:spPr bwMode="auto">
                <a:xfrm rot="5400000">
                  <a:off x="602236" y="2558974"/>
                  <a:ext cx="149369" cy="324759"/>
                </a:xfrm>
                <a:prstGeom prst="bentConnector3">
                  <a:avLst>
                    <a:gd name="adj1" fmla="val 50000"/>
                  </a:avLst>
                </a:prstGeom>
                <a:ln w="635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Elbow Connector 306"/>
                <p:cNvCxnSpPr>
                  <a:endCxn id="116" idx="0"/>
                </p:cNvCxnSpPr>
                <p:nvPr/>
              </p:nvCxnSpPr>
              <p:spPr bwMode="auto">
                <a:xfrm rot="16200000" flipH="1">
                  <a:off x="880112" y="2605858"/>
                  <a:ext cx="149369" cy="230991"/>
                </a:xfrm>
                <a:prstGeom prst="bentConnector3">
                  <a:avLst>
                    <a:gd name="adj1" fmla="val 50000"/>
                  </a:avLst>
                </a:prstGeom>
                <a:ln w="635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Elbow Connector 307"/>
                <p:cNvCxnSpPr>
                  <a:stCxn id="113" idx="4"/>
                  <a:endCxn id="115" idx="2"/>
                </p:cNvCxnSpPr>
                <p:nvPr/>
              </p:nvCxnSpPr>
              <p:spPr bwMode="auto">
                <a:xfrm rot="16200000" flipH="1">
                  <a:off x="674979" y="2909058"/>
                  <a:ext cx="98795" cy="49171"/>
                </a:xfrm>
                <a:prstGeom prst="bentConnector2">
                  <a:avLst/>
                </a:prstGeom>
                <a:ln w="635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Elbow Connector 308"/>
                <p:cNvCxnSpPr>
                  <a:stCxn id="112" idx="4"/>
                  <a:endCxn id="114" idx="2"/>
                </p:cNvCxnSpPr>
                <p:nvPr/>
              </p:nvCxnSpPr>
              <p:spPr bwMode="auto">
                <a:xfrm rot="16200000" flipH="1">
                  <a:off x="489730" y="2909058"/>
                  <a:ext cx="98795" cy="49171"/>
                </a:xfrm>
                <a:prstGeom prst="bentConnector2">
                  <a:avLst/>
                </a:prstGeom>
                <a:ln w="635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Elbow Connector 309"/>
                <p:cNvCxnSpPr>
                  <a:stCxn id="116" idx="4"/>
                  <a:endCxn id="117" idx="2"/>
                </p:cNvCxnSpPr>
                <p:nvPr/>
              </p:nvCxnSpPr>
              <p:spPr bwMode="auto">
                <a:xfrm rot="16200000" flipH="1">
                  <a:off x="1070620" y="2883917"/>
                  <a:ext cx="99971" cy="100629"/>
                </a:xfrm>
                <a:prstGeom prst="bentConnector2">
                  <a:avLst/>
                </a:prstGeom>
                <a:ln w="635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9" name="Elbow Connector 310"/>
                <p:cNvCxnSpPr>
                  <a:stCxn id="116" idx="4"/>
                  <a:endCxn id="118" idx="2"/>
                </p:cNvCxnSpPr>
                <p:nvPr/>
              </p:nvCxnSpPr>
              <p:spPr bwMode="auto">
                <a:xfrm rot="16200000" flipH="1">
                  <a:off x="998289" y="2956249"/>
                  <a:ext cx="244634" cy="100629"/>
                </a:xfrm>
                <a:prstGeom prst="bentConnector2">
                  <a:avLst/>
                </a:prstGeom>
                <a:ln w="635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0" name="Elbow Connector 311"/>
                <p:cNvCxnSpPr>
                  <a:stCxn id="116" idx="4"/>
                  <a:endCxn id="119" idx="2"/>
                </p:cNvCxnSpPr>
                <p:nvPr/>
              </p:nvCxnSpPr>
              <p:spPr bwMode="auto">
                <a:xfrm rot="16200000" flipH="1">
                  <a:off x="925957" y="3028582"/>
                  <a:ext cx="389299" cy="100629"/>
                </a:xfrm>
                <a:prstGeom prst="bentConnector2">
                  <a:avLst/>
                </a:prstGeom>
                <a:ln w="635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1" name="Elbow Connector 312"/>
                <p:cNvCxnSpPr>
                  <a:stCxn id="116" idx="4"/>
                  <a:endCxn id="120" idx="2"/>
                </p:cNvCxnSpPr>
                <p:nvPr/>
              </p:nvCxnSpPr>
              <p:spPr bwMode="auto">
                <a:xfrm rot="16200000" flipH="1">
                  <a:off x="853625" y="3100914"/>
                  <a:ext cx="533962" cy="100629"/>
                </a:xfrm>
                <a:prstGeom prst="bentConnector2">
                  <a:avLst/>
                </a:prstGeom>
                <a:ln w="635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2" name="Shape 176"/>
                <p:cNvCxnSpPr>
                  <a:endCxn id="105" idx="2"/>
                </p:cNvCxnSpPr>
                <p:nvPr/>
              </p:nvCxnSpPr>
              <p:spPr bwMode="auto">
                <a:xfrm rot="16200000" flipH="1">
                  <a:off x="1412813" y="2721530"/>
                  <a:ext cx="244634" cy="94913"/>
                </a:xfrm>
                <a:prstGeom prst="bentConnector2">
                  <a:avLst/>
                </a:prstGeom>
                <a:ln w="635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3" name="Shape 177"/>
                <p:cNvCxnSpPr>
                  <a:endCxn id="106" idx="2"/>
                </p:cNvCxnSpPr>
                <p:nvPr/>
              </p:nvCxnSpPr>
              <p:spPr bwMode="auto">
                <a:xfrm rot="16200000" flipH="1">
                  <a:off x="1340481" y="2793862"/>
                  <a:ext cx="389299" cy="94913"/>
                </a:xfrm>
                <a:prstGeom prst="bentConnector2">
                  <a:avLst/>
                </a:prstGeom>
                <a:ln w="635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Shape 178"/>
                <p:cNvCxnSpPr>
                  <a:endCxn id="107" idx="2"/>
                </p:cNvCxnSpPr>
                <p:nvPr/>
              </p:nvCxnSpPr>
              <p:spPr bwMode="auto">
                <a:xfrm rot="16200000" flipH="1">
                  <a:off x="1268151" y="2866193"/>
                  <a:ext cx="533962" cy="94913"/>
                </a:xfrm>
                <a:prstGeom prst="bentConnector2">
                  <a:avLst/>
                </a:prstGeom>
                <a:ln w="635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hape 180"/>
                <p:cNvCxnSpPr>
                  <a:endCxn id="109" idx="2"/>
                </p:cNvCxnSpPr>
                <p:nvPr/>
              </p:nvCxnSpPr>
              <p:spPr bwMode="auto">
                <a:xfrm rot="16200000" flipH="1">
                  <a:off x="1787889" y="2721530"/>
                  <a:ext cx="244634" cy="94913"/>
                </a:xfrm>
                <a:prstGeom prst="bentConnector2">
                  <a:avLst/>
                </a:prstGeom>
                <a:ln w="635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hape 182"/>
                <p:cNvCxnSpPr>
                  <a:endCxn id="110" idx="2"/>
                </p:cNvCxnSpPr>
                <p:nvPr/>
              </p:nvCxnSpPr>
              <p:spPr bwMode="auto">
                <a:xfrm rot="16200000" flipH="1">
                  <a:off x="1715557" y="2793862"/>
                  <a:ext cx="389299" cy="94913"/>
                </a:xfrm>
                <a:prstGeom prst="bentConnector2">
                  <a:avLst/>
                </a:prstGeom>
                <a:ln w="635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hape 184"/>
                <p:cNvCxnSpPr>
                  <a:endCxn id="111" idx="2"/>
                </p:cNvCxnSpPr>
                <p:nvPr/>
              </p:nvCxnSpPr>
              <p:spPr bwMode="auto">
                <a:xfrm rot="16200000" flipH="1">
                  <a:off x="1643225" y="2866193"/>
                  <a:ext cx="533962" cy="94913"/>
                </a:xfrm>
                <a:prstGeom prst="bentConnector2">
                  <a:avLst/>
                </a:prstGeom>
                <a:ln w="635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hape 194"/>
                <p:cNvCxnSpPr/>
                <p:nvPr/>
              </p:nvCxnSpPr>
              <p:spPr bwMode="auto">
                <a:xfrm rot="16200000" flipH="1">
                  <a:off x="1365438" y="2435046"/>
                  <a:ext cx="197590" cy="46884"/>
                </a:xfrm>
                <a:prstGeom prst="bentConnector3">
                  <a:avLst>
                    <a:gd name="adj1" fmla="val 50000"/>
                  </a:avLst>
                </a:prstGeom>
                <a:ln w="635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hape 194"/>
                <p:cNvCxnSpPr/>
                <p:nvPr/>
              </p:nvCxnSpPr>
              <p:spPr bwMode="auto">
                <a:xfrm rot="16200000" flipH="1">
                  <a:off x="1552976" y="2247509"/>
                  <a:ext cx="197590" cy="421958"/>
                </a:xfrm>
                <a:prstGeom prst="bentConnector3">
                  <a:avLst>
                    <a:gd name="adj1" fmla="val 50000"/>
                  </a:avLst>
                </a:prstGeom>
                <a:ln w="635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hape 194"/>
                <p:cNvCxnSpPr/>
                <p:nvPr/>
              </p:nvCxnSpPr>
              <p:spPr bwMode="auto">
                <a:xfrm rot="5400000">
                  <a:off x="1041251" y="2157742"/>
                  <a:ext cx="197590" cy="601491"/>
                </a:xfrm>
                <a:prstGeom prst="bentConnector3">
                  <a:avLst>
                    <a:gd name="adj1" fmla="val 50000"/>
                  </a:avLst>
                </a:prstGeom>
                <a:ln w="635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hape 194"/>
                <p:cNvCxnSpPr/>
                <p:nvPr/>
              </p:nvCxnSpPr>
              <p:spPr bwMode="auto">
                <a:xfrm rot="16200000" flipH="1">
                  <a:off x="1945202" y="1855283"/>
                  <a:ext cx="197590" cy="1206411"/>
                </a:xfrm>
                <a:prstGeom prst="bentConnector3">
                  <a:avLst>
                    <a:gd name="adj1" fmla="val 50000"/>
                  </a:avLst>
                </a:prstGeom>
                <a:ln w="635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2" name="Elbow Connector 323"/>
                <p:cNvCxnSpPr>
                  <a:stCxn id="121" idx="2"/>
                  <a:endCxn id="113" idx="0"/>
                </p:cNvCxnSpPr>
                <p:nvPr/>
              </p:nvCxnSpPr>
              <p:spPr bwMode="auto">
                <a:xfrm rot="5400000">
                  <a:off x="694862" y="2651599"/>
                  <a:ext cx="149369" cy="139509"/>
                </a:xfrm>
                <a:prstGeom prst="bentConnector3">
                  <a:avLst>
                    <a:gd name="adj1" fmla="val 50000"/>
                  </a:avLst>
                </a:prstGeom>
                <a:ln w="6350" cmpd="sng">
                  <a:solidFill>
                    <a:schemeClr val="tx2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63" name="Tekstfelt 170"/>
            <p:cNvSpPr txBox="1"/>
            <p:nvPr/>
          </p:nvSpPr>
          <p:spPr>
            <a:xfrm>
              <a:off x="1930120" y="1872478"/>
              <a:ext cx="29356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da-DK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dirty="0">
                  <a:cs typeface="Calibri Light"/>
                </a:rPr>
                <a:t>THE CLASSIC ORGANIZATION</a:t>
              </a:r>
            </a:p>
          </p:txBody>
        </p:sp>
      </p:grpSp>
      <p:grpSp>
        <p:nvGrpSpPr>
          <p:cNvPr id="181" name="Group 180"/>
          <p:cNvGrpSpPr/>
          <p:nvPr/>
        </p:nvGrpSpPr>
        <p:grpSpPr>
          <a:xfrm>
            <a:off x="5297570" y="1745779"/>
            <a:ext cx="4823561" cy="3394140"/>
            <a:chOff x="5297570" y="1745779"/>
            <a:chExt cx="4823561" cy="3394140"/>
          </a:xfrm>
        </p:grpSpPr>
        <p:sp>
          <p:nvSpPr>
            <p:cNvPr id="2" name="Rektangel 172"/>
            <p:cNvSpPr/>
            <p:nvPr/>
          </p:nvSpPr>
          <p:spPr>
            <a:xfrm>
              <a:off x="5297570" y="1745779"/>
              <a:ext cx="4762623" cy="33941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mpd="sng">
              <a:solidFill>
                <a:schemeClr val="tx2">
                  <a:lumMod val="60000"/>
                  <a:lumOff val="40000"/>
                </a:schemeClr>
              </a:solidFill>
              <a:prstDash val="dot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/>
              <a:endParaRPr lang="en-US" sz="1050"/>
            </a:p>
          </p:txBody>
        </p:sp>
        <p:grpSp>
          <p:nvGrpSpPr>
            <p:cNvPr id="3" name="Grupper 193"/>
            <p:cNvGrpSpPr>
              <a:grpSpLocks noChangeAspect="1"/>
            </p:cNvGrpSpPr>
            <p:nvPr/>
          </p:nvGrpSpPr>
          <p:grpSpPr>
            <a:xfrm>
              <a:off x="5800742" y="2348495"/>
              <a:ext cx="3940669" cy="2551232"/>
              <a:chOff x="4493356" y="1258654"/>
              <a:chExt cx="3472623" cy="2248213"/>
            </a:xfrm>
          </p:grpSpPr>
          <p:sp>
            <p:nvSpPr>
              <p:cNvPr id="4" name="Oval 36"/>
              <p:cNvSpPr/>
              <p:nvPr/>
            </p:nvSpPr>
            <p:spPr bwMode="auto">
              <a:xfrm rot="21396707">
                <a:off x="6066550" y="2172286"/>
                <a:ext cx="104017" cy="10038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100"/>
              </a:p>
            </p:txBody>
          </p:sp>
          <p:sp>
            <p:nvSpPr>
              <p:cNvPr id="5" name="Rectangle 37"/>
              <p:cNvSpPr/>
              <p:nvPr/>
            </p:nvSpPr>
            <p:spPr bwMode="auto">
              <a:xfrm rot="21396707">
                <a:off x="5955960" y="2564758"/>
                <a:ext cx="102667" cy="100385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100"/>
              </a:p>
            </p:txBody>
          </p:sp>
          <p:sp>
            <p:nvSpPr>
              <p:cNvPr id="6" name="Oval 38"/>
              <p:cNvSpPr/>
              <p:nvPr/>
            </p:nvSpPr>
            <p:spPr bwMode="auto">
              <a:xfrm rot="21396707">
                <a:off x="6366791" y="2658763"/>
                <a:ext cx="104017" cy="10038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100"/>
              </a:p>
            </p:txBody>
          </p:sp>
          <p:sp>
            <p:nvSpPr>
              <p:cNvPr id="7" name="Rectangle 40"/>
              <p:cNvSpPr/>
              <p:nvPr/>
            </p:nvSpPr>
            <p:spPr bwMode="auto">
              <a:xfrm rot="21396707">
                <a:off x="6174309" y="2414766"/>
                <a:ext cx="104017" cy="100385"/>
              </a:xfrm>
              <a:prstGeom prst="rect">
                <a:avLst/>
              </a:prstGeom>
              <a:solidFill>
                <a:srgbClr val="FFBB1E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100"/>
              </a:p>
            </p:txBody>
          </p:sp>
          <p:sp>
            <p:nvSpPr>
              <p:cNvPr id="8" name="Oval 43"/>
              <p:cNvSpPr/>
              <p:nvPr/>
            </p:nvSpPr>
            <p:spPr bwMode="auto">
              <a:xfrm rot="21396707">
                <a:off x="6124400" y="2910804"/>
                <a:ext cx="104019" cy="100385"/>
              </a:xfrm>
              <a:prstGeom prst="ellipse">
                <a:avLst/>
              </a:prstGeom>
              <a:solidFill>
                <a:srgbClr val="FFBB1E"/>
              </a:solidFill>
              <a:ln w="31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100"/>
              </a:p>
            </p:txBody>
          </p:sp>
          <p:sp>
            <p:nvSpPr>
              <p:cNvPr id="9" name="Oval 44"/>
              <p:cNvSpPr/>
              <p:nvPr/>
            </p:nvSpPr>
            <p:spPr bwMode="auto">
              <a:xfrm rot="21396707">
                <a:off x="5648510" y="2954907"/>
                <a:ext cx="104019" cy="100385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31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100"/>
              </a:p>
            </p:txBody>
          </p:sp>
          <p:sp>
            <p:nvSpPr>
              <p:cNvPr id="10" name="Oval 45"/>
              <p:cNvSpPr/>
              <p:nvPr/>
            </p:nvSpPr>
            <p:spPr bwMode="auto">
              <a:xfrm rot="21396707">
                <a:off x="6049342" y="3254523"/>
                <a:ext cx="104019" cy="100385"/>
              </a:xfrm>
              <a:prstGeom prst="ellipse">
                <a:avLst/>
              </a:prstGeom>
              <a:solidFill>
                <a:schemeClr val="accent5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100"/>
              </a:p>
            </p:txBody>
          </p:sp>
          <p:sp>
            <p:nvSpPr>
              <p:cNvPr id="11" name="Oval 46"/>
              <p:cNvSpPr/>
              <p:nvPr/>
            </p:nvSpPr>
            <p:spPr bwMode="auto">
              <a:xfrm rot="21396707">
                <a:off x="6494038" y="3122696"/>
                <a:ext cx="104019" cy="100385"/>
              </a:xfrm>
              <a:prstGeom prst="ellipse">
                <a:avLst/>
              </a:prstGeom>
              <a:solidFill>
                <a:schemeClr val="accent5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100"/>
              </a:p>
            </p:txBody>
          </p:sp>
          <p:sp>
            <p:nvSpPr>
              <p:cNvPr id="12" name="Oval 52"/>
              <p:cNvSpPr/>
              <p:nvPr/>
            </p:nvSpPr>
            <p:spPr bwMode="auto">
              <a:xfrm rot="21396707">
                <a:off x="6234627" y="2095538"/>
                <a:ext cx="102667" cy="100385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100"/>
              </a:p>
            </p:txBody>
          </p:sp>
          <p:sp>
            <p:nvSpPr>
              <p:cNvPr id="13" name="Oval 53"/>
              <p:cNvSpPr/>
              <p:nvPr/>
            </p:nvSpPr>
            <p:spPr bwMode="auto">
              <a:xfrm rot="21396707">
                <a:off x="6655102" y="2876277"/>
                <a:ext cx="104019" cy="10038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100"/>
              </a:p>
            </p:txBody>
          </p:sp>
          <p:sp>
            <p:nvSpPr>
              <p:cNvPr id="14" name="Rectangle 67"/>
              <p:cNvSpPr/>
              <p:nvPr/>
            </p:nvSpPr>
            <p:spPr bwMode="auto">
              <a:xfrm rot="21396707">
                <a:off x="5178191" y="1978390"/>
                <a:ext cx="104019" cy="100385"/>
              </a:xfrm>
              <a:prstGeom prst="rect">
                <a:avLst/>
              </a:prstGeom>
              <a:solidFill>
                <a:schemeClr val="tx1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100"/>
              </a:p>
            </p:txBody>
          </p:sp>
          <p:sp>
            <p:nvSpPr>
              <p:cNvPr id="15" name="Oval 68"/>
              <p:cNvSpPr/>
              <p:nvPr/>
            </p:nvSpPr>
            <p:spPr bwMode="auto">
              <a:xfrm rot="1223465">
                <a:off x="5812003" y="2160294"/>
                <a:ext cx="104017" cy="100385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100"/>
              </a:p>
            </p:txBody>
          </p:sp>
          <p:sp>
            <p:nvSpPr>
              <p:cNvPr id="16" name="Oval 69"/>
              <p:cNvSpPr/>
              <p:nvPr/>
            </p:nvSpPr>
            <p:spPr bwMode="auto">
              <a:xfrm rot="1223465">
                <a:off x="5682841" y="1725046"/>
                <a:ext cx="104019" cy="100385"/>
              </a:xfrm>
              <a:prstGeom prst="ellipse">
                <a:avLst/>
              </a:prstGeom>
              <a:solidFill>
                <a:schemeClr val="accent5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100"/>
              </a:p>
            </p:txBody>
          </p:sp>
          <p:sp>
            <p:nvSpPr>
              <p:cNvPr id="17" name="Rectangle 70"/>
              <p:cNvSpPr/>
              <p:nvPr/>
            </p:nvSpPr>
            <p:spPr bwMode="auto">
              <a:xfrm rot="21396707">
                <a:off x="5460095" y="1917047"/>
                <a:ext cx="102667" cy="100385"/>
              </a:xfrm>
              <a:prstGeom prst="rect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100"/>
              </a:p>
            </p:txBody>
          </p:sp>
          <p:sp>
            <p:nvSpPr>
              <p:cNvPr id="18" name="Oval 71"/>
              <p:cNvSpPr/>
              <p:nvPr/>
            </p:nvSpPr>
            <p:spPr bwMode="auto">
              <a:xfrm rot="1223465">
                <a:off x="5168145" y="2251497"/>
                <a:ext cx="102667" cy="10038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100"/>
              </a:p>
            </p:txBody>
          </p:sp>
          <p:sp>
            <p:nvSpPr>
              <p:cNvPr id="19" name="Oval 72"/>
              <p:cNvSpPr/>
              <p:nvPr/>
            </p:nvSpPr>
            <p:spPr bwMode="auto">
              <a:xfrm rot="1223465">
                <a:off x="5554574" y="1559974"/>
                <a:ext cx="104017" cy="10038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100"/>
              </a:p>
            </p:txBody>
          </p:sp>
          <p:sp>
            <p:nvSpPr>
              <p:cNvPr id="20" name="Oval 73"/>
              <p:cNvSpPr/>
              <p:nvPr/>
            </p:nvSpPr>
            <p:spPr bwMode="auto">
              <a:xfrm rot="1223465">
                <a:off x="5963200" y="1751898"/>
                <a:ext cx="104019" cy="10038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100"/>
              </a:p>
            </p:txBody>
          </p:sp>
          <p:sp>
            <p:nvSpPr>
              <p:cNvPr id="21" name="Oval 74"/>
              <p:cNvSpPr/>
              <p:nvPr/>
            </p:nvSpPr>
            <p:spPr bwMode="auto">
              <a:xfrm rot="1223465">
                <a:off x="5559799" y="2429827"/>
                <a:ext cx="104017" cy="10038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100"/>
              </a:p>
            </p:txBody>
          </p:sp>
          <p:sp>
            <p:nvSpPr>
              <p:cNvPr id="22" name="Oval 75"/>
              <p:cNvSpPr/>
              <p:nvPr/>
            </p:nvSpPr>
            <p:spPr bwMode="auto">
              <a:xfrm rot="1223465">
                <a:off x="5441052" y="2173423"/>
                <a:ext cx="104017" cy="10038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100"/>
              </a:p>
            </p:txBody>
          </p:sp>
          <p:sp>
            <p:nvSpPr>
              <p:cNvPr id="23" name="Oval 76"/>
              <p:cNvSpPr/>
              <p:nvPr/>
            </p:nvSpPr>
            <p:spPr bwMode="auto">
              <a:xfrm rot="1223465">
                <a:off x="5371789" y="1682630"/>
                <a:ext cx="104019" cy="100385"/>
              </a:xfrm>
              <a:prstGeom prst="ellips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a-DK" sz="1100"/>
              </a:p>
            </p:txBody>
          </p:sp>
          <p:cxnSp>
            <p:nvCxnSpPr>
              <p:cNvPr id="24" name="Straight Connector 58"/>
              <p:cNvCxnSpPr/>
              <p:nvPr/>
            </p:nvCxnSpPr>
            <p:spPr bwMode="auto">
              <a:xfrm flipH="1" flipV="1">
                <a:off x="5633913" y="2526099"/>
                <a:ext cx="490577" cy="437970"/>
              </a:xfrm>
              <a:prstGeom prst="line">
                <a:avLst/>
              </a:prstGeom>
              <a:ln w="6350" cmpd="sng">
                <a:solidFill>
                  <a:srgbClr val="7F7F7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8"/>
              <p:cNvCxnSpPr/>
              <p:nvPr/>
            </p:nvCxnSpPr>
            <p:spPr bwMode="auto">
              <a:xfrm flipH="1" flipV="1">
                <a:off x="5633913" y="2526099"/>
                <a:ext cx="63641" cy="428894"/>
              </a:xfrm>
              <a:prstGeom prst="line">
                <a:avLst/>
              </a:prstGeom>
              <a:ln w="6350" cmpd="sng">
                <a:solidFill>
                  <a:srgbClr val="7F7F7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Ellipse 43"/>
              <p:cNvSpPr/>
              <p:nvPr/>
            </p:nvSpPr>
            <p:spPr>
              <a:xfrm>
                <a:off x="6399319" y="1409431"/>
                <a:ext cx="1034361" cy="1034361"/>
              </a:xfrm>
              <a:prstGeom prst="ellipse">
                <a:avLst/>
              </a:prstGeom>
              <a:noFill/>
              <a:ln w="9525" cmpd="sng">
                <a:solidFill>
                  <a:schemeClr val="tx2"/>
                </a:solidFill>
                <a:prstDash val="dash"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1100"/>
              </a:p>
            </p:txBody>
          </p:sp>
          <p:cxnSp>
            <p:nvCxnSpPr>
              <p:cNvPr id="27" name="Straight Connector 58"/>
              <p:cNvCxnSpPr/>
              <p:nvPr/>
            </p:nvCxnSpPr>
            <p:spPr bwMode="auto">
              <a:xfrm flipH="1" flipV="1">
                <a:off x="5660558" y="2498142"/>
                <a:ext cx="295493" cy="119843"/>
              </a:xfrm>
              <a:prstGeom prst="line">
                <a:avLst/>
              </a:prstGeom>
              <a:ln w="6350" cmpd="sng">
                <a:solidFill>
                  <a:srgbClr val="7F7F7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 bwMode="auto">
              <a:xfrm>
                <a:off x="6058540" y="2611915"/>
                <a:ext cx="79061" cy="315825"/>
              </a:xfrm>
              <a:prstGeom prst="line">
                <a:avLst/>
              </a:prstGeom>
              <a:ln w="6350" cmpd="sng">
                <a:solidFill>
                  <a:srgbClr val="75829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9"/>
              <p:cNvCxnSpPr/>
              <p:nvPr/>
            </p:nvCxnSpPr>
            <p:spPr bwMode="auto">
              <a:xfrm flipH="1">
                <a:off x="5752438" y="2964071"/>
                <a:ext cx="372053" cy="37954"/>
              </a:xfrm>
              <a:prstGeom prst="line">
                <a:avLst/>
              </a:prstGeom>
              <a:ln w="6350" cmpd="sng">
                <a:solidFill>
                  <a:srgbClr val="75829A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Grupper 76"/>
              <p:cNvGrpSpPr/>
              <p:nvPr/>
            </p:nvGrpSpPr>
            <p:grpSpPr>
              <a:xfrm>
                <a:off x="5265872" y="1694606"/>
                <a:ext cx="1958228" cy="1607035"/>
                <a:chOff x="5005359" y="1894035"/>
                <a:chExt cx="2869709" cy="2355054"/>
              </a:xfrm>
            </p:grpSpPr>
            <p:cxnSp>
              <p:nvCxnSpPr>
                <p:cNvPr id="62" name="Straight Connector 6"/>
                <p:cNvCxnSpPr/>
                <p:nvPr/>
              </p:nvCxnSpPr>
              <p:spPr bwMode="auto">
                <a:xfrm>
                  <a:off x="6751809" y="3429259"/>
                  <a:ext cx="308764" cy="221293"/>
                </a:xfrm>
                <a:prstGeom prst="line">
                  <a:avLst/>
                </a:prstGeom>
                <a:ln w="6350" cmpd="sng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8"/>
                <p:cNvCxnSpPr/>
                <p:nvPr/>
              </p:nvCxnSpPr>
              <p:spPr bwMode="auto">
                <a:xfrm>
                  <a:off x="5699196" y="3863249"/>
                  <a:ext cx="473658" cy="341609"/>
                </a:xfrm>
                <a:prstGeom prst="line">
                  <a:avLst/>
                </a:prstGeom>
                <a:ln w="6350" cmpd="sng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9"/>
                <p:cNvCxnSpPr/>
                <p:nvPr/>
              </p:nvCxnSpPr>
              <p:spPr bwMode="auto">
                <a:xfrm flipV="1">
                  <a:off x="6390449" y="3435629"/>
                  <a:ext cx="253762" cy="259150"/>
                </a:xfrm>
                <a:prstGeom prst="line">
                  <a:avLst/>
                </a:prstGeom>
                <a:ln w="6350" cmpd="sng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10"/>
                <p:cNvCxnSpPr/>
                <p:nvPr/>
              </p:nvCxnSpPr>
              <p:spPr bwMode="auto">
                <a:xfrm flipH="1">
                  <a:off x="6932139" y="3772711"/>
                  <a:ext cx="189655" cy="232587"/>
                </a:xfrm>
                <a:prstGeom prst="line">
                  <a:avLst/>
                </a:prstGeom>
                <a:ln w="6350" cmpd="sng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11"/>
                <p:cNvCxnSpPr/>
                <p:nvPr/>
              </p:nvCxnSpPr>
              <p:spPr bwMode="auto">
                <a:xfrm flipH="1">
                  <a:off x="6305814" y="4064908"/>
                  <a:ext cx="499515" cy="184181"/>
                </a:xfrm>
                <a:prstGeom prst="line">
                  <a:avLst/>
                </a:prstGeom>
                <a:ln w="6350" cmpd="sng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20"/>
                <p:cNvCxnSpPr/>
                <p:nvPr/>
              </p:nvCxnSpPr>
              <p:spPr bwMode="auto">
                <a:xfrm flipH="1">
                  <a:off x="6335377" y="3096380"/>
                  <a:ext cx="81833" cy="580079"/>
                </a:xfrm>
                <a:prstGeom prst="line">
                  <a:avLst/>
                </a:prstGeom>
                <a:ln w="6350" cmpd="sng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21"/>
                <p:cNvCxnSpPr/>
                <p:nvPr/>
              </p:nvCxnSpPr>
              <p:spPr bwMode="auto">
                <a:xfrm>
                  <a:off x="6417209" y="3096380"/>
                  <a:ext cx="220854" cy="235410"/>
                </a:xfrm>
                <a:prstGeom prst="line">
                  <a:avLst/>
                </a:prstGeom>
                <a:ln w="6350" cmpd="sng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Straight Connector 22"/>
                <p:cNvCxnSpPr/>
                <p:nvPr/>
              </p:nvCxnSpPr>
              <p:spPr bwMode="auto">
                <a:xfrm flipH="1">
                  <a:off x="6225383" y="3823313"/>
                  <a:ext cx="118688" cy="356854"/>
                </a:xfrm>
                <a:prstGeom prst="line">
                  <a:avLst/>
                </a:prstGeom>
                <a:ln w="6350" cmpd="sng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Straight Connector 25"/>
                <p:cNvCxnSpPr/>
                <p:nvPr/>
              </p:nvCxnSpPr>
              <p:spPr bwMode="auto">
                <a:xfrm flipV="1">
                  <a:off x="6166988" y="3027459"/>
                  <a:ext cx="169790" cy="210861"/>
                </a:xfrm>
                <a:prstGeom prst="line">
                  <a:avLst/>
                </a:prstGeom>
                <a:ln w="6350" cmpd="sng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1" name="Straight Connector 26"/>
                <p:cNvCxnSpPr/>
                <p:nvPr/>
              </p:nvCxnSpPr>
              <p:spPr bwMode="auto">
                <a:xfrm flipV="1">
                  <a:off x="5693049" y="3316192"/>
                  <a:ext cx="403189" cy="443216"/>
                </a:xfrm>
                <a:prstGeom prst="line">
                  <a:avLst/>
                </a:prstGeom>
                <a:ln w="6350" cmpd="sng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2" name="Straight Connector 28"/>
                <p:cNvCxnSpPr/>
                <p:nvPr/>
              </p:nvCxnSpPr>
              <p:spPr bwMode="auto">
                <a:xfrm flipH="1">
                  <a:off x="6415808" y="3703791"/>
                  <a:ext cx="625554" cy="41591"/>
                </a:xfrm>
                <a:prstGeom prst="line">
                  <a:avLst/>
                </a:prstGeom>
                <a:ln w="6350" cmpd="sng">
                  <a:solidFill>
                    <a:srgbClr val="7F7F7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73" name="Grupper 88"/>
                <p:cNvGrpSpPr/>
                <p:nvPr/>
              </p:nvGrpSpPr>
              <p:grpSpPr>
                <a:xfrm>
                  <a:off x="5005359" y="1894035"/>
                  <a:ext cx="2869709" cy="1133424"/>
                  <a:chOff x="5005359" y="1894035"/>
                  <a:chExt cx="2869709" cy="1133424"/>
                </a:xfrm>
              </p:grpSpPr>
              <p:cxnSp>
                <p:nvCxnSpPr>
                  <p:cNvPr id="74" name="Straight Connector 4"/>
                  <p:cNvCxnSpPr/>
                  <p:nvPr/>
                </p:nvCxnSpPr>
                <p:spPr bwMode="auto">
                  <a:xfrm flipV="1">
                    <a:off x="5953357" y="2672116"/>
                    <a:ext cx="225504" cy="4478"/>
                  </a:xfrm>
                  <a:prstGeom prst="line">
                    <a:avLst/>
                  </a:prstGeom>
                  <a:ln w="6350" cmpd="sng">
                    <a:solidFill>
                      <a:srgbClr val="7F7F7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Straight Connector 5"/>
                  <p:cNvCxnSpPr/>
                  <p:nvPr/>
                </p:nvCxnSpPr>
                <p:spPr bwMode="auto">
                  <a:xfrm flipH="1" flipV="1">
                    <a:off x="6259293" y="2741038"/>
                    <a:ext cx="149223" cy="208491"/>
                  </a:xfrm>
                  <a:prstGeom prst="line">
                    <a:avLst/>
                  </a:prstGeom>
                  <a:ln w="6350" cmpd="sng">
                    <a:solidFill>
                      <a:srgbClr val="7F7F7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6" name="Straight Connector 13"/>
                  <p:cNvCxnSpPr>
                    <a:endCxn id="5" idx="7"/>
                  </p:cNvCxnSpPr>
                  <p:nvPr/>
                </p:nvCxnSpPr>
                <p:spPr bwMode="auto">
                  <a:xfrm flipH="1">
                    <a:off x="7112371" y="2148248"/>
                    <a:ext cx="196204" cy="14854"/>
                  </a:xfrm>
                  <a:prstGeom prst="line">
                    <a:avLst/>
                  </a:prstGeom>
                  <a:ln w="6350" cmpd="sng">
                    <a:solidFill>
                      <a:srgbClr val="7F7F7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Straight Connector 14"/>
                  <p:cNvCxnSpPr>
                    <a:stCxn id="6" idx="2"/>
                  </p:cNvCxnSpPr>
                  <p:nvPr/>
                </p:nvCxnSpPr>
                <p:spPr bwMode="auto">
                  <a:xfrm flipH="1">
                    <a:off x="7435385" y="2025926"/>
                    <a:ext cx="118458" cy="62711"/>
                  </a:xfrm>
                  <a:prstGeom prst="line">
                    <a:avLst/>
                  </a:prstGeom>
                  <a:ln w="6350" cmpd="sng">
                    <a:solidFill>
                      <a:srgbClr val="7F7F7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8" name="Straight Connector 15"/>
                  <p:cNvCxnSpPr>
                    <a:stCxn id="7" idx="2"/>
                    <a:endCxn id="5" idx="6"/>
                  </p:cNvCxnSpPr>
                  <p:nvPr/>
                </p:nvCxnSpPr>
                <p:spPr bwMode="auto">
                  <a:xfrm flipH="1" flipV="1">
                    <a:off x="7137731" y="2213704"/>
                    <a:ext cx="356890" cy="147404"/>
                  </a:xfrm>
                  <a:prstGeom prst="line">
                    <a:avLst/>
                  </a:prstGeom>
                  <a:ln w="6350" cmpd="sng">
                    <a:solidFill>
                      <a:srgbClr val="7F7F7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9" name="Straight Connector 16"/>
                  <p:cNvCxnSpPr>
                    <a:stCxn id="5" idx="3"/>
                  </p:cNvCxnSpPr>
                  <p:nvPr/>
                </p:nvCxnSpPr>
                <p:spPr bwMode="auto">
                  <a:xfrm flipH="1">
                    <a:off x="6408516" y="2273315"/>
                    <a:ext cx="602406" cy="676214"/>
                  </a:xfrm>
                  <a:prstGeom prst="line">
                    <a:avLst/>
                  </a:prstGeom>
                  <a:ln w="6350" cmpd="sng">
                    <a:solidFill>
                      <a:srgbClr val="7F7F7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0" name="Straight Connector 18"/>
                  <p:cNvCxnSpPr>
                    <a:stCxn id="7" idx="7"/>
                    <a:endCxn id="9" idx="3"/>
                  </p:cNvCxnSpPr>
                  <p:nvPr/>
                </p:nvCxnSpPr>
                <p:spPr bwMode="auto">
                  <a:xfrm flipV="1">
                    <a:off x="7621430" y="2158865"/>
                    <a:ext cx="186776" cy="142633"/>
                  </a:xfrm>
                  <a:prstGeom prst="line">
                    <a:avLst/>
                  </a:prstGeom>
                  <a:ln w="6350" cmpd="sng">
                    <a:solidFill>
                      <a:srgbClr val="7F7F7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Connector 19"/>
                  <p:cNvCxnSpPr>
                    <a:stCxn id="8" idx="1"/>
                    <a:endCxn id="5" idx="5"/>
                  </p:cNvCxnSpPr>
                  <p:nvPr/>
                </p:nvCxnSpPr>
                <p:spPr bwMode="auto">
                  <a:xfrm flipH="1" flipV="1">
                    <a:off x="7118519" y="2266944"/>
                    <a:ext cx="42768" cy="207208"/>
                  </a:xfrm>
                  <a:prstGeom prst="line">
                    <a:avLst/>
                  </a:prstGeom>
                  <a:ln w="6350" cmpd="sng">
                    <a:solidFill>
                      <a:srgbClr val="7F7F7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Straight Connector 23"/>
                  <p:cNvCxnSpPr/>
                  <p:nvPr/>
                </p:nvCxnSpPr>
                <p:spPr bwMode="auto">
                  <a:xfrm>
                    <a:off x="6979927" y="1938987"/>
                    <a:ext cx="303289" cy="158660"/>
                  </a:xfrm>
                  <a:prstGeom prst="line">
                    <a:avLst/>
                  </a:prstGeom>
                  <a:ln w="6350" cmpd="sng">
                    <a:solidFill>
                      <a:srgbClr val="7F7F7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Connector 24"/>
                  <p:cNvCxnSpPr>
                    <a:endCxn id="4" idx="4"/>
                  </p:cNvCxnSpPr>
                  <p:nvPr/>
                </p:nvCxnSpPr>
                <p:spPr bwMode="auto">
                  <a:xfrm flipV="1">
                    <a:off x="7354954" y="1894035"/>
                    <a:ext cx="4348" cy="125680"/>
                  </a:xfrm>
                  <a:prstGeom prst="line">
                    <a:avLst/>
                  </a:prstGeom>
                  <a:ln w="6350" cmpd="sng">
                    <a:solidFill>
                      <a:srgbClr val="7F7F7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Straight Connector 30"/>
                  <p:cNvCxnSpPr>
                    <a:stCxn id="10" idx="4"/>
                    <a:endCxn id="11" idx="0"/>
                  </p:cNvCxnSpPr>
                  <p:nvPr/>
                </p:nvCxnSpPr>
                <p:spPr bwMode="auto">
                  <a:xfrm flipH="1">
                    <a:off x="7833274" y="2465234"/>
                    <a:ext cx="41794" cy="183152"/>
                  </a:xfrm>
                  <a:prstGeom prst="line">
                    <a:avLst/>
                  </a:prstGeom>
                  <a:ln w="6350" cmpd="sng">
                    <a:solidFill>
                      <a:srgbClr val="7F7F7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" name="Straight Connector 31"/>
                  <p:cNvCxnSpPr>
                    <a:stCxn id="10" idx="3"/>
                  </p:cNvCxnSpPr>
                  <p:nvPr/>
                </p:nvCxnSpPr>
                <p:spPr bwMode="auto">
                  <a:xfrm flipH="1">
                    <a:off x="7597870" y="2446872"/>
                    <a:ext cx="222825" cy="198126"/>
                  </a:xfrm>
                  <a:prstGeom prst="line">
                    <a:avLst/>
                  </a:prstGeom>
                  <a:ln w="6350" cmpd="sng">
                    <a:solidFill>
                      <a:srgbClr val="7F7F7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6" name="Straight Connector 32"/>
                  <p:cNvCxnSpPr/>
                  <p:nvPr/>
                </p:nvCxnSpPr>
                <p:spPr bwMode="auto">
                  <a:xfrm flipH="1" flipV="1">
                    <a:off x="5914311" y="2717569"/>
                    <a:ext cx="422466" cy="309890"/>
                  </a:xfrm>
                  <a:prstGeom prst="line">
                    <a:avLst/>
                  </a:prstGeom>
                  <a:ln w="6350" cmpd="sng">
                    <a:solidFill>
                      <a:srgbClr val="7F7F7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" name="Straight Connector 33"/>
                  <p:cNvCxnSpPr/>
                  <p:nvPr/>
                </p:nvCxnSpPr>
                <p:spPr bwMode="auto">
                  <a:xfrm flipV="1">
                    <a:off x="6408516" y="2628569"/>
                    <a:ext cx="96099" cy="320960"/>
                  </a:xfrm>
                  <a:prstGeom prst="line">
                    <a:avLst/>
                  </a:prstGeom>
                  <a:ln w="6350" cmpd="sng">
                    <a:solidFill>
                      <a:srgbClr val="7F7F7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" name="Straight Connector 34"/>
                  <p:cNvCxnSpPr>
                    <a:endCxn id="8" idx="2"/>
                  </p:cNvCxnSpPr>
                  <p:nvPr/>
                </p:nvCxnSpPr>
                <p:spPr bwMode="auto">
                  <a:xfrm flipV="1">
                    <a:off x="6488946" y="2527392"/>
                    <a:ext cx="653130" cy="491058"/>
                  </a:xfrm>
                  <a:prstGeom prst="line">
                    <a:avLst/>
                  </a:prstGeom>
                  <a:ln w="6350" cmpd="sng">
                    <a:solidFill>
                      <a:srgbClr val="7F7F7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89" name="Grupper 104"/>
                  <p:cNvGrpSpPr/>
                  <p:nvPr/>
                </p:nvGrpSpPr>
                <p:grpSpPr>
                  <a:xfrm>
                    <a:off x="5005359" y="1984653"/>
                    <a:ext cx="1072504" cy="992848"/>
                    <a:chOff x="5005359" y="1984653"/>
                    <a:chExt cx="1072504" cy="992848"/>
                  </a:xfrm>
                </p:grpSpPr>
                <p:cxnSp>
                  <p:nvCxnSpPr>
                    <p:cNvPr id="90" name="Straight Connector 55"/>
                    <p:cNvCxnSpPr/>
                    <p:nvPr/>
                  </p:nvCxnSpPr>
                  <p:spPr bwMode="auto">
                    <a:xfrm rot="21396707" flipV="1">
                      <a:off x="5026954" y="2304888"/>
                      <a:ext cx="265277" cy="65382"/>
                    </a:xfrm>
                    <a:prstGeom prst="line">
                      <a:avLst/>
                    </a:prstGeom>
                    <a:ln w="6350" cmpd="sng">
                      <a:solidFill>
                        <a:srgbClr val="7F7F7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" name="Straight Connector 56"/>
                    <p:cNvCxnSpPr/>
                    <p:nvPr/>
                  </p:nvCxnSpPr>
                  <p:spPr bwMode="auto">
                    <a:xfrm flipH="1" flipV="1">
                      <a:off x="5406939" y="2639304"/>
                      <a:ext cx="406338" cy="40709"/>
                    </a:xfrm>
                    <a:prstGeom prst="line">
                      <a:avLst/>
                    </a:prstGeom>
                    <a:ln w="6350" cmpd="sng">
                      <a:solidFill>
                        <a:srgbClr val="7F7F7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2" name="Straight Connector 57"/>
                    <p:cNvCxnSpPr/>
                    <p:nvPr/>
                  </p:nvCxnSpPr>
                  <p:spPr bwMode="auto">
                    <a:xfrm flipV="1">
                      <a:off x="5005359" y="2699252"/>
                      <a:ext cx="264302" cy="54225"/>
                    </a:xfrm>
                    <a:prstGeom prst="line">
                      <a:avLst/>
                    </a:prstGeom>
                    <a:ln w="6350" cmpd="sng">
                      <a:solidFill>
                        <a:srgbClr val="7F7F7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" name="Straight Connector 58"/>
                    <p:cNvCxnSpPr/>
                    <p:nvPr/>
                  </p:nvCxnSpPr>
                  <p:spPr bwMode="auto">
                    <a:xfrm flipH="1" flipV="1">
                      <a:off x="5370694" y="2736807"/>
                      <a:ext cx="109233" cy="240694"/>
                    </a:xfrm>
                    <a:prstGeom prst="line">
                      <a:avLst/>
                    </a:prstGeom>
                    <a:ln w="6350" cmpd="sng">
                      <a:solidFill>
                        <a:srgbClr val="7F7F7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" name="Straight Connector 60"/>
                    <p:cNvCxnSpPr/>
                    <p:nvPr/>
                  </p:nvCxnSpPr>
                  <p:spPr bwMode="auto">
                    <a:xfrm flipH="1">
                      <a:off x="5363928" y="2366994"/>
                      <a:ext cx="5637" cy="233339"/>
                    </a:xfrm>
                    <a:prstGeom prst="line">
                      <a:avLst/>
                    </a:prstGeom>
                    <a:ln w="6350" cmpd="sng">
                      <a:solidFill>
                        <a:srgbClr val="7F7F7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" name="Straight Connector 61"/>
                    <p:cNvCxnSpPr/>
                    <p:nvPr/>
                  </p:nvCxnSpPr>
                  <p:spPr bwMode="auto">
                    <a:xfrm flipH="1" flipV="1">
                      <a:off x="5725028" y="2079728"/>
                      <a:ext cx="124493" cy="502781"/>
                    </a:xfrm>
                    <a:prstGeom prst="line">
                      <a:avLst/>
                    </a:prstGeom>
                    <a:ln w="6350" cmpd="sng">
                      <a:solidFill>
                        <a:srgbClr val="7F7F7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" name="Straight Connector 62"/>
                    <p:cNvCxnSpPr/>
                    <p:nvPr/>
                  </p:nvCxnSpPr>
                  <p:spPr bwMode="auto">
                    <a:xfrm rot="15996707" flipH="1">
                      <a:off x="5210745" y="2078641"/>
                      <a:ext cx="208858" cy="79187"/>
                    </a:xfrm>
                    <a:prstGeom prst="line">
                      <a:avLst/>
                    </a:prstGeom>
                    <a:ln w="6350" cmpd="sng">
                      <a:solidFill>
                        <a:srgbClr val="7F7F7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7" name="Straight Connector 63"/>
                    <p:cNvCxnSpPr/>
                    <p:nvPr/>
                  </p:nvCxnSpPr>
                  <p:spPr bwMode="auto">
                    <a:xfrm rot="9387689">
                      <a:off x="5772353" y="1984653"/>
                      <a:ext cx="251419" cy="94441"/>
                    </a:xfrm>
                    <a:prstGeom prst="line">
                      <a:avLst/>
                    </a:prstGeom>
                    <a:ln w="6350" cmpd="sng">
                      <a:solidFill>
                        <a:srgbClr val="7F7F7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" name="Straight Connector 65"/>
                    <p:cNvCxnSpPr/>
                    <p:nvPr/>
                  </p:nvCxnSpPr>
                  <p:spPr bwMode="auto">
                    <a:xfrm flipH="1">
                      <a:off x="5907544" y="2120494"/>
                      <a:ext cx="170319" cy="460599"/>
                    </a:xfrm>
                    <a:prstGeom prst="line">
                      <a:avLst/>
                    </a:prstGeom>
                    <a:ln w="6350" cmpd="sng">
                      <a:solidFill>
                        <a:srgbClr val="7F7F7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9" name="Straight Connector 66"/>
                    <p:cNvCxnSpPr/>
                    <p:nvPr/>
                  </p:nvCxnSpPr>
                  <p:spPr bwMode="auto">
                    <a:xfrm>
                      <a:off x="5369565" y="2366994"/>
                      <a:ext cx="440910" cy="256489"/>
                    </a:xfrm>
                    <a:prstGeom prst="line">
                      <a:avLst/>
                    </a:prstGeom>
                    <a:ln w="6350" cmpd="sng">
                      <a:solidFill>
                        <a:srgbClr val="7F7F7F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</p:grpSp>
          <p:cxnSp>
            <p:nvCxnSpPr>
              <p:cNvPr id="31" name="Straight Connector 34"/>
              <p:cNvCxnSpPr>
                <a:stCxn id="8" idx="5"/>
              </p:cNvCxnSpPr>
              <p:nvPr/>
            </p:nvCxnSpPr>
            <p:spPr bwMode="auto">
              <a:xfrm>
                <a:off x="6814647" y="2156976"/>
                <a:ext cx="133765" cy="90747"/>
              </a:xfrm>
              <a:prstGeom prst="line">
                <a:avLst/>
              </a:prstGeom>
              <a:ln w="6350" cmpd="sng">
                <a:solidFill>
                  <a:srgbClr val="A3ACB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upper 62"/>
              <p:cNvGrpSpPr/>
              <p:nvPr/>
            </p:nvGrpSpPr>
            <p:grpSpPr>
              <a:xfrm>
                <a:off x="6509344" y="1594310"/>
                <a:ext cx="763120" cy="715344"/>
                <a:chOff x="6940300" y="1804563"/>
                <a:chExt cx="1118325" cy="1048310"/>
              </a:xfrm>
              <a:solidFill>
                <a:srgbClr val="FFFFFF"/>
              </a:solidFill>
            </p:grpSpPr>
            <p:sp>
              <p:nvSpPr>
                <p:cNvPr id="51" name="Oval 39"/>
                <p:cNvSpPr/>
                <p:nvPr/>
              </p:nvSpPr>
              <p:spPr bwMode="auto">
                <a:xfrm rot="21396707">
                  <a:off x="7583603" y="2684056"/>
                  <a:ext cx="152435" cy="147108"/>
                </a:xfrm>
                <a:prstGeom prst="ellipse">
                  <a:avLst/>
                </a:prstGeom>
                <a:grpFill/>
                <a:ln w="3175" cmpd="sng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a-DK" sz="1100"/>
                </a:p>
              </p:txBody>
            </p:sp>
            <p:sp>
              <p:nvSpPr>
                <p:cNvPr id="52" name="Oval 41"/>
                <p:cNvSpPr/>
                <p:nvPr/>
              </p:nvSpPr>
              <p:spPr bwMode="auto">
                <a:xfrm rot="21396707">
                  <a:off x="7395758" y="2077095"/>
                  <a:ext cx="152435" cy="147110"/>
                </a:xfrm>
                <a:prstGeom prst="ellipse">
                  <a:avLst/>
                </a:prstGeom>
                <a:grpFill/>
                <a:ln w="3175" cmpd="sng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a-DK" sz="1100"/>
                </a:p>
              </p:txBody>
            </p:sp>
            <p:sp>
              <p:nvSpPr>
                <p:cNvPr id="53" name="Rectangle 42"/>
                <p:cNvSpPr/>
                <p:nvPr/>
              </p:nvSpPr>
              <p:spPr bwMode="auto">
                <a:xfrm rot="21396707">
                  <a:off x="6940300" y="1927444"/>
                  <a:ext cx="152434" cy="147110"/>
                </a:xfrm>
                <a:prstGeom prst="rect">
                  <a:avLst/>
                </a:prstGeom>
                <a:grpFill/>
                <a:ln w="3175" cmpd="sng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a-DK" sz="1100"/>
                </a:p>
              </p:txBody>
            </p:sp>
            <p:sp>
              <p:nvSpPr>
                <p:cNvPr id="54" name="Oval 47"/>
                <p:cNvSpPr/>
                <p:nvPr/>
              </p:nvSpPr>
              <p:spPr bwMode="auto">
                <a:xfrm rot="21396707">
                  <a:off x="7391412" y="1804563"/>
                  <a:ext cx="152434" cy="147108"/>
                </a:xfrm>
                <a:prstGeom prst="ellipse">
                  <a:avLst/>
                </a:prstGeom>
                <a:grpFill/>
                <a:ln w="3175" cmpd="sng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a-DK" sz="1100"/>
                </a:p>
              </p:txBody>
            </p:sp>
            <p:sp>
              <p:nvSpPr>
                <p:cNvPr id="55" name="Oval 48"/>
                <p:cNvSpPr/>
                <p:nvPr/>
              </p:nvSpPr>
              <p:spPr bwMode="auto">
                <a:xfrm rot="21396707">
                  <a:off x="7098104" y="2202161"/>
                  <a:ext cx="152434" cy="147110"/>
                </a:xfrm>
                <a:prstGeom prst="ellipse">
                  <a:avLst/>
                </a:prstGeom>
                <a:grpFill/>
                <a:ln w="3175" cmpd="sng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a-DK" sz="1100"/>
                </a:p>
              </p:txBody>
            </p:sp>
            <p:sp>
              <p:nvSpPr>
                <p:cNvPr id="56" name="Oval 49"/>
                <p:cNvSpPr/>
                <p:nvPr/>
              </p:nvSpPr>
              <p:spPr bwMode="auto">
                <a:xfrm rot="21396707">
                  <a:off x="7666386" y="2005375"/>
                  <a:ext cx="152435" cy="147110"/>
                </a:xfrm>
                <a:prstGeom prst="ellipse">
                  <a:avLst/>
                </a:prstGeom>
                <a:grpFill/>
                <a:ln w="3175" cmpd="sng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a-DK" sz="1100"/>
                </a:p>
              </p:txBody>
            </p:sp>
            <p:sp>
              <p:nvSpPr>
                <p:cNvPr id="57" name="Oval 50"/>
                <p:cNvSpPr/>
                <p:nvPr/>
              </p:nvSpPr>
              <p:spPr bwMode="auto">
                <a:xfrm rot="21396707">
                  <a:off x="7607162" y="2340556"/>
                  <a:ext cx="152434" cy="147110"/>
                </a:xfrm>
                <a:prstGeom prst="ellipse">
                  <a:avLst/>
                </a:prstGeom>
                <a:grpFill/>
                <a:ln w="3175" cmpd="sng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a-DK" sz="1100"/>
                </a:p>
              </p:txBody>
            </p:sp>
            <p:sp>
              <p:nvSpPr>
                <p:cNvPr id="58" name="Oval 51"/>
                <p:cNvSpPr/>
                <p:nvPr/>
              </p:nvSpPr>
              <p:spPr bwMode="auto">
                <a:xfrm rot="21396707">
                  <a:off x="7254618" y="2506840"/>
                  <a:ext cx="152434" cy="147110"/>
                </a:xfrm>
                <a:prstGeom prst="ellipse">
                  <a:avLst/>
                </a:prstGeom>
                <a:grpFill/>
                <a:ln w="3175" cmpd="sng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a-DK" sz="1100"/>
                </a:p>
              </p:txBody>
            </p:sp>
            <p:sp>
              <p:nvSpPr>
                <p:cNvPr id="59" name="Oval 54"/>
                <p:cNvSpPr/>
                <p:nvPr/>
              </p:nvSpPr>
              <p:spPr bwMode="auto">
                <a:xfrm rot="21396707">
                  <a:off x="7895679" y="2087753"/>
                  <a:ext cx="150455" cy="147110"/>
                </a:xfrm>
                <a:prstGeom prst="ellipse">
                  <a:avLst/>
                </a:prstGeom>
                <a:grpFill/>
                <a:ln w="3175" cmpd="sng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a-DK" sz="1100"/>
                </a:p>
              </p:txBody>
            </p:sp>
            <p:sp>
              <p:nvSpPr>
                <p:cNvPr id="60" name="Oval 77"/>
                <p:cNvSpPr/>
                <p:nvPr/>
              </p:nvSpPr>
              <p:spPr bwMode="auto">
                <a:xfrm rot="21396707">
                  <a:off x="7908170" y="2375759"/>
                  <a:ext cx="150455" cy="147110"/>
                </a:xfrm>
                <a:prstGeom prst="ellipse">
                  <a:avLst/>
                </a:prstGeom>
                <a:grpFill/>
                <a:ln w="3175" cmpd="sng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a-DK" sz="1100"/>
                </a:p>
              </p:txBody>
            </p:sp>
            <p:sp>
              <p:nvSpPr>
                <p:cNvPr id="61" name="Oval 39"/>
                <p:cNvSpPr/>
                <p:nvPr/>
              </p:nvSpPr>
              <p:spPr bwMode="auto">
                <a:xfrm rot="21396707">
                  <a:off x="7874080" y="2705765"/>
                  <a:ext cx="152435" cy="147108"/>
                </a:xfrm>
                <a:prstGeom prst="ellipse">
                  <a:avLst/>
                </a:prstGeom>
                <a:grpFill/>
                <a:ln w="3175" cmpd="sng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da-DK" sz="1100"/>
                </a:p>
              </p:txBody>
            </p:sp>
          </p:grpSp>
          <p:cxnSp>
            <p:nvCxnSpPr>
              <p:cNvPr id="33" name="Lige forbindelse 59"/>
              <p:cNvCxnSpPr/>
              <p:nvPr/>
            </p:nvCxnSpPr>
            <p:spPr>
              <a:xfrm>
                <a:off x="7644281" y="1466091"/>
                <a:ext cx="278394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4" name="Lige pilforbindelse 60"/>
              <p:cNvCxnSpPr/>
              <p:nvPr/>
            </p:nvCxnSpPr>
            <p:spPr>
              <a:xfrm flipH="1">
                <a:off x="7433680" y="1466091"/>
                <a:ext cx="210601" cy="164476"/>
              </a:xfrm>
              <a:prstGeom prst="straightConnector1">
                <a:avLst/>
              </a:prstGeom>
              <a:ln>
                <a:headEnd type="non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5" name="Tekstfelt 46"/>
              <p:cNvSpPr txBox="1"/>
              <p:nvPr/>
            </p:nvSpPr>
            <p:spPr>
              <a:xfrm>
                <a:off x="7509980" y="1258654"/>
                <a:ext cx="455999" cy="2034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900" dirty="0">
                    <a:cs typeface="Calibri Light"/>
                  </a:rPr>
                  <a:t>SILO</a:t>
                </a:r>
              </a:p>
            </p:txBody>
          </p:sp>
          <p:cxnSp>
            <p:nvCxnSpPr>
              <p:cNvPr id="36" name="Lige forbindelse 47"/>
              <p:cNvCxnSpPr/>
              <p:nvPr/>
            </p:nvCxnSpPr>
            <p:spPr>
              <a:xfrm>
                <a:off x="6549852" y="2616010"/>
                <a:ext cx="1372823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7" name="Lige pilforbindelse 48"/>
              <p:cNvCxnSpPr/>
              <p:nvPr/>
            </p:nvCxnSpPr>
            <p:spPr>
              <a:xfrm flipH="1" flipV="1">
                <a:off x="6363915" y="2515057"/>
                <a:ext cx="188488" cy="102925"/>
              </a:xfrm>
              <a:prstGeom prst="straightConnector1">
                <a:avLst/>
              </a:prstGeom>
              <a:ln>
                <a:headEnd type="non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8" name="Lige forbindelse 49"/>
              <p:cNvCxnSpPr/>
              <p:nvPr/>
            </p:nvCxnSpPr>
            <p:spPr>
              <a:xfrm>
                <a:off x="6664992" y="3505976"/>
                <a:ext cx="1257681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9" name="Lige pilforbindelse 50"/>
              <p:cNvCxnSpPr/>
              <p:nvPr/>
            </p:nvCxnSpPr>
            <p:spPr>
              <a:xfrm flipH="1" flipV="1">
                <a:off x="6231751" y="3038353"/>
                <a:ext cx="436554" cy="468514"/>
              </a:xfrm>
              <a:prstGeom prst="straightConnector1">
                <a:avLst/>
              </a:prstGeom>
              <a:ln>
                <a:headEnd type="non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0" name="Lige forbindelse 51"/>
              <p:cNvCxnSpPr/>
              <p:nvPr/>
            </p:nvCxnSpPr>
            <p:spPr>
              <a:xfrm flipH="1">
                <a:off x="4569344" y="2941506"/>
                <a:ext cx="861295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1" name="Lige pilforbindelse 52"/>
              <p:cNvCxnSpPr/>
              <p:nvPr/>
            </p:nvCxnSpPr>
            <p:spPr>
              <a:xfrm flipV="1">
                <a:off x="5430638" y="2569922"/>
                <a:ext cx="133487" cy="367262"/>
              </a:xfrm>
              <a:prstGeom prst="straightConnector1">
                <a:avLst/>
              </a:prstGeom>
              <a:ln>
                <a:headEnd type="non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Lige forbindelse 53"/>
              <p:cNvCxnSpPr/>
              <p:nvPr/>
            </p:nvCxnSpPr>
            <p:spPr>
              <a:xfrm flipH="1">
                <a:off x="4569347" y="1866000"/>
                <a:ext cx="352275" cy="9321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Lige pilforbindelse 54"/>
              <p:cNvCxnSpPr/>
              <p:nvPr/>
            </p:nvCxnSpPr>
            <p:spPr>
              <a:xfrm>
                <a:off x="4921620" y="1866000"/>
                <a:ext cx="210601" cy="102993"/>
              </a:xfrm>
              <a:prstGeom prst="straightConnector1">
                <a:avLst/>
              </a:prstGeom>
              <a:ln>
                <a:headEnd type="non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4" name="Tekstfelt 55"/>
              <p:cNvSpPr txBox="1"/>
              <p:nvPr/>
            </p:nvSpPr>
            <p:spPr>
              <a:xfrm>
                <a:off x="6961519" y="2401291"/>
                <a:ext cx="1004457" cy="2034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900" dirty="0">
                    <a:cs typeface="Calibri Light"/>
                  </a:rPr>
                  <a:t>BOTTLENECK</a:t>
                </a:r>
              </a:p>
            </p:txBody>
          </p:sp>
          <p:sp>
            <p:nvSpPr>
              <p:cNvPr id="45" name="Tekstfelt 56"/>
              <p:cNvSpPr txBox="1"/>
              <p:nvPr/>
            </p:nvSpPr>
            <p:spPr>
              <a:xfrm>
                <a:off x="6703649" y="3299432"/>
                <a:ext cx="1262330" cy="2034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900" dirty="0">
                    <a:cs typeface="Calibri Light"/>
                  </a:rPr>
                  <a:t>CONNECTOR</a:t>
                </a:r>
              </a:p>
            </p:txBody>
          </p:sp>
          <p:sp>
            <p:nvSpPr>
              <p:cNvPr id="46" name="Tekstfelt 57"/>
              <p:cNvSpPr txBox="1"/>
              <p:nvPr/>
            </p:nvSpPr>
            <p:spPr>
              <a:xfrm>
                <a:off x="4501054" y="2724658"/>
                <a:ext cx="831519" cy="2034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cs typeface="Calibri Light"/>
                  </a:rPr>
                  <a:t>BROKER</a:t>
                </a:r>
              </a:p>
            </p:txBody>
          </p:sp>
          <p:sp>
            <p:nvSpPr>
              <p:cNvPr id="47" name="Tekstfelt 58"/>
              <p:cNvSpPr txBox="1"/>
              <p:nvPr/>
            </p:nvSpPr>
            <p:spPr>
              <a:xfrm>
                <a:off x="4501054" y="1659313"/>
                <a:ext cx="554248" cy="2034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cs typeface="Calibri Light"/>
                  </a:rPr>
                  <a:t>CEO</a:t>
                </a:r>
              </a:p>
            </p:txBody>
          </p:sp>
          <p:cxnSp>
            <p:nvCxnSpPr>
              <p:cNvPr id="48" name="Lige forbindelse 166"/>
              <p:cNvCxnSpPr/>
              <p:nvPr/>
            </p:nvCxnSpPr>
            <p:spPr>
              <a:xfrm flipH="1">
                <a:off x="4569347" y="3446963"/>
                <a:ext cx="1101002" cy="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9" name="Lige pilforbindelse 167"/>
              <p:cNvCxnSpPr/>
              <p:nvPr/>
            </p:nvCxnSpPr>
            <p:spPr>
              <a:xfrm flipV="1">
                <a:off x="5672821" y="3186285"/>
                <a:ext cx="169086" cy="260913"/>
              </a:xfrm>
              <a:prstGeom prst="straightConnector1">
                <a:avLst/>
              </a:prstGeom>
              <a:ln>
                <a:headEnd type="non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50" name="Tekstfelt 168"/>
              <p:cNvSpPr txBox="1"/>
              <p:nvPr/>
            </p:nvSpPr>
            <p:spPr>
              <a:xfrm>
                <a:off x="4493356" y="3246913"/>
                <a:ext cx="1125064" cy="2034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cs typeface="Calibri Light"/>
                  </a:rPr>
                  <a:t>CONNECTION</a:t>
                </a:r>
              </a:p>
            </p:txBody>
          </p:sp>
        </p:grpSp>
        <p:sp>
          <p:nvSpPr>
            <p:cNvPr id="100" name="Tekstfelt 171"/>
            <p:cNvSpPr txBox="1"/>
            <p:nvPr/>
          </p:nvSpPr>
          <p:spPr>
            <a:xfrm>
              <a:off x="5425751" y="1874796"/>
              <a:ext cx="469538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cs typeface="Calibri Light"/>
                </a:rPr>
                <a:t>THE REAL ORGANIZATION</a:t>
              </a:r>
            </a:p>
          </p:txBody>
        </p:sp>
        <p:cxnSp>
          <p:nvCxnSpPr>
            <p:cNvPr id="165" name="Lige pilforbindelse 48"/>
            <p:cNvCxnSpPr/>
            <p:nvPr/>
          </p:nvCxnSpPr>
          <p:spPr>
            <a:xfrm flipH="1">
              <a:off x="7467402" y="2664933"/>
              <a:ext cx="286773" cy="693674"/>
            </a:xfrm>
            <a:prstGeom prst="straightConnector1">
              <a:avLst/>
            </a:prstGeom>
            <a:ln>
              <a:headEnd type="non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6" name="Lige forbindelse 47"/>
            <p:cNvCxnSpPr/>
            <p:nvPr/>
          </p:nvCxnSpPr>
          <p:spPr>
            <a:xfrm flipV="1">
              <a:off x="6867101" y="2660357"/>
              <a:ext cx="897584" cy="457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7" name="Tekstfelt 56"/>
            <p:cNvSpPr txBox="1"/>
            <p:nvPr/>
          </p:nvSpPr>
          <p:spPr>
            <a:xfrm>
              <a:off x="6327094" y="2473075"/>
              <a:ext cx="143246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800" dirty="0">
                  <a:cs typeface="Calibri Light"/>
                </a:rPr>
                <a:t>KEY INFLUENCER</a:t>
              </a:r>
            </a:p>
          </p:txBody>
        </p:sp>
      </p:grpSp>
      <p:sp>
        <p:nvSpPr>
          <p:cNvPr id="168" name="Title 16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It requires a much deeper understanding</a:t>
            </a:r>
            <a:endParaRPr lang="en-US" dirty="0">
              <a:latin typeface="Carlsberg Sans Bold" panose="020B0804020202020204" pitchFamily="34" charset="0"/>
            </a:endParaRPr>
          </a:p>
        </p:txBody>
      </p:sp>
      <p:grpSp>
        <p:nvGrpSpPr>
          <p:cNvPr id="169" name="Group 168"/>
          <p:cNvGrpSpPr/>
          <p:nvPr/>
        </p:nvGrpSpPr>
        <p:grpSpPr>
          <a:xfrm>
            <a:off x="11136560" y="6453336"/>
            <a:ext cx="788655" cy="96528"/>
            <a:chOff x="4502" y="350838"/>
            <a:chExt cx="9144001" cy="1119188"/>
          </a:xfrm>
          <a:solidFill>
            <a:srgbClr val="E9EAEB"/>
          </a:solidFill>
        </p:grpSpPr>
        <p:sp>
          <p:nvSpPr>
            <p:cNvPr id="170" name="Rectangle 5"/>
            <p:cNvSpPr>
              <a:spLocks noChangeArrowheads="1"/>
            </p:cNvSpPr>
            <p:nvPr/>
          </p:nvSpPr>
          <p:spPr bwMode="auto">
            <a:xfrm>
              <a:off x="4502" y="373063"/>
              <a:ext cx="284163" cy="10715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1" name="Freeform 6"/>
            <p:cNvSpPr>
              <a:spLocks/>
            </p:cNvSpPr>
            <p:nvPr/>
          </p:nvSpPr>
          <p:spPr bwMode="auto">
            <a:xfrm>
              <a:off x="576002" y="350838"/>
              <a:ext cx="974725" cy="1093788"/>
            </a:xfrm>
            <a:custGeom>
              <a:avLst/>
              <a:gdLst>
                <a:gd name="T0" fmla="*/ 353 w 353"/>
                <a:gd name="T1" fmla="*/ 396 h 396"/>
                <a:gd name="T2" fmla="*/ 250 w 353"/>
                <a:gd name="T3" fmla="*/ 396 h 396"/>
                <a:gd name="T4" fmla="*/ 250 w 353"/>
                <a:gd name="T5" fmla="*/ 198 h 396"/>
                <a:gd name="T6" fmla="*/ 244 w 353"/>
                <a:gd name="T7" fmla="*/ 117 h 396"/>
                <a:gd name="T8" fmla="*/ 222 w 353"/>
                <a:gd name="T9" fmla="*/ 88 h 396"/>
                <a:gd name="T10" fmla="*/ 187 w 353"/>
                <a:gd name="T11" fmla="*/ 78 h 396"/>
                <a:gd name="T12" fmla="*/ 139 w 353"/>
                <a:gd name="T13" fmla="*/ 93 h 396"/>
                <a:gd name="T14" fmla="*/ 110 w 353"/>
                <a:gd name="T15" fmla="*/ 131 h 396"/>
                <a:gd name="T16" fmla="*/ 102 w 353"/>
                <a:gd name="T17" fmla="*/ 220 h 396"/>
                <a:gd name="T18" fmla="*/ 102 w 353"/>
                <a:gd name="T19" fmla="*/ 396 h 396"/>
                <a:gd name="T20" fmla="*/ 0 w 353"/>
                <a:gd name="T21" fmla="*/ 396 h 396"/>
                <a:gd name="T22" fmla="*/ 0 w 353"/>
                <a:gd name="T23" fmla="*/ 8 h 396"/>
                <a:gd name="T24" fmla="*/ 95 w 353"/>
                <a:gd name="T25" fmla="*/ 8 h 396"/>
                <a:gd name="T26" fmla="*/ 95 w 353"/>
                <a:gd name="T27" fmla="*/ 65 h 396"/>
                <a:gd name="T28" fmla="*/ 222 w 353"/>
                <a:gd name="T29" fmla="*/ 0 h 396"/>
                <a:gd name="T30" fmla="*/ 284 w 353"/>
                <a:gd name="T31" fmla="*/ 12 h 396"/>
                <a:gd name="T32" fmla="*/ 327 w 353"/>
                <a:gd name="T33" fmla="*/ 43 h 396"/>
                <a:gd name="T34" fmla="*/ 347 w 353"/>
                <a:gd name="T35" fmla="*/ 86 h 396"/>
                <a:gd name="T36" fmla="*/ 353 w 353"/>
                <a:gd name="T37" fmla="*/ 155 h 396"/>
                <a:gd name="T38" fmla="*/ 353 w 353"/>
                <a:gd name="T39" fmla="*/ 396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3" h="396">
                  <a:moveTo>
                    <a:pt x="353" y="396"/>
                  </a:moveTo>
                  <a:cubicBezTo>
                    <a:pt x="250" y="396"/>
                    <a:pt x="250" y="396"/>
                    <a:pt x="250" y="396"/>
                  </a:cubicBezTo>
                  <a:cubicBezTo>
                    <a:pt x="250" y="198"/>
                    <a:pt x="250" y="198"/>
                    <a:pt x="250" y="198"/>
                  </a:cubicBezTo>
                  <a:cubicBezTo>
                    <a:pt x="250" y="156"/>
                    <a:pt x="248" y="129"/>
                    <a:pt x="244" y="117"/>
                  </a:cubicBezTo>
                  <a:cubicBezTo>
                    <a:pt x="239" y="105"/>
                    <a:pt x="232" y="95"/>
                    <a:pt x="222" y="88"/>
                  </a:cubicBezTo>
                  <a:cubicBezTo>
                    <a:pt x="212" y="81"/>
                    <a:pt x="201" y="78"/>
                    <a:pt x="187" y="78"/>
                  </a:cubicBezTo>
                  <a:cubicBezTo>
                    <a:pt x="169" y="78"/>
                    <a:pt x="153" y="83"/>
                    <a:pt x="139" y="93"/>
                  </a:cubicBezTo>
                  <a:cubicBezTo>
                    <a:pt x="125" y="102"/>
                    <a:pt x="115" y="115"/>
                    <a:pt x="110" y="131"/>
                  </a:cubicBezTo>
                  <a:cubicBezTo>
                    <a:pt x="105" y="147"/>
                    <a:pt x="102" y="177"/>
                    <a:pt x="102" y="220"/>
                  </a:cubicBezTo>
                  <a:cubicBezTo>
                    <a:pt x="102" y="396"/>
                    <a:pt x="102" y="396"/>
                    <a:pt x="102" y="396"/>
                  </a:cubicBezTo>
                  <a:cubicBezTo>
                    <a:pt x="0" y="396"/>
                    <a:pt x="0" y="396"/>
                    <a:pt x="0" y="39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5" y="65"/>
                    <a:pt x="95" y="65"/>
                    <a:pt x="95" y="65"/>
                  </a:cubicBezTo>
                  <a:cubicBezTo>
                    <a:pt x="129" y="22"/>
                    <a:pt x="171" y="0"/>
                    <a:pt x="222" y="0"/>
                  </a:cubicBezTo>
                  <a:cubicBezTo>
                    <a:pt x="245" y="0"/>
                    <a:pt x="266" y="4"/>
                    <a:pt x="284" y="12"/>
                  </a:cubicBezTo>
                  <a:cubicBezTo>
                    <a:pt x="303" y="20"/>
                    <a:pt x="317" y="30"/>
                    <a:pt x="327" y="43"/>
                  </a:cubicBezTo>
                  <a:cubicBezTo>
                    <a:pt x="337" y="56"/>
                    <a:pt x="343" y="70"/>
                    <a:pt x="347" y="86"/>
                  </a:cubicBezTo>
                  <a:cubicBezTo>
                    <a:pt x="351" y="102"/>
                    <a:pt x="353" y="125"/>
                    <a:pt x="353" y="155"/>
                  </a:cubicBezTo>
                  <a:lnTo>
                    <a:pt x="353" y="3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2" name="Freeform 7"/>
            <p:cNvSpPr>
              <a:spLocks/>
            </p:cNvSpPr>
            <p:nvPr/>
          </p:nvSpPr>
          <p:spPr bwMode="auto">
            <a:xfrm>
              <a:off x="1831715" y="350838"/>
              <a:ext cx="974725" cy="1093788"/>
            </a:xfrm>
            <a:custGeom>
              <a:avLst/>
              <a:gdLst>
                <a:gd name="T0" fmla="*/ 353 w 353"/>
                <a:gd name="T1" fmla="*/ 396 h 396"/>
                <a:gd name="T2" fmla="*/ 251 w 353"/>
                <a:gd name="T3" fmla="*/ 396 h 396"/>
                <a:gd name="T4" fmla="*/ 251 w 353"/>
                <a:gd name="T5" fmla="*/ 198 h 396"/>
                <a:gd name="T6" fmla="*/ 244 w 353"/>
                <a:gd name="T7" fmla="*/ 117 h 396"/>
                <a:gd name="T8" fmla="*/ 223 w 353"/>
                <a:gd name="T9" fmla="*/ 88 h 396"/>
                <a:gd name="T10" fmla="*/ 187 w 353"/>
                <a:gd name="T11" fmla="*/ 78 h 396"/>
                <a:gd name="T12" fmla="*/ 139 w 353"/>
                <a:gd name="T13" fmla="*/ 93 h 396"/>
                <a:gd name="T14" fmla="*/ 110 w 353"/>
                <a:gd name="T15" fmla="*/ 131 h 396"/>
                <a:gd name="T16" fmla="*/ 103 w 353"/>
                <a:gd name="T17" fmla="*/ 220 h 396"/>
                <a:gd name="T18" fmla="*/ 103 w 353"/>
                <a:gd name="T19" fmla="*/ 396 h 396"/>
                <a:gd name="T20" fmla="*/ 0 w 353"/>
                <a:gd name="T21" fmla="*/ 396 h 396"/>
                <a:gd name="T22" fmla="*/ 0 w 353"/>
                <a:gd name="T23" fmla="*/ 8 h 396"/>
                <a:gd name="T24" fmla="*/ 95 w 353"/>
                <a:gd name="T25" fmla="*/ 8 h 396"/>
                <a:gd name="T26" fmla="*/ 95 w 353"/>
                <a:gd name="T27" fmla="*/ 65 h 396"/>
                <a:gd name="T28" fmla="*/ 223 w 353"/>
                <a:gd name="T29" fmla="*/ 0 h 396"/>
                <a:gd name="T30" fmla="*/ 285 w 353"/>
                <a:gd name="T31" fmla="*/ 12 h 396"/>
                <a:gd name="T32" fmla="*/ 328 w 353"/>
                <a:gd name="T33" fmla="*/ 43 h 396"/>
                <a:gd name="T34" fmla="*/ 348 w 353"/>
                <a:gd name="T35" fmla="*/ 86 h 396"/>
                <a:gd name="T36" fmla="*/ 353 w 353"/>
                <a:gd name="T37" fmla="*/ 155 h 396"/>
                <a:gd name="T38" fmla="*/ 353 w 353"/>
                <a:gd name="T39" fmla="*/ 396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53" h="396">
                  <a:moveTo>
                    <a:pt x="353" y="396"/>
                  </a:moveTo>
                  <a:cubicBezTo>
                    <a:pt x="251" y="396"/>
                    <a:pt x="251" y="396"/>
                    <a:pt x="251" y="396"/>
                  </a:cubicBezTo>
                  <a:cubicBezTo>
                    <a:pt x="251" y="198"/>
                    <a:pt x="251" y="198"/>
                    <a:pt x="251" y="198"/>
                  </a:cubicBezTo>
                  <a:cubicBezTo>
                    <a:pt x="251" y="156"/>
                    <a:pt x="249" y="129"/>
                    <a:pt x="244" y="117"/>
                  </a:cubicBezTo>
                  <a:cubicBezTo>
                    <a:pt x="240" y="105"/>
                    <a:pt x="233" y="95"/>
                    <a:pt x="223" y="88"/>
                  </a:cubicBezTo>
                  <a:cubicBezTo>
                    <a:pt x="213" y="81"/>
                    <a:pt x="201" y="78"/>
                    <a:pt x="187" y="78"/>
                  </a:cubicBezTo>
                  <a:cubicBezTo>
                    <a:pt x="170" y="78"/>
                    <a:pt x="154" y="83"/>
                    <a:pt x="139" y="93"/>
                  </a:cubicBezTo>
                  <a:cubicBezTo>
                    <a:pt x="125" y="102"/>
                    <a:pt x="116" y="115"/>
                    <a:pt x="110" y="131"/>
                  </a:cubicBezTo>
                  <a:cubicBezTo>
                    <a:pt x="105" y="147"/>
                    <a:pt x="103" y="177"/>
                    <a:pt x="103" y="220"/>
                  </a:cubicBezTo>
                  <a:cubicBezTo>
                    <a:pt x="103" y="396"/>
                    <a:pt x="103" y="396"/>
                    <a:pt x="103" y="396"/>
                  </a:cubicBezTo>
                  <a:cubicBezTo>
                    <a:pt x="0" y="396"/>
                    <a:pt x="0" y="396"/>
                    <a:pt x="0" y="39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5" y="65"/>
                    <a:pt x="95" y="65"/>
                    <a:pt x="95" y="65"/>
                  </a:cubicBezTo>
                  <a:cubicBezTo>
                    <a:pt x="129" y="22"/>
                    <a:pt x="172" y="0"/>
                    <a:pt x="223" y="0"/>
                  </a:cubicBezTo>
                  <a:cubicBezTo>
                    <a:pt x="246" y="0"/>
                    <a:pt x="266" y="4"/>
                    <a:pt x="285" y="12"/>
                  </a:cubicBezTo>
                  <a:cubicBezTo>
                    <a:pt x="304" y="20"/>
                    <a:pt x="318" y="30"/>
                    <a:pt x="328" y="43"/>
                  </a:cubicBezTo>
                  <a:cubicBezTo>
                    <a:pt x="337" y="56"/>
                    <a:pt x="344" y="70"/>
                    <a:pt x="348" y="86"/>
                  </a:cubicBezTo>
                  <a:cubicBezTo>
                    <a:pt x="351" y="102"/>
                    <a:pt x="353" y="125"/>
                    <a:pt x="353" y="155"/>
                  </a:cubicBezTo>
                  <a:lnTo>
                    <a:pt x="353" y="3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3" name="Freeform 8"/>
            <p:cNvSpPr>
              <a:spLocks noEditPoints="1"/>
            </p:cNvSpPr>
            <p:nvPr/>
          </p:nvSpPr>
          <p:spPr bwMode="auto">
            <a:xfrm>
              <a:off x="3023927" y="350838"/>
              <a:ext cx="1104900" cy="1119188"/>
            </a:xfrm>
            <a:custGeom>
              <a:avLst/>
              <a:gdLst>
                <a:gd name="T0" fmla="*/ 0 w 400"/>
                <a:gd name="T1" fmla="*/ 197 h 405"/>
                <a:gd name="T2" fmla="*/ 25 w 400"/>
                <a:gd name="T3" fmla="*/ 98 h 405"/>
                <a:gd name="T4" fmla="*/ 96 w 400"/>
                <a:gd name="T5" fmla="*/ 25 h 405"/>
                <a:gd name="T6" fmla="*/ 199 w 400"/>
                <a:gd name="T7" fmla="*/ 0 h 405"/>
                <a:gd name="T8" fmla="*/ 343 w 400"/>
                <a:gd name="T9" fmla="*/ 57 h 405"/>
                <a:gd name="T10" fmla="*/ 400 w 400"/>
                <a:gd name="T11" fmla="*/ 201 h 405"/>
                <a:gd name="T12" fmla="*/ 343 w 400"/>
                <a:gd name="T13" fmla="*/ 347 h 405"/>
                <a:gd name="T14" fmla="*/ 200 w 400"/>
                <a:gd name="T15" fmla="*/ 405 h 405"/>
                <a:gd name="T16" fmla="*/ 98 w 400"/>
                <a:gd name="T17" fmla="*/ 380 h 405"/>
                <a:gd name="T18" fmla="*/ 25 w 400"/>
                <a:gd name="T19" fmla="*/ 310 h 405"/>
                <a:gd name="T20" fmla="*/ 0 w 400"/>
                <a:gd name="T21" fmla="*/ 197 h 405"/>
                <a:gd name="T22" fmla="*/ 105 w 400"/>
                <a:gd name="T23" fmla="*/ 202 h 405"/>
                <a:gd name="T24" fmla="*/ 132 w 400"/>
                <a:gd name="T25" fmla="*/ 290 h 405"/>
                <a:gd name="T26" fmla="*/ 200 w 400"/>
                <a:gd name="T27" fmla="*/ 321 h 405"/>
                <a:gd name="T28" fmla="*/ 267 w 400"/>
                <a:gd name="T29" fmla="*/ 290 h 405"/>
                <a:gd name="T30" fmla="*/ 294 w 400"/>
                <a:gd name="T31" fmla="*/ 201 h 405"/>
                <a:gd name="T32" fmla="*/ 267 w 400"/>
                <a:gd name="T33" fmla="*/ 114 h 405"/>
                <a:gd name="T34" fmla="*/ 200 w 400"/>
                <a:gd name="T35" fmla="*/ 83 h 405"/>
                <a:gd name="T36" fmla="*/ 132 w 400"/>
                <a:gd name="T37" fmla="*/ 114 h 405"/>
                <a:gd name="T38" fmla="*/ 105 w 400"/>
                <a:gd name="T39" fmla="*/ 20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00" h="405">
                  <a:moveTo>
                    <a:pt x="0" y="197"/>
                  </a:moveTo>
                  <a:cubicBezTo>
                    <a:pt x="0" y="163"/>
                    <a:pt x="8" y="130"/>
                    <a:pt x="25" y="98"/>
                  </a:cubicBezTo>
                  <a:cubicBezTo>
                    <a:pt x="42" y="66"/>
                    <a:pt x="65" y="42"/>
                    <a:pt x="96" y="25"/>
                  </a:cubicBezTo>
                  <a:cubicBezTo>
                    <a:pt x="127" y="8"/>
                    <a:pt x="161" y="0"/>
                    <a:pt x="199" y="0"/>
                  </a:cubicBezTo>
                  <a:cubicBezTo>
                    <a:pt x="258" y="0"/>
                    <a:pt x="306" y="19"/>
                    <a:pt x="343" y="57"/>
                  </a:cubicBezTo>
                  <a:cubicBezTo>
                    <a:pt x="381" y="95"/>
                    <a:pt x="400" y="143"/>
                    <a:pt x="400" y="201"/>
                  </a:cubicBezTo>
                  <a:cubicBezTo>
                    <a:pt x="400" y="260"/>
                    <a:pt x="381" y="308"/>
                    <a:pt x="343" y="347"/>
                  </a:cubicBezTo>
                  <a:cubicBezTo>
                    <a:pt x="305" y="385"/>
                    <a:pt x="257" y="405"/>
                    <a:pt x="200" y="405"/>
                  </a:cubicBezTo>
                  <a:cubicBezTo>
                    <a:pt x="165" y="405"/>
                    <a:pt x="131" y="397"/>
                    <a:pt x="98" y="380"/>
                  </a:cubicBezTo>
                  <a:cubicBezTo>
                    <a:pt x="66" y="364"/>
                    <a:pt x="42" y="341"/>
                    <a:pt x="25" y="310"/>
                  </a:cubicBezTo>
                  <a:cubicBezTo>
                    <a:pt x="8" y="279"/>
                    <a:pt x="0" y="241"/>
                    <a:pt x="0" y="197"/>
                  </a:cubicBezTo>
                  <a:close/>
                  <a:moveTo>
                    <a:pt x="105" y="202"/>
                  </a:moveTo>
                  <a:cubicBezTo>
                    <a:pt x="105" y="241"/>
                    <a:pt x="114" y="270"/>
                    <a:pt x="132" y="290"/>
                  </a:cubicBezTo>
                  <a:cubicBezTo>
                    <a:pt x="150" y="311"/>
                    <a:pt x="173" y="321"/>
                    <a:pt x="200" y="321"/>
                  </a:cubicBezTo>
                  <a:cubicBezTo>
                    <a:pt x="226" y="321"/>
                    <a:pt x="249" y="311"/>
                    <a:pt x="267" y="290"/>
                  </a:cubicBezTo>
                  <a:cubicBezTo>
                    <a:pt x="285" y="270"/>
                    <a:pt x="294" y="240"/>
                    <a:pt x="294" y="201"/>
                  </a:cubicBezTo>
                  <a:cubicBezTo>
                    <a:pt x="294" y="163"/>
                    <a:pt x="285" y="134"/>
                    <a:pt x="267" y="114"/>
                  </a:cubicBezTo>
                  <a:cubicBezTo>
                    <a:pt x="249" y="93"/>
                    <a:pt x="226" y="83"/>
                    <a:pt x="200" y="83"/>
                  </a:cubicBezTo>
                  <a:cubicBezTo>
                    <a:pt x="173" y="83"/>
                    <a:pt x="150" y="93"/>
                    <a:pt x="132" y="114"/>
                  </a:cubicBezTo>
                  <a:cubicBezTo>
                    <a:pt x="114" y="134"/>
                    <a:pt x="105" y="164"/>
                    <a:pt x="105" y="2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4" name="Freeform 9"/>
            <p:cNvSpPr>
              <a:spLocks/>
            </p:cNvSpPr>
            <p:nvPr/>
          </p:nvSpPr>
          <p:spPr bwMode="auto">
            <a:xfrm>
              <a:off x="4208202" y="373063"/>
              <a:ext cx="1112838" cy="1071563"/>
            </a:xfrm>
            <a:custGeom>
              <a:avLst/>
              <a:gdLst>
                <a:gd name="T0" fmla="*/ 157 w 403"/>
                <a:gd name="T1" fmla="*/ 388 h 388"/>
                <a:gd name="T2" fmla="*/ 0 w 403"/>
                <a:gd name="T3" fmla="*/ 0 h 388"/>
                <a:gd name="T4" fmla="*/ 108 w 403"/>
                <a:gd name="T5" fmla="*/ 0 h 388"/>
                <a:gd name="T6" fmla="*/ 181 w 403"/>
                <a:gd name="T7" fmla="*/ 198 h 388"/>
                <a:gd name="T8" fmla="*/ 202 w 403"/>
                <a:gd name="T9" fmla="*/ 264 h 388"/>
                <a:gd name="T10" fmla="*/ 213 w 403"/>
                <a:gd name="T11" fmla="*/ 231 h 388"/>
                <a:gd name="T12" fmla="*/ 224 w 403"/>
                <a:gd name="T13" fmla="*/ 198 h 388"/>
                <a:gd name="T14" fmla="*/ 297 w 403"/>
                <a:gd name="T15" fmla="*/ 0 h 388"/>
                <a:gd name="T16" fmla="*/ 403 w 403"/>
                <a:gd name="T17" fmla="*/ 0 h 388"/>
                <a:gd name="T18" fmla="*/ 249 w 403"/>
                <a:gd name="T19" fmla="*/ 388 h 388"/>
                <a:gd name="T20" fmla="*/ 157 w 403"/>
                <a:gd name="T21" fmla="*/ 388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3" h="388">
                  <a:moveTo>
                    <a:pt x="157" y="388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81" y="198"/>
                    <a:pt x="181" y="198"/>
                    <a:pt x="181" y="198"/>
                  </a:cubicBezTo>
                  <a:cubicBezTo>
                    <a:pt x="202" y="264"/>
                    <a:pt x="202" y="264"/>
                    <a:pt x="202" y="264"/>
                  </a:cubicBezTo>
                  <a:cubicBezTo>
                    <a:pt x="208" y="247"/>
                    <a:pt x="211" y="236"/>
                    <a:pt x="213" y="231"/>
                  </a:cubicBezTo>
                  <a:cubicBezTo>
                    <a:pt x="216" y="220"/>
                    <a:pt x="220" y="209"/>
                    <a:pt x="224" y="198"/>
                  </a:cubicBezTo>
                  <a:cubicBezTo>
                    <a:pt x="297" y="0"/>
                    <a:pt x="297" y="0"/>
                    <a:pt x="297" y="0"/>
                  </a:cubicBezTo>
                  <a:cubicBezTo>
                    <a:pt x="403" y="0"/>
                    <a:pt x="403" y="0"/>
                    <a:pt x="403" y="0"/>
                  </a:cubicBezTo>
                  <a:cubicBezTo>
                    <a:pt x="249" y="388"/>
                    <a:pt x="249" y="388"/>
                    <a:pt x="249" y="388"/>
                  </a:cubicBezTo>
                  <a:lnTo>
                    <a:pt x="157" y="3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5" name="Rectangle 10"/>
            <p:cNvSpPr>
              <a:spLocks noChangeArrowheads="1"/>
            </p:cNvSpPr>
            <p:nvPr/>
          </p:nvSpPr>
          <p:spPr bwMode="auto">
            <a:xfrm>
              <a:off x="5492490" y="373063"/>
              <a:ext cx="280988" cy="10715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6" name="Freeform 11"/>
            <p:cNvSpPr>
              <a:spLocks/>
            </p:cNvSpPr>
            <p:nvPr/>
          </p:nvSpPr>
          <p:spPr bwMode="auto">
            <a:xfrm>
              <a:off x="5963977" y="350838"/>
              <a:ext cx="996950" cy="1119188"/>
            </a:xfrm>
            <a:custGeom>
              <a:avLst/>
              <a:gdLst>
                <a:gd name="T0" fmla="*/ 0 w 361"/>
                <a:gd name="T1" fmla="*/ 285 h 405"/>
                <a:gd name="T2" fmla="*/ 102 w 361"/>
                <a:gd name="T3" fmla="*/ 270 h 405"/>
                <a:gd name="T4" fmla="*/ 129 w 361"/>
                <a:gd name="T5" fmla="*/ 315 h 405"/>
                <a:gd name="T6" fmla="*/ 185 w 361"/>
                <a:gd name="T7" fmla="*/ 330 h 405"/>
                <a:gd name="T8" fmla="*/ 245 w 361"/>
                <a:gd name="T9" fmla="*/ 316 h 405"/>
                <a:gd name="T10" fmla="*/ 259 w 361"/>
                <a:gd name="T11" fmla="*/ 289 h 405"/>
                <a:gd name="T12" fmla="*/ 251 w 361"/>
                <a:gd name="T13" fmla="*/ 269 h 405"/>
                <a:gd name="T14" fmla="*/ 217 w 361"/>
                <a:gd name="T15" fmla="*/ 256 h 405"/>
                <a:gd name="T16" fmla="*/ 60 w 361"/>
                <a:gd name="T17" fmla="*/ 206 h 405"/>
                <a:gd name="T18" fmla="*/ 14 w 361"/>
                <a:gd name="T19" fmla="*/ 119 h 405"/>
                <a:gd name="T20" fmla="*/ 54 w 361"/>
                <a:gd name="T21" fmla="*/ 34 h 405"/>
                <a:gd name="T22" fmla="*/ 177 w 361"/>
                <a:gd name="T23" fmla="*/ 0 h 405"/>
                <a:gd name="T24" fmla="*/ 295 w 361"/>
                <a:gd name="T25" fmla="*/ 26 h 405"/>
                <a:gd name="T26" fmla="*/ 348 w 361"/>
                <a:gd name="T27" fmla="*/ 102 h 405"/>
                <a:gd name="T28" fmla="*/ 252 w 361"/>
                <a:gd name="T29" fmla="*/ 120 h 405"/>
                <a:gd name="T30" fmla="*/ 228 w 361"/>
                <a:gd name="T31" fmla="*/ 85 h 405"/>
                <a:gd name="T32" fmla="*/ 179 w 361"/>
                <a:gd name="T33" fmla="*/ 73 h 405"/>
                <a:gd name="T34" fmla="*/ 121 w 361"/>
                <a:gd name="T35" fmla="*/ 85 h 405"/>
                <a:gd name="T36" fmla="*/ 109 w 361"/>
                <a:gd name="T37" fmla="*/ 105 h 405"/>
                <a:gd name="T38" fmla="*/ 119 w 361"/>
                <a:gd name="T39" fmla="*/ 124 h 405"/>
                <a:gd name="T40" fmla="*/ 215 w 361"/>
                <a:gd name="T41" fmla="*/ 153 h 405"/>
                <a:gd name="T42" fmla="*/ 329 w 361"/>
                <a:gd name="T43" fmla="*/ 198 h 405"/>
                <a:gd name="T44" fmla="*/ 361 w 361"/>
                <a:gd name="T45" fmla="*/ 275 h 405"/>
                <a:gd name="T46" fmla="*/ 317 w 361"/>
                <a:gd name="T47" fmla="*/ 366 h 405"/>
                <a:gd name="T48" fmla="*/ 185 w 361"/>
                <a:gd name="T49" fmla="*/ 405 h 405"/>
                <a:gd name="T50" fmla="*/ 60 w 361"/>
                <a:gd name="T51" fmla="*/ 372 h 405"/>
                <a:gd name="T52" fmla="*/ 0 w 361"/>
                <a:gd name="T53" fmla="*/ 28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1" h="405">
                  <a:moveTo>
                    <a:pt x="0" y="285"/>
                  </a:moveTo>
                  <a:cubicBezTo>
                    <a:pt x="102" y="270"/>
                    <a:pt x="102" y="270"/>
                    <a:pt x="102" y="270"/>
                  </a:cubicBezTo>
                  <a:cubicBezTo>
                    <a:pt x="107" y="290"/>
                    <a:pt x="116" y="305"/>
                    <a:pt x="129" y="315"/>
                  </a:cubicBezTo>
                  <a:cubicBezTo>
                    <a:pt x="142" y="325"/>
                    <a:pt x="161" y="330"/>
                    <a:pt x="185" y="330"/>
                  </a:cubicBezTo>
                  <a:cubicBezTo>
                    <a:pt x="212" y="330"/>
                    <a:pt x="232" y="326"/>
                    <a:pt x="245" y="316"/>
                  </a:cubicBezTo>
                  <a:cubicBezTo>
                    <a:pt x="254" y="309"/>
                    <a:pt x="259" y="300"/>
                    <a:pt x="259" y="289"/>
                  </a:cubicBezTo>
                  <a:cubicBezTo>
                    <a:pt x="259" y="281"/>
                    <a:pt x="256" y="274"/>
                    <a:pt x="251" y="269"/>
                  </a:cubicBezTo>
                  <a:cubicBezTo>
                    <a:pt x="246" y="264"/>
                    <a:pt x="235" y="260"/>
                    <a:pt x="217" y="256"/>
                  </a:cubicBezTo>
                  <a:cubicBezTo>
                    <a:pt x="134" y="237"/>
                    <a:pt x="82" y="221"/>
                    <a:pt x="60" y="206"/>
                  </a:cubicBezTo>
                  <a:cubicBezTo>
                    <a:pt x="29" y="185"/>
                    <a:pt x="14" y="156"/>
                    <a:pt x="14" y="119"/>
                  </a:cubicBezTo>
                  <a:cubicBezTo>
                    <a:pt x="14" y="85"/>
                    <a:pt x="27" y="57"/>
                    <a:pt x="54" y="34"/>
                  </a:cubicBezTo>
                  <a:cubicBezTo>
                    <a:pt x="80" y="11"/>
                    <a:pt x="121" y="0"/>
                    <a:pt x="177" y="0"/>
                  </a:cubicBezTo>
                  <a:cubicBezTo>
                    <a:pt x="230" y="0"/>
                    <a:pt x="269" y="8"/>
                    <a:pt x="295" y="26"/>
                  </a:cubicBezTo>
                  <a:cubicBezTo>
                    <a:pt x="321" y="43"/>
                    <a:pt x="339" y="68"/>
                    <a:pt x="348" y="102"/>
                  </a:cubicBezTo>
                  <a:cubicBezTo>
                    <a:pt x="252" y="120"/>
                    <a:pt x="252" y="120"/>
                    <a:pt x="252" y="120"/>
                  </a:cubicBezTo>
                  <a:cubicBezTo>
                    <a:pt x="247" y="105"/>
                    <a:pt x="240" y="93"/>
                    <a:pt x="228" y="85"/>
                  </a:cubicBezTo>
                  <a:cubicBezTo>
                    <a:pt x="217" y="77"/>
                    <a:pt x="200" y="73"/>
                    <a:pt x="179" y="73"/>
                  </a:cubicBezTo>
                  <a:cubicBezTo>
                    <a:pt x="152" y="73"/>
                    <a:pt x="132" y="77"/>
                    <a:pt x="121" y="85"/>
                  </a:cubicBezTo>
                  <a:cubicBezTo>
                    <a:pt x="113" y="90"/>
                    <a:pt x="109" y="97"/>
                    <a:pt x="109" y="105"/>
                  </a:cubicBezTo>
                  <a:cubicBezTo>
                    <a:pt x="109" y="113"/>
                    <a:pt x="112" y="119"/>
                    <a:pt x="119" y="124"/>
                  </a:cubicBezTo>
                  <a:cubicBezTo>
                    <a:pt x="128" y="131"/>
                    <a:pt x="160" y="140"/>
                    <a:pt x="215" y="153"/>
                  </a:cubicBezTo>
                  <a:cubicBezTo>
                    <a:pt x="270" y="165"/>
                    <a:pt x="308" y="180"/>
                    <a:pt x="329" y="198"/>
                  </a:cubicBezTo>
                  <a:cubicBezTo>
                    <a:pt x="351" y="217"/>
                    <a:pt x="361" y="242"/>
                    <a:pt x="361" y="275"/>
                  </a:cubicBezTo>
                  <a:cubicBezTo>
                    <a:pt x="361" y="310"/>
                    <a:pt x="347" y="341"/>
                    <a:pt x="317" y="366"/>
                  </a:cubicBezTo>
                  <a:cubicBezTo>
                    <a:pt x="287" y="392"/>
                    <a:pt x="243" y="405"/>
                    <a:pt x="185" y="405"/>
                  </a:cubicBezTo>
                  <a:cubicBezTo>
                    <a:pt x="132" y="405"/>
                    <a:pt x="91" y="394"/>
                    <a:pt x="60" y="372"/>
                  </a:cubicBezTo>
                  <a:cubicBezTo>
                    <a:pt x="29" y="351"/>
                    <a:pt x="9" y="322"/>
                    <a:pt x="0" y="28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7" name="Freeform 12"/>
            <p:cNvSpPr>
              <a:spLocks noEditPoints="1"/>
            </p:cNvSpPr>
            <p:nvPr/>
          </p:nvSpPr>
          <p:spPr bwMode="auto">
            <a:xfrm>
              <a:off x="7143490" y="350838"/>
              <a:ext cx="1101725" cy="1119188"/>
            </a:xfrm>
            <a:custGeom>
              <a:avLst/>
              <a:gdLst>
                <a:gd name="T0" fmla="*/ 0 w 399"/>
                <a:gd name="T1" fmla="*/ 197 h 405"/>
                <a:gd name="T2" fmla="*/ 25 w 399"/>
                <a:gd name="T3" fmla="*/ 98 h 405"/>
                <a:gd name="T4" fmla="*/ 96 w 399"/>
                <a:gd name="T5" fmla="*/ 25 h 405"/>
                <a:gd name="T6" fmla="*/ 199 w 399"/>
                <a:gd name="T7" fmla="*/ 0 h 405"/>
                <a:gd name="T8" fmla="*/ 343 w 399"/>
                <a:gd name="T9" fmla="*/ 57 h 405"/>
                <a:gd name="T10" fmla="*/ 399 w 399"/>
                <a:gd name="T11" fmla="*/ 201 h 405"/>
                <a:gd name="T12" fmla="*/ 343 w 399"/>
                <a:gd name="T13" fmla="*/ 347 h 405"/>
                <a:gd name="T14" fmla="*/ 200 w 399"/>
                <a:gd name="T15" fmla="*/ 405 h 405"/>
                <a:gd name="T16" fmla="*/ 98 w 399"/>
                <a:gd name="T17" fmla="*/ 380 h 405"/>
                <a:gd name="T18" fmla="*/ 25 w 399"/>
                <a:gd name="T19" fmla="*/ 310 h 405"/>
                <a:gd name="T20" fmla="*/ 0 w 399"/>
                <a:gd name="T21" fmla="*/ 197 h 405"/>
                <a:gd name="T22" fmla="*/ 105 w 399"/>
                <a:gd name="T23" fmla="*/ 202 h 405"/>
                <a:gd name="T24" fmla="*/ 132 w 399"/>
                <a:gd name="T25" fmla="*/ 290 h 405"/>
                <a:gd name="T26" fmla="*/ 200 w 399"/>
                <a:gd name="T27" fmla="*/ 321 h 405"/>
                <a:gd name="T28" fmla="*/ 267 w 399"/>
                <a:gd name="T29" fmla="*/ 290 h 405"/>
                <a:gd name="T30" fmla="*/ 294 w 399"/>
                <a:gd name="T31" fmla="*/ 201 h 405"/>
                <a:gd name="T32" fmla="*/ 267 w 399"/>
                <a:gd name="T33" fmla="*/ 114 h 405"/>
                <a:gd name="T34" fmla="*/ 200 w 399"/>
                <a:gd name="T35" fmla="*/ 83 h 405"/>
                <a:gd name="T36" fmla="*/ 132 w 399"/>
                <a:gd name="T37" fmla="*/ 114 h 405"/>
                <a:gd name="T38" fmla="*/ 105 w 399"/>
                <a:gd name="T39" fmla="*/ 202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9" h="405">
                  <a:moveTo>
                    <a:pt x="0" y="197"/>
                  </a:moveTo>
                  <a:cubicBezTo>
                    <a:pt x="0" y="163"/>
                    <a:pt x="8" y="130"/>
                    <a:pt x="25" y="98"/>
                  </a:cubicBezTo>
                  <a:cubicBezTo>
                    <a:pt x="42" y="66"/>
                    <a:pt x="65" y="42"/>
                    <a:pt x="96" y="25"/>
                  </a:cubicBezTo>
                  <a:cubicBezTo>
                    <a:pt x="127" y="8"/>
                    <a:pt x="161" y="0"/>
                    <a:pt x="199" y="0"/>
                  </a:cubicBezTo>
                  <a:cubicBezTo>
                    <a:pt x="258" y="0"/>
                    <a:pt x="306" y="19"/>
                    <a:pt x="343" y="57"/>
                  </a:cubicBezTo>
                  <a:cubicBezTo>
                    <a:pt x="381" y="95"/>
                    <a:pt x="399" y="143"/>
                    <a:pt x="399" y="201"/>
                  </a:cubicBezTo>
                  <a:cubicBezTo>
                    <a:pt x="399" y="260"/>
                    <a:pt x="381" y="308"/>
                    <a:pt x="343" y="347"/>
                  </a:cubicBezTo>
                  <a:cubicBezTo>
                    <a:pt x="305" y="385"/>
                    <a:pt x="257" y="405"/>
                    <a:pt x="200" y="405"/>
                  </a:cubicBezTo>
                  <a:cubicBezTo>
                    <a:pt x="164" y="405"/>
                    <a:pt x="131" y="397"/>
                    <a:pt x="98" y="380"/>
                  </a:cubicBezTo>
                  <a:cubicBezTo>
                    <a:pt x="66" y="364"/>
                    <a:pt x="42" y="341"/>
                    <a:pt x="25" y="310"/>
                  </a:cubicBezTo>
                  <a:cubicBezTo>
                    <a:pt x="8" y="279"/>
                    <a:pt x="0" y="241"/>
                    <a:pt x="0" y="197"/>
                  </a:cubicBezTo>
                  <a:close/>
                  <a:moveTo>
                    <a:pt x="105" y="202"/>
                  </a:moveTo>
                  <a:cubicBezTo>
                    <a:pt x="105" y="241"/>
                    <a:pt x="114" y="270"/>
                    <a:pt x="132" y="290"/>
                  </a:cubicBezTo>
                  <a:cubicBezTo>
                    <a:pt x="150" y="311"/>
                    <a:pt x="173" y="321"/>
                    <a:pt x="200" y="321"/>
                  </a:cubicBezTo>
                  <a:cubicBezTo>
                    <a:pt x="226" y="321"/>
                    <a:pt x="249" y="311"/>
                    <a:pt x="267" y="290"/>
                  </a:cubicBezTo>
                  <a:cubicBezTo>
                    <a:pt x="285" y="270"/>
                    <a:pt x="294" y="240"/>
                    <a:pt x="294" y="201"/>
                  </a:cubicBezTo>
                  <a:cubicBezTo>
                    <a:pt x="294" y="163"/>
                    <a:pt x="285" y="134"/>
                    <a:pt x="267" y="114"/>
                  </a:cubicBezTo>
                  <a:cubicBezTo>
                    <a:pt x="249" y="93"/>
                    <a:pt x="226" y="83"/>
                    <a:pt x="200" y="83"/>
                  </a:cubicBezTo>
                  <a:cubicBezTo>
                    <a:pt x="173" y="83"/>
                    <a:pt x="150" y="93"/>
                    <a:pt x="132" y="114"/>
                  </a:cubicBezTo>
                  <a:cubicBezTo>
                    <a:pt x="114" y="134"/>
                    <a:pt x="105" y="164"/>
                    <a:pt x="105" y="20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  <p:sp>
          <p:nvSpPr>
            <p:cNvPr id="178" name="Freeform 13"/>
            <p:cNvSpPr>
              <a:spLocks/>
            </p:cNvSpPr>
            <p:nvPr/>
          </p:nvSpPr>
          <p:spPr bwMode="auto">
            <a:xfrm>
              <a:off x="8454765" y="350838"/>
              <a:ext cx="693738" cy="1093788"/>
            </a:xfrm>
            <a:custGeom>
              <a:avLst/>
              <a:gdLst>
                <a:gd name="T0" fmla="*/ 102 w 251"/>
                <a:gd name="T1" fmla="*/ 396 h 396"/>
                <a:gd name="T2" fmla="*/ 0 w 251"/>
                <a:gd name="T3" fmla="*/ 396 h 396"/>
                <a:gd name="T4" fmla="*/ 0 w 251"/>
                <a:gd name="T5" fmla="*/ 8 h 396"/>
                <a:gd name="T6" fmla="*/ 95 w 251"/>
                <a:gd name="T7" fmla="*/ 8 h 396"/>
                <a:gd name="T8" fmla="*/ 95 w 251"/>
                <a:gd name="T9" fmla="*/ 63 h 396"/>
                <a:gd name="T10" fmla="*/ 139 w 251"/>
                <a:gd name="T11" fmla="*/ 12 h 396"/>
                <a:gd name="T12" fmla="*/ 183 w 251"/>
                <a:gd name="T13" fmla="*/ 0 h 396"/>
                <a:gd name="T14" fmla="*/ 251 w 251"/>
                <a:gd name="T15" fmla="*/ 19 h 396"/>
                <a:gd name="T16" fmla="*/ 219 w 251"/>
                <a:gd name="T17" fmla="*/ 108 h 396"/>
                <a:gd name="T18" fmla="*/ 171 w 251"/>
                <a:gd name="T19" fmla="*/ 92 h 396"/>
                <a:gd name="T20" fmla="*/ 134 w 251"/>
                <a:gd name="T21" fmla="*/ 103 h 396"/>
                <a:gd name="T22" fmla="*/ 111 w 251"/>
                <a:gd name="T23" fmla="*/ 146 h 396"/>
                <a:gd name="T24" fmla="*/ 102 w 251"/>
                <a:gd name="T25" fmla="*/ 276 h 396"/>
                <a:gd name="T26" fmla="*/ 102 w 251"/>
                <a:gd name="T27" fmla="*/ 396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1" h="396">
                  <a:moveTo>
                    <a:pt x="102" y="396"/>
                  </a:moveTo>
                  <a:cubicBezTo>
                    <a:pt x="0" y="396"/>
                    <a:pt x="0" y="396"/>
                    <a:pt x="0" y="39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111" y="37"/>
                    <a:pt x="126" y="20"/>
                    <a:pt x="139" y="12"/>
                  </a:cubicBezTo>
                  <a:cubicBezTo>
                    <a:pt x="152" y="4"/>
                    <a:pt x="167" y="0"/>
                    <a:pt x="183" y="0"/>
                  </a:cubicBezTo>
                  <a:cubicBezTo>
                    <a:pt x="206" y="0"/>
                    <a:pt x="229" y="6"/>
                    <a:pt x="251" y="19"/>
                  </a:cubicBezTo>
                  <a:cubicBezTo>
                    <a:pt x="219" y="108"/>
                    <a:pt x="219" y="108"/>
                    <a:pt x="219" y="108"/>
                  </a:cubicBezTo>
                  <a:cubicBezTo>
                    <a:pt x="202" y="97"/>
                    <a:pt x="186" y="92"/>
                    <a:pt x="171" y="92"/>
                  </a:cubicBezTo>
                  <a:cubicBezTo>
                    <a:pt x="156" y="92"/>
                    <a:pt x="144" y="96"/>
                    <a:pt x="134" y="103"/>
                  </a:cubicBezTo>
                  <a:cubicBezTo>
                    <a:pt x="124" y="111"/>
                    <a:pt x="116" y="126"/>
                    <a:pt x="111" y="146"/>
                  </a:cubicBezTo>
                  <a:cubicBezTo>
                    <a:pt x="105" y="167"/>
                    <a:pt x="102" y="210"/>
                    <a:pt x="102" y="276"/>
                  </a:cubicBezTo>
                  <a:lnTo>
                    <a:pt x="102" y="3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a-DK"/>
            </a:p>
          </p:txBody>
        </p:sp>
      </p:grpSp>
      <p:sp>
        <p:nvSpPr>
          <p:cNvPr id="179" name="TextBox 178"/>
          <p:cNvSpPr txBox="1"/>
          <p:nvPr/>
        </p:nvSpPr>
        <p:spPr>
          <a:xfrm>
            <a:off x="10913246" y="6395761"/>
            <a:ext cx="2696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800" dirty="0">
                <a:solidFill>
                  <a:srgbClr val="E9EAEB"/>
                </a:solidFill>
              </a:rPr>
              <a:t>©</a:t>
            </a:r>
          </a:p>
        </p:txBody>
      </p:sp>
      <p:sp>
        <p:nvSpPr>
          <p:cNvPr id="164" name="Højrepil 178"/>
          <p:cNvSpPr/>
          <p:nvPr/>
        </p:nvSpPr>
        <p:spPr>
          <a:xfrm>
            <a:off x="4869759" y="3154774"/>
            <a:ext cx="560653" cy="549308"/>
          </a:xfrm>
          <a:prstGeom prst="rightArrow">
            <a:avLst/>
          </a:prstGeom>
          <a:solidFill>
            <a:schemeClr val="bg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a-DK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6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7761" b="7054"/>
          <a:stretch/>
        </p:blipFill>
        <p:spPr>
          <a:xfrm>
            <a:off x="0" y="1"/>
            <a:ext cx="12254422" cy="6858000"/>
          </a:xfrm>
          <a:prstGeom prst="rect">
            <a:avLst/>
          </a:prstGeom>
        </p:spPr>
      </p:pic>
      <p:sp>
        <p:nvSpPr>
          <p:cNvPr id="4" name="Title 5"/>
          <p:cNvSpPr txBox="1">
            <a:spLocks/>
          </p:cNvSpPr>
          <p:nvPr/>
        </p:nvSpPr>
        <p:spPr>
          <a:xfrm>
            <a:off x="269239" y="4502455"/>
            <a:ext cx="11653523" cy="1158793"/>
          </a:xfrm>
          <a:prstGeom prst="rect">
            <a:avLst/>
          </a:prstGeom>
          <a:noFill/>
        </p:spPr>
        <p:txBody>
          <a:bodyPr vert="horz" lIns="0" tIns="91440" rIns="0" bIns="91440" rtlCol="0" anchor="t" anchorCtr="0">
            <a:spAutoFit/>
          </a:bodyPr>
          <a:lstStyle>
            <a:lvl1pPr algn="ctr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7058" kern="800" spc="-98" baseline="0">
                <a:gradFill>
                  <a:gsLst>
                    <a:gs pos="100000">
                      <a:schemeClr val="tx1"/>
                    </a:gs>
                    <a:gs pos="0">
                      <a:schemeClr val="tx1"/>
                    </a:gs>
                  </a:gsLst>
                  <a:lin ang="5400000" scaled="0"/>
                </a:gradFill>
                <a:latin typeface="Carlsberg Sans Light" panose="020B030402020202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solidFill>
                  <a:schemeClr val="bg1"/>
                </a:solidFill>
              </a:rPr>
              <a:t>Decision</a:t>
            </a:r>
          </a:p>
        </p:txBody>
      </p:sp>
    </p:spTree>
    <p:extLst>
      <p:ext uri="{BB962C8B-B14F-4D97-AF65-F5344CB8AC3E}">
        <p14:creationId xmlns:p14="http://schemas.microsoft.com/office/powerpoint/2010/main" val="36262002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331640" y="1773051"/>
            <a:ext cx="8067019" cy="4967846"/>
            <a:chOff x="971550" y="2152650"/>
            <a:chExt cx="6983413" cy="4300538"/>
          </a:xfrm>
        </p:grpSpPr>
        <p:pic>
          <p:nvPicPr>
            <p:cNvPr id="55300" name="Picture 3" descr="Carlsberg Group world map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550" y="2152650"/>
              <a:ext cx="6983413" cy="4300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01" name="Picture 4" descr="ABinbev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32025" y="4173538"/>
              <a:ext cx="928688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02" name="Picture 5" descr="ABinbev"/>
            <p:cNvPicPr>
              <a:picLocks noChangeAspect="1" noChangeArrowheads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78100" y="5119688"/>
              <a:ext cx="1106488" cy="481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03" name="Picture 6" descr="SABmiller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4538" y="4024313"/>
              <a:ext cx="48577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04" name="Picture 7" descr="Annual04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2024063" y="4789488"/>
              <a:ext cx="706437" cy="211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05" name="Picture 8" descr="Annual04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0" cstate="screen">
              <a:lum contrast="1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3419475" y="4149725"/>
              <a:ext cx="719138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06" name="Picture 9" descr="SABmiller"/>
            <p:cNvPicPr>
              <a:picLocks noChangeAspect="1" noChangeArrowheads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7600" y="4587875"/>
              <a:ext cx="306388" cy="21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07" name="Picture 10" descr="SABmiller"/>
            <p:cNvPicPr>
              <a:picLocks noChangeAspect="1" noChangeArrowheads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4732338"/>
              <a:ext cx="595313" cy="415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08" name="Picture 11" descr="Carlsberg Group_RGB"/>
            <p:cNvPicPr>
              <a:picLocks noChangeAspect="1" noChangeArrowheads="1"/>
            </p:cNvPicPr>
            <p:nvPr/>
          </p:nvPicPr>
          <p:blipFill>
            <a:blip r:embed="rId13" cstate="screen">
              <a:lum bright="-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4475" y="3471863"/>
              <a:ext cx="779463" cy="438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09" name="Picture 13" descr="ABinbev"/>
            <p:cNvPicPr>
              <a:picLocks noChangeAspect="1" noChangeArrowheads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9350" y="3762375"/>
              <a:ext cx="519113" cy="22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10" name="Picture 15" descr="Annual04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6042025" y="5278438"/>
              <a:ext cx="649288" cy="19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14" name="Picture 22" descr="Carlsberg Group_White"/>
            <p:cNvPicPr>
              <a:picLocks noChangeAspect="1" noChangeArrowheads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063" y="3543300"/>
              <a:ext cx="952500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315" name="Picture 23" descr="Carlsberg Group_White"/>
            <p:cNvPicPr>
              <a:picLocks noChangeAspect="1" noChangeArrowheads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5625" y="4432300"/>
              <a:ext cx="520700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5298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808" indent="-2856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2781" indent="-228556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599893" indent="-228556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005" indent="-228556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118" indent="-228556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230" indent="-228556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8341" indent="-228556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5453" indent="-228556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896386"/>
            <a:fld id="{37744297-9CCD-4A86-A904-AC7093D07EB1}" type="slidenum">
              <a:rPr lang="en-GB" sz="1765" kern="0">
                <a:solidFill>
                  <a:srgbClr val="BEBEBE"/>
                </a:solidFill>
              </a:rPr>
              <a:pPr defTabSz="896386"/>
              <a:t>6</a:t>
            </a:fld>
            <a:endParaRPr lang="en-GB" sz="1765" kern="0" dirty="0">
              <a:solidFill>
                <a:srgbClr val="BEBEBE"/>
              </a:solidFill>
            </a:endParaRPr>
          </a:p>
        </p:txBody>
      </p:sp>
      <p:sp>
        <p:nvSpPr>
          <p:cNvPr id="55299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/>
              <a:t>Beverage industry at a glance</a:t>
            </a:r>
          </a:p>
        </p:txBody>
      </p:sp>
      <p:sp>
        <p:nvSpPr>
          <p:cNvPr id="55311" name="Text Box 17"/>
          <p:cNvSpPr txBox="1">
            <a:spLocks noChangeArrowheads="1"/>
          </p:cNvSpPr>
          <p:nvPr/>
        </p:nvSpPr>
        <p:spPr bwMode="auto">
          <a:xfrm>
            <a:off x="403308" y="1147059"/>
            <a:ext cx="5617991" cy="1961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53C14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66700" indent="-2667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marL="448193" lvl="1" indent="-448193" defTabSz="896386" eaLnBrk="1" hangingPunct="1">
              <a:lnSpc>
                <a:spcPct val="90000"/>
              </a:lnSpc>
              <a:spcBef>
                <a:spcPct val="20000"/>
              </a:spcBef>
              <a:buSzPct val="90000"/>
              <a:buFont typeface="+mj-lt"/>
              <a:buAutoNum type="arabicPeriod"/>
            </a:pPr>
            <a:r>
              <a:rPr lang="en-GB" sz="1961" kern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rPr>
              <a:t>Mature markets with little growth </a:t>
            </a:r>
          </a:p>
          <a:p>
            <a:pPr marL="448193" lvl="1" indent="-448193" defTabSz="896386" eaLnBrk="1" hangingPunct="1">
              <a:lnSpc>
                <a:spcPct val="90000"/>
              </a:lnSpc>
              <a:spcBef>
                <a:spcPct val="20000"/>
              </a:spcBef>
              <a:buSzPct val="90000"/>
              <a:buFont typeface="+mj-lt"/>
              <a:buAutoNum type="arabicPeriod"/>
            </a:pPr>
            <a:r>
              <a:rPr lang="en-GB" sz="1961" kern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rPr>
              <a:t>Control markets and leverage scale benefits</a:t>
            </a:r>
          </a:p>
          <a:p>
            <a:pPr marL="448193" lvl="1" indent="-448193" defTabSz="896386" eaLnBrk="1" hangingPunct="1">
              <a:lnSpc>
                <a:spcPct val="90000"/>
              </a:lnSpc>
              <a:spcBef>
                <a:spcPct val="20000"/>
              </a:spcBef>
              <a:buSzPct val="90000"/>
              <a:buFont typeface="+mj-lt"/>
              <a:buAutoNum type="arabicPeriod"/>
            </a:pPr>
            <a:r>
              <a:rPr lang="en-GB" sz="1961" kern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rPr>
              <a:t>Most markets are already controlled</a:t>
            </a:r>
          </a:p>
          <a:p>
            <a:pPr marL="448193" lvl="1" indent="-448193" defTabSz="896386" eaLnBrk="1" hangingPunct="1">
              <a:lnSpc>
                <a:spcPct val="90000"/>
              </a:lnSpc>
              <a:spcBef>
                <a:spcPct val="20000"/>
              </a:spcBef>
              <a:buSzPct val="90000"/>
              <a:buFont typeface="+mj-lt"/>
              <a:buAutoNum type="arabicPeriod"/>
            </a:pPr>
            <a:r>
              <a:rPr lang="en-GB" sz="1961" kern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rPr>
              <a:t>Opportunities only in developing economies or urban areas</a:t>
            </a:r>
          </a:p>
          <a:p>
            <a:pPr marL="448193" lvl="1" indent="-448193" defTabSz="896386" eaLnBrk="1" hangingPunct="1">
              <a:lnSpc>
                <a:spcPct val="90000"/>
              </a:lnSpc>
              <a:spcBef>
                <a:spcPct val="20000"/>
              </a:spcBef>
              <a:buSzPct val="90000"/>
              <a:buFont typeface="+mj-lt"/>
              <a:buAutoNum type="arabicPeriod"/>
            </a:pPr>
            <a:r>
              <a:rPr lang="en-GB" sz="1961" kern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rPr>
              <a:t>Act quickly, anywhere</a:t>
            </a:r>
          </a:p>
        </p:txBody>
      </p:sp>
    </p:spTree>
    <p:extLst>
      <p:ext uri="{BB962C8B-B14F-4D97-AF65-F5344CB8AC3E}">
        <p14:creationId xmlns:p14="http://schemas.microsoft.com/office/powerpoint/2010/main" val="96601269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792072" y="1785555"/>
            <a:ext cx="6335805" cy="4563151"/>
            <a:chOff x="684027" y="1052513"/>
            <a:chExt cx="7777163" cy="5057775"/>
          </a:xfrm>
        </p:grpSpPr>
        <p:sp>
          <p:nvSpPr>
            <p:cNvPr id="48147" name="Freeform 4"/>
            <p:cNvSpPr>
              <a:spLocks noChangeAspect="1"/>
            </p:cNvSpPr>
            <p:nvPr>
              <p:custDataLst>
                <p:tags r:id="rId1"/>
              </p:custDataLst>
            </p:nvPr>
          </p:nvSpPr>
          <p:spPr bwMode="auto">
            <a:xfrm>
              <a:off x="2136468" y="3825706"/>
              <a:ext cx="732823" cy="277319"/>
            </a:xfrm>
            <a:custGeom>
              <a:avLst/>
              <a:gdLst>
                <a:gd name="T0" fmla="*/ 0 w 283"/>
                <a:gd name="T1" fmla="*/ 0 h 114"/>
                <a:gd name="T2" fmla="*/ 0 w 283"/>
                <a:gd name="T3" fmla="*/ 0 h 114"/>
                <a:gd name="T4" fmla="*/ 0 w 283"/>
                <a:gd name="T5" fmla="*/ 0 h 114"/>
                <a:gd name="T6" fmla="*/ 0 w 283"/>
                <a:gd name="T7" fmla="*/ 0 h 114"/>
                <a:gd name="T8" fmla="*/ 0 w 283"/>
                <a:gd name="T9" fmla="*/ 0 h 114"/>
                <a:gd name="T10" fmla="*/ 0 w 283"/>
                <a:gd name="T11" fmla="*/ 0 h 114"/>
                <a:gd name="T12" fmla="*/ 0 w 283"/>
                <a:gd name="T13" fmla="*/ 0 h 114"/>
                <a:gd name="T14" fmla="*/ 0 w 283"/>
                <a:gd name="T15" fmla="*/ 0 h 114"/>
                <a:gd name="T16" fmla="*/ 0 w 283"/>
                <a:gd name="T17" fmla="*/ 0 h 114"/>
                <a:gd name="T18" fmla="*/ 0 w 283"/>
                <a:gd name="T19" fmla="*/ 0 h 114"/>
                <a:gd name="T20" fmla="*/ 0 w 283"/>
                <a:gd name="T21" fmla="*/ 0 h 114"/>
                <a:gd name="T22" fmla="*/ 0 w 283"/>
                <a:gd name="T23" fmla="*/ 0 h 114"/>
                <a:gd name="T24" fmla="*/ 0 w 283"/>
                <a:gd name="T25" fmla="*/ 0 h 114"/>
                <a:gd name="T26" fmla="*/ 0 w 283"/>
                <a:gd name="T27" fmla="*/ 0 h 114"/>
                <a:gd name="T28" fmla="*/ 0 w 283"/>
                <a:gd name="T29" fmla="*/ 0 h 114"/>
                <a:gd name="T30" fmla="*/ 0 w 283"/>
                <a:gd name="T31" fmla="*/ 0 h 114"/>
                <a:gd name="T32" fmla="*/ 0 w 283"/>
                <a:gd name="T33" fmla="*/ 0 h 114"/>
                <a:gd name="T34" fmla="*/ 0 w 283"/>
                <a:gd name="T35" fmla="*/ 0 h 114"/>
                <a:gd name="T36" fmla="*/ 0 w 283"/>
                <a:gd name="T37" fmla="*/ 0 h 114"/>
                <a:gd name="T38" fmla="*/ 0 w 283"/>
                <a:gd name="T39" fmla="*/ 0 h 114"/>
                <a:gd name="T40" fmla="*/ 0 w 283"/>
                <a:gd name="T41" fmla="*/ 0 h 114"/>
                <a:gd name="T42" fmla="*/ 0 w 283"/>
                <a:gd name="T43" fmla="*/ 0 h 114"/>
                <a:gd name="T44" fmla="*/ 0 w 283"/>
                <a:gd name="T45" fmla="*/ 0 h 114"/>
                <a:gd name="T46" fmla="*/ 0 w 283"/>
                <a:gd name="T47" fmla="*/ 0 h 114"/>
                <a:gd name="T48" fmla="*/ 0 w 283"/>
                <a:gd name="T49" fmla="*/ 0 h 114"/>
                <a:gd name="T50" fmla="*/ 0 w 283"/>
                <a:gd name="T51" fmla="*/ 0 h 114"/>
                <a:gd name="T52" fmla="*/ 0 w 283"/>
                <a:gd name="T53" fmla="*/ 0 h 114"/>
                <a:gd name="T54" fmla="*/ 0 w 283"/>
                <a:gd name="T55" fmla="*/ 0 h 114"/>
                <a:gd name="T56" fmla="*/ 0 w 283"/>
                <a:gd name="T57" fmla="*/ 0 h 114"/>
                <a:gd name="T58" fmla="*/ 0 w 283"/>
                <a:gd name="T59" fmla="*/ 0 h 114"/>
                <a:gd name="T60" fmla="*/ 0 w 283"/>
                <a:gd name="T61" fmla="*/ 0 h 114"/>
                <a:gd name="T62" fmla="*/ 0 w 283"/>
                <a:gd name="T63" fmla="*/ 0 h 114"/>
                <a:gd name="T64" fmla="*/ 0 w 283"/>
                <a:gd name="T65" fmla="*/ 0 h 114"/>
                <a:gd name="T66" fmla="*/ 0 w 283"/>
                <a:gd name="T67" fmla="*/ 0 h 114"/>
                <a:gd name="T68" fmla="*/ 0 w 283"/>
                <a:gd name="T69" fmla="*/ 0 h 114"/>
                <a:gd name="T70" fmla="*/ 0 w 283"/>
                <a:gd name="T71" fmla="*/ 0 h 114"/>
                <a:gd name="T72" fmla="*/ 0 w 283"/>
                <a:gd name="T73" fmla="*/ 0 h 114"/>
                <a:gd name="T74" fmla="*/ 0 w 283"/>
                <a:gd name="T75" fmla="*/ 0 h 114"/>
                <a:gd name="T76" fmla="*/ 0 w 283"/>
                <a:gd name="T77" fmla="*/ 0 h 114"/>
                <a:gd name="T78" fmla="*/ 0 w 283"/>
                <a:gd name="T79" fmla="*/ 0 h 114"/>
                <a:gd name="T80" fmla="*/ 0 w 283"/>
                <a:gd name="T81" fmla="*/ 0 h 114"/>
                <a:gd name="T82" fmla="*/ 0 w 283"/>
                <a:gd name="T83" fmla="*/ 0 h 114"/>
                <a:gd name="T84" fmla="*/ 0 w 283"/>
                <a:gd name="T85" fmla="*/ 0 h 114"/>
                <a:gd name="T86" fmla="*/ 0 w 283"/>
                <a:gd name="T87" fmla="*/ 0 h 114"/>
                <a:gd name="T88" fmla="*/ 0 w 283"/>
                <a:gd name="T89" fmla="*/ 0 h 114"/>
                <a:gd name="T90" fmla="*/ 0 w 283"/>
                <a:gd name="T91" fmla="*/ 0 h 114"/>
                <a:gd name="T92" fmla="*/ 0 w 283"/>
                <a:gd name="T93" fmla="*/ 0 h 114"/>
                <a:gd name="T94" fmla="*/ 0 w 283"/>
                <a:gd name="T95" fmla="*/ 0 h 11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83" h="114">
                  <a:moveTo>
                    <a:pt x="282" y="45"/>
                  </a:moveTo>
                  <a:lnTo>
                    <a:pt x="271" y="45"/>
                  </a:lnTo>
                  <a:lnTo>
                    <a:pt x="271" y="11"/>
                  </a:lnTo>
                  <a:lnTo>
                    <a:pt x="237" y="11"/>
                  </a:lnTo>
                  <a:lnTo>
                    <a:pt x="215" y="23"/>
                  </a:lnTo>
                  <a:lnTo>
                    <a:pt x="169" y="23"/>
                  </a:lnTo>
                  <a:lnTo>
                    <a:pt x="147" y="0"/>
                  </a:lnTo>
                  <a:lnTo>
                    <a:pt x="113" y="0"/>
                  </a:lnTo>
                  <a:lnTo>
                    <a:pt x="90" y="23"/>
                  </a:lnTo>
                  <a:lnTo>
                    <a:pt x="68" y="23"/>
                  </a:lnTo>
                  <a:lnTo>
                    <a:pt x="45" y="23"/>
                  </a:lnTo>
                  <a:lnTo>
                    <a:pt x="45" y="0"/>
                  </a:lnTo>
                  <a:lnTo>
                    <a:pt x="23" y="0"/>
                  </a:lnTo>
                  <a:lnTo>
                    <a:pt x="11" y="11"/>
                  </a:lnTo>
                  <a:lnTo>
                    <a:pt x="0" y="34"/>
                  </a:lnTo>
                  <a:lnTo>
                    <a:pt x="11" y="34"/>
                  </a:lnTo>
                  <a:lnTo>
                    <a:pt x="11" y="45"/>
                  </a:lnTo>
                  <a:lnTo>
                    <a:pt x="34" y="23"/>
                  </a:lnTo>
                  <a:lnTo>
                    <a:pt x="45" y="23"/>
                  </a:lnTo>
                  <a:lnTo>
                    <a:pt x="56" y="34"/>
                  </a:lnTo>
                  <a:lnTo>
                    <a:pt x="45" y="34"/>
                  </a:lnTo>
                  <a:lnTo>
                    <a:pt x="45" y="45"/>
                  </a:lnTo>
                  <a:lnTo>
                    <a:pt x="23" y="45"/>
                  </a:lnTo>
                  <a:lnTo>
                    <a:pt x="11" y="45"/>
                  </a:lnTo>
                  <a:lnTo>
                    <a:pt x="11" y="56"/>
                  </a:lnTo>
                  <a:lnTo>
                    <a:pt x="23" y="45"/>
                  </a:lnTo>
                  <a:lnTo>
                    <a:pt x="23" y="56"/>
                  </a:lnTo>
                  <a:lnTo>
                    <a:pt x="11" y="68"/>
                  </a:lnTo>
                  <a:lnTo>
                    <a:pt x="11" y="79"/>
                  </a:lnTo>
                  <a:lnTo>
                    <a:pt x="23" y="90"/>
                  </a:lnTo>
                  <a:lnTo>
                    <a:pt x="34" y="101"/>
                  </a:lnTo>
                  <a:lnTo>
                    <a:pt x="45" y="101"/>
                  </a:lnTo>
                  <a:lnTo>
                    <a:pt x="45" y="113"/>
                  </a:lnTo>
                  <a:lnTo>
                    <a:pt x="56" y="113"/>
                  </a:lnTo>
                  <a:lnTo>
                    <a:pt x="79" y="113"/>
                  </a:lnTo>
                  <a:lnTo>
                    <a:pt x="90" y="113"/>
                  </a:lnTo>
                  <a:lnTo>
                    <a:pt x="102" y="113"/>
                  </a:lnTo>
                  <a:lnTo>
                    <a:pt x="113" y="113"/>
                  </a:lnTo>
                  <a:lnTo>
                    <a:pt x="136" y="113"/>
                  </a:lnTo>
                  <a:lnTo>
                    <a:pt x="158" y="113"/>
                  </a:lnTo>
                  <a:lnTo>
                    <a:pt x="192" y="101"/>
                  </a:lnTo>
                  <a:lnTo>
                    <a:pt x="203" y="113"/>
                  </a:lnTo>
                  <a:lnTo>
                    <a:pt x="226" y="101"/>
                  </a:lnTo>
                  <a:lnTo>
                    <a:pt x="260" y="101"/>
                  </a:lnTo>
                  <a:lnTo>
                    <a:pt x="260" y="90"/>
                  </a:lnTo>
                  <a:lnTo>
                    <a:pt x="282" y="101"/>
                  </a:lnTo>
                  <a:lnTo>
                    <a:pt x="271" y="45"/>
                  </a:lnTo>
                  <a:lnTo>
                    <a:pt x="282" y="45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48" name="Freeform 5"/>
            <p:cNvSpPr>
              <a:spLocks noChangeAspect="1"/>
            </p:cNvSpPr>
            <p:nvPr>
              <p:custDataLst>
                <p:tags r:id="rId2"/>
              </p:custDataLst>
            </p:nvPr>
          </p:nvSpPr>
          <p:spPr bwMode="auto">
            <a:xfrm>
              <a:off x="2129866" y="1052513"/>
              <a:ext cx="6331324" cy="3037306"/>
            </a:xfrm>
            <a:custGeom>
              <a:avLst/>
              <a:gdLst>
                <a:gd name="T0" fmla="*/ 0 w 2428"/>
                <a:gd name="T1" fmla="*/ 0 h 1241"/>
                <a:gd name="T2" fmla="*/ 0 w 2428"/>
                <a:gd name="T3" fmla="*/ 0 h 1241"/>
                <a:gd name="T4" fmla="*/ 0 w 2428"/>
                <a:gd name="T5" fmla="*/ 0 h 1241"/>
                <a:gd name="T6" fmla="*/ 0 w 2428"/>
                <a:gd name="T7" fmla="*/ 0 h 1241"/>
                <a:gd name="T8" fmla="*/ 0 w 2428"/>
                <a:gd name="T9" fmla="*/ 0 h 1241"/>
                <a:gd name="T10" fmla="*/ 0 w 2428"/>
                <a:gd name="T11" fmla="*/ 0 h 1241"/>
                <a:gd name="T12" fmla="*/ 0 w 2428"/>
                <a:gd name="T13" fmla="*/ 0 h 1241"/>
                <a:gd name="T14" fmla="*/ 0 w 2428"/>
                <a:gd name="T15" fmla="*/ 0 h 1241"/>
                <a:gd name="T16" fmla="*/ 0 w 2428"/>
                <a:gd name="T17" fmla="*/ 0 h 1241"/>
                <a:gd name="T18" fmla="*/ 0 w 2428"/>
                <a:gd name="T19" fmla="*/ 0 h 1241"/>
                <a:gd name="T20" fmla="*/ 0 w 2428"/>
                <a:gd name="T21" fmla="*/ 0 h 1241"/>
                <a:gd name="T22" fmla="*/ 0 w 2428"/>
                <a:gd name="T23" fmla="*/ 0 h 1241"/>
                <a:gd name="T24" fmla="*/ 0 w 2428"/>
                <a:gd name="T25" fmla="*/ 0 h 1241"/>
                <a:gd name="T26" fmla="*/ 0 w 2428"/>
                <a:gd name="T27" fmla="*/ 0 h 1241"/>
                <a:gd name="T28" fmla="*/ 0 w 2428"/>
                <a:gd name="T29" fmla="*/ 0 h 1241"/>
                <a:gd name="T30" fmla="*/ 0 w 2428"/>
                <a:gd name="T31" fmla="*/ 0 h 1241"/>
                <a:gd name="T32" fmla="*/ 0 w 2428"/>
                <a:gd name="T33" fmla="*/ 0 h 1241"/>
                <a:gd name="T34" fmla="*/ 0 w 2428"/>
                <a:gd name="T35" fmla="*/ 0 h 1241"/>
                <a:gd name="T36" fmla="*/ 0 w 2428"/>
                <a:gd name="T37" fmla="*/ 0 h 1241"/>
                <a:gd name="T38" fmla="*/ 0 w 2428"/>
                <a:gd name="T39" fmla="*/ 0 h 1241"/>
                <a:gd name="T40" fmla="*/ 0 w 2428"/>
                <a:gd name="T41" fmla="*/ 0 h 1241"/>
                <a:gd name="T42" fmla="*/ 0 w 2428"/>
                <a:gd name="T43" fmla="*/ 0 h 1241"/>
                <a:gd name="T44" fmla="*/ 0 w 2428"/>
                <a:gd name="T45" fmla="*/ 0 h 1241"/>
                <a:gd name="T46" fmla="*/ 0 w 2428"/>
                <a:gd name="T47" fmla="*/ 0 h 1241"/>
                <a:gd name="T48" fmla="*/ 0 w 2428"/>
                <a:gd name="T49" fmla="*/ 0 h 1241"/>
                <a:gd name="T50" fmla="*/ 0 w 2428"/>
                <a:gd name="T51" fmla="*/ 0 h 1241"/>
                <a:gd name="T52" fmla="*/ 0 w 2428"/>
                <a:gd name="T53" fmla="*/ 0 h 1241"/>
                <a:gd name="T54" fmla="*/ 0 w 2428"/>
                <a:gd name="T55" fmla="*/ 0 h 1241"/>
                <a:gd name="T56" fmla="*/ 0 w 2428"/>
                <a:gd name="T57" fmla="*/ 0 h 1241"/>
                <a:gd name="T58" fmla="*/ 0 w 2428"/>
                <a:gd name="T59" fmla="*/ 0 h 1241"/>
                <a:gd name="T60" fmla="*/ 0 w 2428"/>
                <a:gd name="T61" fmla="*/ 0 h 1241"/>
                <a:gd name="T62" fmla="*/ 0 w 2428"/>
                <a:gd name="T63" fmla="*/ 0 h 1241"/>
                <a:gd name="T64" fmla="*/ 0 w 2428"/>
                <a:gd name="T65" fmla="*/ 0 h 1241"/>
                <a:gd name="T66" fmla="*/ 0 w 2428"/>
                <a:gd name="T67" fmla="*/ 0 h 1241"/>
                <a:gd name="T68" fmla="*/ 0 w 2428"/>
                <a:gd name="T69" fmla="*/ 0 h 1241"/>
                <a:gd name="T70" fmla="*/ 0 w 2428"/>
                <a:gd name="T71" fmla="*/ 0 h 1241"/>
                <a:gd name="T72" fmla="*/ 0 w 2428"/>
                <a:gd name="T73" fmla="*/ 0 h 1241"/>
                <a:gd name="T74" fmla="*/ 0 w 2428"/>
                <a:gd name="T75" fmla="*/ 0 h 1241"/>
                <a:gd name="T76" fmla="*/ 0 w 2428"/>
                <a:gd name="T77" fmla="*/ 0 h 1241"/>
                <a:gd name="T78" fmla="*/ 0 w 2428"/>
                <a:gd name="T79" fmla="*/ 0 h 1241"/>
                <a:gd name="T80" fmla="*/ 0 w 2428"/>
                <a:gd name="T81" fmla="*/ 0 h 1241"/>
                <a:gd name="T82" fmla="*/ 0 w 2428"/>
                <a:gd name="T83" fmla="*/ 0 h 1241"/>
                <a:gd name="T84" fmla="*/ 0 w 2428"/>
                <a:gd name="T85" fmla="*/ 0 h 1241"/>
                <a:gd name="T86" fmla="*/ 0 w 2428"/>
                <a:gd name="T87" fmla="*/ 0 h 1241"/>
                <a:gd name="T88" fmla="*/ 0 w 2428"/>
                <a:gd name="T89" fmla="*/ 0 h 1241"/>
                <a:gd name="T90" fmla="*/ 0 w 2428"/>
                <a:gd name="T91" fmla="*/ 0 h 1241"/>
                <a:gd name="T92" fmla="*/ 0 w 2428"/>
                <a:gd name="T93" fmla="*/ 0 h 1241"/>
                <a:gd name="T94" fmla="*/ 0 w 2428"/>
                <a:gd name="T95" fmla="*/ 0 h 1241"/>
                <a:gd name="T96" fmla="*/ 0 w 2428"/>
                <a:gd name="T97" fmla="*/ 0 h 1241"/>
                <a:gd name="T98" fmla="*/ 0 w 2428"/>
                <a:gd name="T99" fmla="*/ 0 h 1241"/>
                <a:gd name="T100" fmla="*/ 0 w 2428"/>
                <a:gd name="T101" fmla="*/ 0 h 1241"/>
                <a:gd name="T102" fmla="*/ 0 w 2428"/>
                <a:gd name="T103" fmla="*/ 0 h 1241"/>
                <a:gd name="T104" fmla="*/ 0 w 2428"/>
                <a:gd name="T105" fmla="*/ 0 h 1241"/>
                <a:gd name="T106" fmla="*/ 0 w 2428"/>
                <a:gd name="T107" fmla="*/ 0 h 1241"/>
                <a:gd name="T108" fmla="*/ 0 w 2428"/>
                <a:gd name="T109" fmla="*/ 0 h 1241"/>
                <a:gd name="T110" fmla="*/ 0 w 2428"/>
                <a:gd name="T111" fmla="*/ 0 h 1241"/>
                <a:gd name="T112" fmla="*/ 0 w 2428"/>
                <a:gd name="T113" fmla="*/ 0 h 1241"/>
                <a:gd name="T114" fmla="*/ 0 w 2428"/>
                <a:gd name="T115" fmla="*/ 0 h 1241"/>
                <a:gd name="T116" fmla="*/ 0 w 2428"/>
                <a:gd name="T117" fmla="*/ 0 h 1241"/>
                <a:gd name="T118" fmla="*/ 0 w 2428"/>
                <a:gd name="T119" fmla="*/ 0 h 1241"/>
                <a:gd name="T120" fmla="*/ 0 w 2428"/>
                <a:gd name="T121" fmla="*/ 0 h 1241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428" h="1241">
                  <a:moveTo>
                    <a:pt x="1230" y="237"/>
                  </a:moveTo>
                  <a:lnTo>
                    <a:pt x="1219" y="237"/>
                  </a:lnTo>
                  <a:lnTo>
                    <a:pt x="1230" y="259"/>
                  </a:lnTo>
                  <a:lnTo>
                    <a:pt x="1196" y="282"/>
                  </a:lnTo>
                  <a:lnTo>
                    <a:pt x="1185" y="282"/>
                  </a:lnTo>
                  <a:lnTo>
                    <a:pt x="1196" y="248"/>
                  </a:lnTo>
                  <a:lnTo>
                    <a:pt x="1287" y="169"/>
                  </a:lnTo>
                  <a:lnTo>
                    <a:pt x="1287" y="101"/>
                  </a:lnTo>
                  <a:lnTo>
                    <a:pt x="1253" y="68"/>
                  </a:lnTo>
                  <a:lnTo>
                    <a:pt x="1196" y="68"/>
                  </a:lnTo>
                  <a:lnTo>
                    <a:pt x="1196" y="90"/>
                  </a:lnTo>
                  <a:lnTo>
                    <a:pt x="1174" y="90"/>
                  </a:lnTo>
                  <a:lnTo>
                    <a:pt x="1196" y="45"/>
                  </a:lnTo>
                  <a:lnTo>
                    <a:pt x="1140" y="34"/>
                  </a:lnTo>
                  <a:lnTo>
                    <a:pt x="1174" y="23"/>
                  </a:lnTo>
                  <a:lnTo>
                    <a:pt x="1140" y="0"/>
                  </a:lnTo>
                  <a:lnTo>
                    <a:pt x="1095" y="45"/>
                  </a:lnTo>
                  <a:lnTo>
                    <a:pt x="1095" y="90"/>
                  </a:lnTo>
                  <a:lnTo>
                    <a:pt x="1072" y="90"/>
                  </a:lnTo>
                  <a:lnTo>
                    <a:pt x="982" y="101"/>
                  </a:lnTo>
                  <a:lnTo>
                    <a:pt x="914" y="158"/>
                  </a:lnTo>
                  <a:lnTo>
                    <a:pt x="880" y="192"/>
                  </a:lnTo>
                  <a:lnTo>
                    <a:pt x="891" y="237"/>
                  </a:lnTo>
                  <a:lnTo>
                    <a:pt x="790" y="259"/>
                  </a:lnTo>
                  <a:lnTo>
                    <a:pt x="801" y="316"/>
                  </a:lnTo>
                  <a:lnTo>
                    <a:pt x="824" y="350"/>
                  </a:lnTo>
                  <a:lnTo>
                    <a:pt x="812" y="361"/>
                  </a:lnTo>
                  <a:lnTo>
                    <a:pt x="779" y="316"/>
                  </a:lnTo>
                  <a:lnTo>
                    <a:pt x="756" y="304"/>
                  </a:lnTo>
                  <a:lnTo>
                    <a:pt x="745" y="316"/>
                  </a:lnTo>
                  <a:lnTo>
                    <a:pt x="722" y="293"/>
                  </a:lnTo>
                  <a:lnTo>
                    <a:pt x="700" y="282"/>
                  </a:lnTo>
                  <a:lnTo>
                    <a:pt x="700" y="293"/>
                  </a:lnTo>
                  <a:lnTo>
                    <a:pt x="711" y="316"/>
                  </a:lnTo>
                  <a:lnTo>
                    <a:pt x="688" y="361"/>
                  </a:lnTo>
                  <a:lnTo>
                    <a:pt x="700" y="406"/>
                  </a:lnTo>
                  <a:lnTo>
                    <a:pt x="700" y="440"/>
                  </a:lnTo>
                  <a:lnTo>
                    <a:pt x="700" y="474"/>
                  </a:lnTo>
                  <a:lnTo>
                    <a:pt x="700" y="485"/>
                  </a:lnTo>
                  <a:lnTo>
                    <a:pt x="711" y="530"/>
                  </a:lnTo>
                  <a:lnTo>
                    <a:pt x="654" y="575"/>
                  </a:lnTo>
                  <a:lnTo>
                    <a:pt x="643" y="564"/>
                  </a:lnTo>
                  <a:lnTo>
                    <a:pt x="688" y="519"/>
                  </a:lnTo>
                  <a:lnTo>
                    <a:pt x="700" y="496"/>
                  </a:lnTo>
                  <a:lnTo>
                    <a:pt x="677" y="474"/>
                  </a:lnTo>
                  <a:lnTo>
                    <a:pt x="677" y="372"/>
                  </a:lnTo>
                  <a:lnTo>
                    <a:pt x="666" y="361"/>
                  </a:lnTo>
                  <a:lnTo>
                    <a:pt x="677" y="293"/>
                  </a:lnTo>
                  <a:lnTo>
                    <a:pt x="654" y="293"/>
                  </a:lnTo>
                  <a:lnTo>
                    <a:pt x="666" y="282"/>
                  </a:lnTo>
                  <a:lnTo>
                    <a:pt x="654" y="259"/>
                  </a:lnTo>
                  <a:lnTo>
                    <a:pt x="643" y="271"/>
                  </a:lnTo>
                  <a:lnTo>
                    <a:pt x="587" y="395"/>
                  </a:lnTo>
                  <a:lnTo>
                    <a:pt x="587" y="440"/>
                  </a:lnTo>
                  <a:lnTo>
                    <a:pt x="621" y="485"/>
                  </a:lnTo>
                  <a:lnTo>
                    <a:pt x="621" y="496"/>
                  </a:lnTo>
                  <a:lnTo>
                    <a:pt x="587" y="485"/>
                  </a:lnTo>
                  <a:lnTo>
                    <a:pt x="474" y="406"/>
                  </a:lnTo>
                  <a:lnTo>
                    <a:pt x="474" y="428"/>
                  </a:lnTo>
                  <a:lnTo>
                    <a:pt x="508" y="474"/>
                  </a:lnTo>
                  <a:lnTo>
                    <a:pt x="485" y="485"/>
                  </a:lnTo>
                  <a:lnTo>
                    <a:pt x="474" y="474"/>
                  </a:lnTo>
                  <a:lnTo>
                    <a:pt x="417" y="496"/>
                  </a:lnTo>
                  <a:lnTo>
                    <a:pt x="417" y="507"/>
                  </a:lnTo>
                  <a:lnTo>
                    <a:pt x="406" y="496"/>
                  </a:lnTo>
                  <a:lnTo>
                    <a:pt x="406" y="474"/>
                  </a:lnTo>
                  <a:lnTo>
                    <a:pt x="304" y="530"/>
                  </a:lnTo>
                  <a:lnTo>
                    <a:pt x="304" y="552"/>
                  </a:lnTo>
                  <a:lnTo>
                    <a:pt x="293" y="564"/>
                  </a:lnTo>
                  <a:lnTo>
                    <a:pt x="259" y="541"/>
                  </a:lnTo>
                  <a:lnTo>
                    <a:pt x="293" y="519"/>
                  </a:lnTo>
                  <a:lnTo>
                    <a:pt x="282" y="496"/>
                  </a:lnTo>
                  <a:lnTo>
                    <a:pt x="248" y="485"/>
                  </a:lnTo>
                  <a:lnTo>
                    <a:pt x="248" y="496"/>
                  </a:lnTo>
                  <a:lnTo>
                    <a:pt x="248" y="552"/>
                  </a:lnTo>
                  <a:lnTo>
                    <a:pt x="259" y="564"/>
                  </a:lnTo>
                  <a:lnTo>
                    <a:pt x="248" y="586"/>
                  </a:lnTo>
                  <a:lnTo>
                    <a:pt x="225" y="575"/>
                  </a:lnTo>
                  <a:lnTo>
                    <a:pt x="192" y="609"/>
                  </a:lnTo>
                  <a:lnTo>
                    <a:pt x="203" y="643"/>
                  </a:lnTo>
                  <a:lnTo>
                    <a:pt x="146" y="620"/>
                  </a:lnTo>
                  <a:lnTo>
                    <a:pt x="135" y="631"/>
                  </a:lnTo>
                  <a:lnTo>
                    <a:pt x="158" y="665"/>
                  </a:lnTo>
                  <a:lnTo>
                    <a:pt x="135" y="665"/>
                  </a:lnTo>
                  <a:lnTo>
                    <a:pt x="113" y="643"/>
                  </a:lnTo>
                  <a:lnTo>
                    <a:pt x="113" y="586"/>
                  </a:lnTo>
                  <a:lnTo>
                    <a:pt x="79" y="564"/>
                  </a:lnTo>
                  <a:lnTo>
                    <a:pt x="79" y="552"/>
                  </a:lnTo>
                  <a:lnTo>
                    <a:pt x="90" y="564"/>
                  </a:lnTo>
                  <a:lnTo>
                    <a:pt x="169" y="586"/>
                  </a:lnTo>
                  <a:lnTo>
                    <a:pt x="214" y="564"/>
                  </a:lnTo>
                  <a:lnTo>
                    <a:pt x="203" y="530"/>
                  </a:lnTo>
                  <a:lnTo>
                    <a:pt x="146" y="474"/>
                  </a:lnTo>
                  <a:lnTo>
                    <a:pt x="90" y="451"/>
                  </a:lnTo>
                  <a:lnTo>
                    <a:pt x="90" y="440"/>
                  </a:lnTo>
                  <a:lnTo>
                    <a:pt x="79" y="428"/>
                  </a:lnTo>
                  <a:lnTo>
                    <a:pt x="56" y="440"/>
                  </a:lnTo>
                  <a:lnTo>
                    <a:pt x="22" y="474"/>
                  </a:lnTo>
                  <a:lnTo>
                    <a:pt x="22" y="496"/>
                  </a:lnTo>
                  <a:lnTo>
                    <a:pt x="45" y="519"/>
                  </a:lnTo>
                  <a:lnTo>
                    <a:pt x="33" y="552"/>
                  </a:lnTo>
                  <a:lnTo>
                    <a:pt x="45" y="598"/>
                  </a:lnTo>
                  <a:lnTo>
                    <a:pt x="33" y="620"/>
                  </a:lnTo>
                  <a:lnTo>
                    <a:pt x="56" y="654"/>
                  </a:lnTo>
                  <a:lnTo>
                    <a:pt x="45" y="676"/>
                  </a:lnTo>
                  <a:lnTo>
                    <a:pt x="67" y="688"/>
                  </a:lnTo>
                  <a:lnTo>
                    <a:pt x="67" y="699"/>
                  </a:lnTo>
                  <a:lnTo>
                    <a:pt x="33" y="755"/>
                  </a:lnTo>
                  <a:lnTo>
                    <a:pt x="11" y="767"/>
                  </a:lnTo>
                  <a:lnTo>
                    <a:pt x="22" y="767"/>
                  </a:lnTo>
                  <a:lnTo>
                    <a:pt x="33" y="789"/>
                  </a:lnTo>
                  <a:lnTo>
                    <a:pt x="22" y="812"/>
                  </a:lnTo>
                  <a:lnTo>
                    <a:pt x="11" y="823"/>
                  </a:lnTo>
                  <a:lnTo>
                    <a:pt x="0" y="823"/>
                  </a:lnTo>
                  <a:lnTo>
                    <a:pt x="11" y="846"/>
                  </a:lnTo>
                  <a:lnTo>
                    <a:pt x="11" y="857"/>
                  </a:lnTo>
                  <a:lnTo>
                    <a:pt x="11" y="879"/>
                  </a:lnTo>
                  <a:lnTo>
                    <a:pt x="22" y="891"/>
                  </a:lnTo>
                  <a:lnTo>
                    <a:pt x="45" y="902"/>
                  </a:lnTo>
                  <a:lnTo>
                    <a:pt x="56" y="913"/>
                  </a:lnTo>
                  <a:lnTo>
                    <a:pt x="56" y="936"/>
                  </a:lnTo>
                  <a:lnTo>
                    <a:pt x="79" y="958"/>
                  </a:lnTo>
                  <a:lnTo>
                    <a:pt x="79" y="981"/>
                  </a:lnTo>
                  <a:lnTo>
                    <a:pt x="67" y="970"/>
                  </a:lnTo>
                  <a:lnTo>
                    <a:pt x="67" y="981"/>
                  </a:lnTo>
                  <a:lnTo>
                    <a:pt x="79" y="1003"/>
                  </a:lnTo>
                  <a:lnTo>
                    <a:pt x="101" y="1003"/>
                  </a:lnTo>
                  <a:lnTo>
                    <a:pt x="113" y="1015"/>
                  </a:lnTo>
                  <a:lnTo>
                    <a:pt x="101" y="1015"/>
                  </a:lnTo>
                  <a:lnTo>
                    <a:pt x="113" y="1015"/>
                  </a:lnTo>
                  <a:lnTo>
                    <a:pt x="124" y="1015"/>
                  </a:lnTo>
                  <a:lnTo>
                    <a:pt x="135" y="1037"/>
                  </a:lnTo>
                  <a:lnTo>
                    <a:pt x="135" y="1049"/>
                  </a:lnTo>
                  <a:lnTo>
                    <a:pt x="146" y="1037"/>
                  </a:lnTo>
                  <a:lnTo>
                    <a:pt x="192" y="1071"/>
                  </a:lnTo>
                  <a:lnTo>
                    <a:pt x="192" y="1105"/>
                  </a:lnTo>
                  <a:lnTo>
                    <a:pt x="180" y="1094"/>
                  </a:lnTo>
                  <a:lnTo>
                    <a:pt x="169" y="1105"/>
                  </a:lnTo>
                  <a:lnTo>
                    <a:pt x="169" y="1127"/>
                  </a:lnTo>
                  <a:lnTo>
                    <a:pt x="180" y="1116"/>
                  </a:lnTo>
                  <a:lnTo>
                    <a:pt x="192" y="1127"/>
                  </a:lnTo>
                  <a:lnTo>
                    <a:pt x="158" y="1139"/>
                  </a:lnTo>
                  <a:lnTo>
                    <a:pt x="169" y="1150"/>
                  </a:lnTo>
                  <a:lnTo>
                    <a:pt x="146" y="1161"/>
                  </a:lnTo>
                  <a:lnTo>
                    <a:pt x="135" y="1161"/>
                  </a:lnTo>
                  <a:lnTo>
                    <a:pt x="146" y="1161"/>
                  </a:lnTo>
                  <a:lnTo>
                    <a:pt x="192" y="1206"/>
                  </a:lnTo>
                  <a:lnTo>
                    <a:pt x="237" y="1206"/>
                  </a:lnTo>
                  <a:lnTo>
                    <a:pt x="248" y="1218"/>
                  </a:lnTo>
                  <a:lnTo>
                    <a:pt x="271" y="1218"/>
                  </a:lnTo>
                  <a:lnTo>
                    <a:pt x="293" y="1229"/>
                  </a:lnTo>
                  <a:lnTo>
                    <a:pt x="304" y="1240"/>
                  </a:lnTo>
                  <a:lnTo>
                    <a:pt x="316" y="1229"/>
                  </a:lnTo>
                  <a:lnTo>
                    <a:pt x="304" y="1218"/>
                  </a:lnTo>
                  <a:lnTo>
                    <a:pt x="304" y="1195"/>
                  </a:lnTo>
                  <a:lnTo>
                    <a:pt x="293" y="1173"/>
                  </a:lnTo>
                  <a:lnTo>
                    <a:pt x="304" y="1150"/>
                  </a:lnTo>
                  <a:lnTo>
                    <a:pt x="316" y="1150"/>
                  </a:lnTo>
                  <a:lnTo>
                    <a:pt x="327" y="1150"/>
                  </a:lnTo>
                  <a:lnTo>
                    <a:pt x="327" y="1139"/>
                  </a:lnTo>
                  <a:lnTo>
                    <a:pt x="316" y="1139"/>
                  </a:lnTo>
                  <a:lnTo>
                    <a:pt x="327" y="1127"/>
                  </a:lnTo>
                  <a:lnTo>
                    <a:pt x="316" y="1105"/>
                  </a:lnTo>
                  <a:lnTo>
                    <a:pt x="304" y="1105"/>
                  </a:lnTo>
                  <a:lnTo>
                    <a:pt x="293" y="1082"/>
                  </a:lnTo>
                  <a:lnTo>
                    <a:pt x="304" y="1037"/>
                  </a:lnTo>
                  <a:lnTo>
                    <a:pt x="316" y="1060"/>
                  </a:lnTo>
                  <a:lnTo>
                    <a:pt x="327" y="1060"/>
                  </a:lnTo>
                  <a:lnTo>
                    <a:pt x="316" y="1037"/>
                  </a:lnTo>
                  <a:lnTo>
                    <a:pt x="350" y="1015"/>
                  </a:lnTo>
                  <a:lnTo>
                    <a:pt x="361" y="1015"/>
                  </a:lnTo>
                  <a:lnTo>
                    <a:pt x="372" y="1015"/>
                  </a:lnTo>
                  <a:lnTo>
                    <a:pt x="395" y="1015"/>
                  </a:lnTo>
                  <a:lnTo>
                    <a:pt x="417" y="1037"/>
                  </a:lnTo>
                  <a:lnTo>
                    <a:pt x="440" y="1026"/>
                  </a:lnTo>
                  <a:lnTo>
                    <a:pt x="462" y="1026"/>
                  </a:lnTo>
                  <a:lnTo>
                    <a:pt x="474" y="1037"/>
                  </a:lnTo>
                  <a:lnTo>
                    <a:pt x="508" y="1037"/>
                  </a:lnTo>
                  <a:lnTo>
                    <a:pt x="519" y="1015"/>
                  </a:lnTo>
                  <a:lnTo>
                    <a:pt x="485" y="1015"/>
                  </a:lnTo>
                  <a:lnTo>
                    <a:pt x="508" y="1003"/>
                  </a:lnTo>
                  <a:lnTo>
                    <a:pt x="496" y="992"/>
                  </a:lnTo>
                  <a:lnTo>
                    <a:pt x="508" y="981"/>
                  </a:lnTo>
                  <a:lnTo>
                    <a:pt x="508" y="947"/>
                  </a:lnTo>
                  <a:lnTo>
                    <a:pt x="530" y="958"/>
                  </a:lnTo>
                  <a:lnTo>
                    <a:pt x="609" y="936"/>
                  </a:lnTo>
                  <a:lnTo>
                    <a:pt x="609" y="925"/>
                  </a:lnTo>
                  <a:lnTo>
                    <a:pt x="621" y="925"/>
                  </a:lnTo>
                  <a:lnTo>
                    <a:pt x="643" y="925"/>
                  </a:lnTo>
                  <a:lnTo>
                    <a:pt x="654" y="947"/>
                  </a:lnTo>
                  <a:lnTo>
                    <a:pt x="666" y="947"/>
                  </a:lnTo>
                  <a:lnTo>
                    <a:pt x="688" y="958"/>
                  </a:lnTo>
                  <a:lnTo>
                    <a:pt x="688" y="970"/>
                  </a:lnTo>
                  <a:lnTo>
                    <a:pt x="700" y="970"/>
                  </a:lnTo>
                  <a:lnTo>
                    <a:pt x="722" y="947"/>
                  </a:lnTo>
                  <a:lnTo>
                    <a:pt x="745" y="947"/>
                  </a:lnTo>
                  <a:lnTo>
                    <a:pt x="756" y="970"/>
                  </a:lnTo>
                  <a:lnTo>
                    <a:pt x="790" y="1037"/>
                  </a:lnTo>
                  <a:lnTo>
                    <a:pt x="801" y="1015"/>
                  </a:lnTo>
                  <a:lnTo>
                    <a:pt x="812" y="1037"/>
                  </a:lnTo>
                  <a:lnTo>
                    <a:pt x="835" y="1026"/>
                  </a:lnTo>
                  <a:lnTo>
                    <a:pt x="869" y="1060"/>
                  </a:lnTo>
                  <a:lnTo>
                    <a:pt x="880" y="1071"/>
                  </a:lnTo>
                  <a:lnTo>
                    <a:pt x="880" y="1060"/>
                  </a:lnTo>
                  <a:lnTo>
                    <a:pt x="903" y="1082"/>
                  </a:lnTo>
                  <a:lnTo>
                    <a:pt x="914" y="1071"/>
                  </a:lnTo>
                  <a:lnTo>
                    <a:pt x="959" y="1037"/>
                  </a:lnTo>
                  <a:lnTo>
                    <a:pt x="993" y="1049"/>
                  </a:lnTo>
                  <a:lnTo>
                    <a:pt x="1016" y="1060"/>
                  </a:lnTo>
                  <a:lnTo>
                    <a:pt x="1049" y="1060"/>
                  </a:lnTo>
                  <a:lnTo>
                    <a:pt x="1049" y="1015"/>
                  </a:lnTo>
                  <a:lnTo>
                    <a:pt x="1072" y="1015"/>
                  </a:lnTo>
                  <a:lnTo>
                    <a:pt x="1106" y="1015"/>
                  </a:lnTo>
                  <a:lnTo>
                    <a:pt x="1129" y="1049"/>
                  </a:lnTo>
                  <a:lnTo>
                    <a:pt x="1140" y="1049"/>
                  </a:lnTo>
                  <a:lnTo>
                    <a:pt x="1151" y="1037"/>
                  </a:lnTo>
                  <a:lnTo>
                    <a:pt x="1208" y="1071"/>
                  </a:lnTo>
                  <a:lnTo>
                    <a:pt x="1241" y="1082"/>
                  </a:lnTo>
                  <a:lnTo>
                    <a:pt x="1275" y="1071"/>
                  </a:lnTo>
                  <a:lnTo>
                    <a:pt x="1298" y="1049"/>
                  </a:lnTo>
                  <a:lnTo>
                    <a:pt x="1320" y="1060"/>
                  </a:lnTo>
                  <a:lnTo>
                    <a:pt x="1343" y="1071"/>
                  </a:lnTo>
                  <a:lnTo>
                    <a:pt x="1366" y="1060"/>
                  </a:lnTo>
                  <a:lnTo>
                    <a:pt x="1377" y="1015"/>
                  </a:lnTo>
                  <a:lnTo>
                    <a:pt x="1388" y="1015"/>
                  </a:lnTo>
                  <a:lnTo>
                    <a:pt x="1388" y="1003"/>
                  </a:lnTo>
                  <a:lnTo>
                    <a:pt x="1377" y="1003"/>
                  </a:lnTo>
                  <a:lnTo>
                    <a:pt x="1388" y="981"/>
                  </a:lnTo>
                  <a:lnTo>
                    <a:pt x="1422" y="970"/>
                  </a:lnTo>
                  <a:lnTo>
                    <a:pt x="1456" y="981"/>
                  </a:lnTo>
                  <a:lnTo>
                    <a:pt x="1478" y="1003"/>
                  </a:lnTo>
                  <a:lnTo>
                    <a:pt x="1490" y="1071"/>
                  </a:lnTo>
                  <a:lnTo>
                    <a:pt x="1512" y="1071"/>
                  </a:lnTo>
                  <a:lnTo>
                    <a:pt x="1535" y="1082"/>
                  </a:lnTo>
                  <a:lnTo>
                    <a:pt x="1535" y="1105"/>
                  </a:lnTo>
                  <a:lnTo>
                    <a:pt x="1557" y="1105"/>
                  </a:lnTo>
                  <a:lnTo>
                    <a:pt x="1591" y="1094"/>
                  </a:lnTo>
                  <a:lnTo>
                    <a:pt x="1591" y="1116"/>
                  </a:lnTo>
                  <a:lnTo>
                    <a:pt x="1569" y="1173"/>
                  </a:lnTo>
                  <a:lnTo>
                    <a:pt x="1557" y="1161"/>
                  </a:lnTo>
                  <a:lnTo>
                    <a:pt x="1535" y="1173"/>
                  </a:lnTo>
                  <a:lnTo>
                    <a:pt x="1535" y="1218"/>
                  </a:lnTo>
                  <a:lnTo>
                    <a:pt x="1546" y="1206"/>
                  </a:lnTo>
                  <a:lnTo>
                    <a:pt x="1557" y="1206"/>
                  </a:lnTo>
                  <a:lnTo>
                    <a:pt x="1557" y="1218"/>
                  </a:lnTo>
                  <a:lnTo>
                    <a:pt x="1569" y="1218"/>
                  </a:lnTo>
                  <a:lnTo>
                    <a:pt x="1591" y="1206"/>
                  </a:lnTo>
                  <a:lnTo>
                    <a:pt x="1682" y="1094"/>
                  </a:lnTo>
                  <a:lnTo>
                    <a:pt x="1682" y="1026"/>
                  </a:lnTo>
                  <a:lnTo>
                    <a:pt x="1693" y="1015"/>
                  </a:lnTo>
                  <a:lnTo>
                    <a:pt x="1693" y="981"/>
                  </a:lnTo>
                  <a:lnTo>
                    <a:pt x="1670" y="947"/>
                  </a:lnTo>
                  <a:lnTo>
                    <a:pt x="1659" y="947"/>
                  </a:lnTo>
                  <a:lnTo>
                    <a:pt x="1648" y="970"/>
                  </a:lnTo>
                  <a:lnTo>
                    <a:pt x="1636" y="970"/>
                  </a:lnTo>
                  <a:lnTo>
                    <a:pt x="1648" y="947"/>
                  </a:lnTo>
                  <a:lnTo>
                    <a:pt x="1636" y="947"/>
                  </a:lnTo>
                  <a:lnTo>
                    <a:pt x="1625" y="947"/>
                  </a:lnTo>
                  <a:lnTo>
                    <a:pt x="1603" y="947"/>
                  </a:lnTo>
                  <a:lnTo>
                    <a:pt x="1603" y="936"/>
                  </a:lnTo>
                  <a:lnTo>
                    <a:pt x="1716" y="823"/>
                  </a:lnTo>
                  <a:lnTo>
                    <a:pt x="1761" y="812"/>
                  </a:lnTo>
                  <a:lnTo>
                    <a:pt x="1761" y="823"/>
                  </a:lnTo>
                  <a:lnTo>
                    <a:pt x="1772" y="812"/>
                  </a:lnTo>
                  <a:lnTo>
                    <a:pt x="1806" y="823"/>
                  </a:lnTo>
                  <a:lnTo>
                    <a:pt x="1817" y="801"/>
                  </a:lnTo>
                  <a:lnTo>
                    <a:pt x="1840" y="812"/>
                  </a:lnTo>
                  <a:lnTo>
                    <a:pt x="1851" y="812"/>
                  </a:lnTo>
                  <a:lnTo>
                    <a:pt x="1840" y="823"/>
                  </a:lnTo>
                  <a:lnTo>
                    <a:pt x="1896" y="823"/>
                  </a:lnTo>
                  <a:lnTo>
                    <a:pt x="1885" y="812"/>
                  </a:lnTo>
                  <a:lnTo>
                    <a:pt x="1930" y="744"/>
                  </a:lnTo>
                  <a:lnTo>
                    <a:pt x="1975" y="733"/>
                  </a:lnTo>
                  <a:lnTo>
                    <a:pt x="1975" y="755"/>
                  </a:lnTo>
                  <a:lnTo>
                    <a:pt x="1975" y="767"/>
                  </a:lnTo>
                  <a:lnTo>
                    <a:pt x="2020" y="744"/>
                  </a:lnTo>
                  <a:lnTo>
                    <a:pt x="2020" y="710"/>
                  </a:lnTo>
                  <a:lnTo>
                    <a:pt x="2032" y="710"/>
                  </a:lnTo>
                  <a:lnTo>
                    <a:pt x="2032" y="722"/>
                  </a:lnTo>
                  <a:lnTo>
                    <a:pt x="2020" y="767"/>
                  </a:lnTo>
                  <a:lnTo>
                    <a:pt x="1998" y="778"/>
                  </a:lnTo>
                  <a:lnTo>
                    <a:pt x="1941" y="846"/>
                  </a:lnTo>
                  <a:lnTo>
                    <a:pt x="1930" y="857"/>
                  </a:lnTo>
                  <a:lnTo>
                    <a:pt x="1907" y="925"/>
                  </a:lnTo>
                  <a:lnTo>
                    <a:pt x="1930" y="1037"/>
                  </a:lnTo>
                  <a:lnTo>
                    <a:pt x="1941" y="1015"/>
                  </a:lnTo>
                  <a:lnTo>
                    <a:pt x="1975" y="981"/>
                  </a:lnTo>
                  <a:lnTo>
                    <a:pt x="1975" y="947"/>
                  </a:lnTo>
                  <a:lnTo>
                    <a:pt x="1998" y="947"/>
                  </a:lnTo>
                  <a:lnTo>
                    <a:pt x="1998" y="913"/>
                  </a:lnTo>
                  <a:lnTo>
                    <a:pt x="2009" y="902"/>
                  </a:lnTo>
                  <a:lnTo>
                    <a:pt x="2020" y="902"/>
                  </a:lnTo>
                  <a:lnTo>
                    <a:pt x="2020" y="891"/>
                  </a:lnTo>
                  <a:lnTo>
                    <a:pt x="2020" y="868"/>
                  </a:lnTo>
                  <a:lnTo>
                    <a:pt x="1998" y="846"/>
                  </a:lnTo>
                  <a:lnTo>
                    <a:pt x="2020" y="823"/>
                  </a:lnTo>
                  <a:lnTo>
                    <a:pt x="2020" y="801"/>
                  </a:lnTo>
                  <a:lnTo>
                    <a:pt x="2032" y="801"/>
                  </a:lnTo>
                  <a:lnTo>
                    <a:pt x="2065" y="778"/>
                  </a:lnTo>
                  <a:lnTo>
                    <a:pt x="2065" y="801"/>
                  </a:lnTo>
                  <a:lnTo>
                    <a:pt x="2077" y="789"/>
                  </a:lnTo>
                  <a:lnTo>
                    <a:pt x="2099" y="778"/>
                  </a:lnTo>
                  <a:lnTo>
                    <a:pt x="2122" y="801"/>
                  </a:lnTo>
                  <a:lnTo>
                    <a:pt x="2133" y="778"/>
                  </a:lnTo>
                  <a:lnTo>
                    <a:pt x="2224" y="710"/>
                  </a:lnTo>
                  <a:lnTo>
                    <a:pt x="2257" y="722"/>
                  </a:lnTo>
                  <a:lnTo>
                    <a:pt x="2257" y="710"/>
                  </a:lnTo>
                  <a:lnTo>
                    <a:pt x="2246" y="654"/>
                  </a:lnTo>
                  <a:lnTo>
                    <a:pt x="2235" y="654"/>
                  </a:lnTo>
                  <a:lnTo>
                    <a:pt x="2235" y="631"/>
                  </a:lnTo>
                  <a:lnTo>
                    <a:pt x="2246" y="631"/>
                  </a:lnTo>
                  <a:lnTo>
                    <a:pt x="2257" y="620"/>
                  </a:lnTo>
                  <a:lnTo>
                    <a:pt x="2280" y="609"/>
                  </a:lnTo>
                  <a:lnTo>
                    <a:pt x="2269" y="586"/>
                  </a:lnTo>
                  <a:lnTo>
                    <a:pt x="2280" y="575"/>
                  </a:lnTo>
                  <a:lnTo>
                    <a:pt x="2291" y="609"/>
                  </a:lnTo>
                  <a:lnTo>
                    <a:pt x="2314" y="609"/>
                  </a:lnTo>
                  <a:lnTo>
                    <a:pt x="2325" y="620"/>
                  </a:lnTo>
                  <a:lnTo>
                    <a:pt x="2370" y="654"/>
                  </a:lnTo>
                  <a:lnTo>
                    <a:pt x="2382" y="620"/>
                  </a:lnTo>
                  <a:lnTo>
                    <a:pt x="2382" y="609"/>
                  </a:lnTo>
                  <a:lnTo>
                    <a:pt x="2404" y="609"/>
                  </a:lnTo>
                  <a:lnTo>
                    <a:pt x="2427" y="586"/>
                  </a:lnTo>
                  <a:lnTo>
                    <a:pt x="2393" y="564"/>
                  </a:lnTo>
                  <a:lnTo>
                    <a:pt x="2348" y="552"/>
                  </a:lnTo>
                  <a:lnTo>
                    <a:pt x="2257" y="474"/>
                  </a:lnTo>
                  <a:lnTo>
                    <a:pt x="2201" y="428"/>
                  </a:lnTo>
                  <a:lnTo>
                    <a:pt x="2133" y="428"/>
                  </a:lnTo>
                  <a:lnTo>
                    <a:pt x="2133" y="474"/>
                  </a:lnTo>
                  <a:lnTo>
                    <a:pt x="2111" y="485"/>
                  </a:lnTo>
                  <a:lnTo>
                    <a:pt x="2088" y="462"/>
                  </a:lnTo>
                  <a:lnTo>
                    <a:pt x="2088" y="440"/>
                  </a:lnTo>
                  <a:lnTo>
                    <a:pt x="2099" y="440"/>
                  </a:lnTo>
                  <a:lnTo>
                    <a:pt x="2111" y="428"/>
                  </a:lnTo>
                  <a:lnTo>
                    <a:pt x="2088" y="428"/>
                  </a:lnTo>
                  <a:lnTo>
                    <a:pt x="2077" y="451"/>
                  </a:lnTo>
                  <a:lnTo>
                    <a:pt x="2032" y="440"/>
                  </a:lnTo>
                  <a:lnTo>
                    <a:pt x="1975" y="440"/>
                  </a:lnTo>
                  <a:lnTo>
                    <a:pt x="1964" y="428"/>
                  </a:lnTo>
                  <a:lnTo>
                    <a:pt x="1975" y="417"/>
                  </a:lnTo>
                  <a:lnTo>
                    <a:pt x="1953" y="383"/>
                  </a:lnTo>
                  <a:lnTo>
                    <a:pt x="1919" y="372"/>
                  </a:lnTo>
                  <a:lnTo>
                    <a:pt x="1862" y="395"/>
                  </a:lnTo>
                  <a:lnTo>
                    <a:pt x="1851" y="361"/>
                  </a:lnTo>
                  <a:lnTo>
                    <a:pt x="1828" y="361"/>
                  </a:lnTo>
                  <a:lnTo>
                    <a:pt x="1817" y="361"/>
                  </a:lnTo>
                  <a:lnTo>
                    <a:pt x="1817" y="327"/>
                  </a:lnTo>
                  <a:lnTo>
                    <a:pt x="1761" y="304"/>
                  </a:lnTo>
                  <a:lnTo>
                    <a:pt x="1682" y="293"/>
                  </a:lnTo>
                  <a:lnTo>
                    <a:pt x="1659" y="327"/>
                  </a:lnTo>
                  <a:lnTo>
                    <a:pt x="1682" y="361"/>
                  </a:lnTo>
                  <a:lnTo>
                    <a:pt x="1614" y="361"/>
                  </a:lnTo>
                  <a:lnTo>
                    <a:pt x="1591" y="361"/>
                  </a:lnTo>
                  <a:lnTo>
                    <a:pt x="1569" y="338"/>
                  </a:lnTo>
                  <a:lnTo>
                    <a:pt x="1546" y="395"/>
                  </a:lnTo>
                  <a:lnTo>
                    <a:pt x="1535" y="383"/>
                  </a:lnTo>
                  <a:lnTo>
                    <a:pt x="1512" y="350"/>
                  </a:lnTo>
                  <a:lnTo>
                    <a:pt x="1524" y="293"/>
                  </a:lnTo>
                  <a:lnTo>
                    <a:pt x="1501" y="271"/>
                  </a:lnTo>
                  <a:lnTo>
                    <a:pt x="1445" y="248"/>
                  </a:lnTo>
                  <a:lnTo>
                    <a:pt x="1422" y="248"/>
                  </a:lnTo>
                  <a:lnTo>
                    <a:pt x="1422" y="271"/>
                  </a:lnTo>
                  <a:lnTo>
                    <a:pt x="1422" y="293"/>
                  </a:lnTo>
                  <a:lnTo>
                    <a:pt x="1354" y="282"/>
                  </a:lnTo>
                  <a:lnTo>
                    <a:pt x="1366" y="248"/>
                  </a:lnTo>
                  <a:lnTo>
                    <a:pt x="1309" y="237"/>
                  </a:lnTo>
                  <a:lnTo>
                    <a:pt x="1287" y="259"/>
                  </a:lnTo>
                  <a:lnTo>
                    <a:pt x="1230" y="237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49" name="Freeform 6"/>
            <p:cNvSpPr>
              <a:spLocks noChangeAspect="1"/>
            </p:cNvSpPr>
            <p:nvPr>
              <p:custDataLst>
                <p:tags r:id="rId3"/>
              </p:custDataLst>
            </p:nvPr>
          </p:nvSpPr>
          <p:spPr bwMode="auto">
            <a:xfrm>
              <a:off x="1265004" y="1963705"/>
              <a:ext cx="1036515" cy="1162100"/>
            </a:xfrm>
            <a:custGeom>
              <a:avLst/>
              <a:gdLst>
                <a:gd name="T0" fmla="*/ 0 w 396"/>
                <a:gd name="T1" fmla="*/ 0 h 475"/>
                <a:gd name="T2" fmla="*/ 0 w 396"/>
                <a:gd name="T3" fmla="*/ 0 h 475"/>
                <a:gd name="T4" fmla="*/ 0 w 396"/>
                <a:gd name="T5" fmla="*/ 0 h 475"/>
                <a:gd name="T6" fmla="*/ 0 w 396"/>
                <a:gd name="T7" fmla="*/ 0 h 475"/>
                <a:gd name="T8" fmla="*/ 0 w 396"/>
                <a:gd name="T9" fmla="*/ 0 h 475"/>
                <a:gd name="T10" fmla="*/ 0 w 396"/>
                <a:gd name="T11" fmla="*/ 0 h 475"/>
                <a:gd name="T12" fmla="*/ 0 w 396"/>
                <a:gd name="T13" fmla="*/ 0 h 475"/>
                <a:gd name="T14" fmla="*/ 0 w 396"/>
                <a:gd name="T15" fmla="*/ 0 h 475"/>
                <a:gd name="T16" fmla="*/ 0 w 396"/>
                <a:gd name="T17" fmla="*/ 0 h 475"/>
                <a:gd name="T18" fmla="*/ 0 w 396"/>
                <a:gd name="T19" fmla="*/ 0 h 475"/>
                <a:gd name="T20" fmla="*/ 0 w 396"/>
                <a:gd name="T21" fmla="*/ 0 h 475"/>
                <a:gd name="T22" fmla="*/ 0 w 396"/>
                <a:gd name="T23" fmla="*/ 0 h 475"/>
                <a:gd name="T24" fmla="*/ 0 w 396"/>
                <a:gd name="T25" fmla="*/ 0 h 475"/>
                <a:gd name="T26" fmla="*/ 0 w 396"/>
                <a:gd name="T27" fmla="*/ 0 h 475"/>
                <a:gd name="T28" fmla="*/ 0 w 396"/>
                <a:gd name="T29" fmla="*/ 0 h 475"/>
                <a:gd name="T30" fmla="*/ 0 w 396"/>
                <a:gd name="T31" fmla="*/ 0 h 475"/>
                <a:gd name="T32" fmla="*/ 0 w 396"/>
                <a:gd name="T33" fmla="*/ 0 h 475"/>
                <a:gd name="T34" fmla="*/ 0 w 396"/>
                <a:gd name="T35" fmla="*/ 0 h 475"/>
                <a:gd name="T36" fmla="*/ 0 w 396"/>
                <a:gd name="T37" fmla="*/ 0 h 475"/>
                <a:gd name="T38" fmla="*/ 0 w 396"/>
                <a:gd name="T39" fmla="*/ 0 h 475"/>
                <a:gd name="T40" fmla="*/ 0 w 396"/>
                <a:gd name="T41" fmla="*/ 0 h 475"/>
                <a:gd name="T42" fmla="*/ 0 w 396"/>
                <a:gd name="T43" fmla="*/ 0 h 475"/>
                <a:gd name="T44" fmla="*/ 0 w 396"/>
                <a:gd name="T45" fmla="*/ 0 h 475"/>
                <a:gd name="T46" fmla="*/ 0 w 396"/>
                <a:gd name="T47" fmla="*/ 0 h 475"/>
                <a:gd name="T48" fmla="*/ 0 w 396"/>
                <a:gd name="T49" fmla="*/ 0 h 475"/>
                <a:gd name="T50" fmla="*/ 0 w 396"/>
                <a:gd name="T51" fmla="*/ 0 h 475"/>
                <a:gd name="T52" fmla="*/ 0 w 396"/>
                <a:gd name="T53" fmla="*/ 0 h 475"/>
                <a:gd name="T54" fmla="*/ 0 w 396"/>
                <a:gd name="T55" fmla="*/ 0 h 475"/>
                <a:gd name="T56" fmla="*/ 0 w 396"/>
                <a:gd name="T57" fmla="*/ 0 h 475"/>
                <a:gd name="T58" fmla="*/ 0 w 396"/>
                <a:gd name="T59" fmla="*/ 0 h 475"/>
                <a:gd name="T60" fmla="*/ 0 w 396"/>
                <a:gd name="T61" fmla="*/ 0 h 475"/>
                <a:gd name="T62" fmla="*/ 0 w 396"/>
                <a:gd name="T63" fmla="*/ 0 h 475"/>
                <a:gd name="T64" fmla="*/ 0 w 396"/>
                <a:gd name="T65" fmla="*/ 0 h 475"/>
                <a:gd name="T66" fmla="*/ 0 w 396"/>
                <a:gd name="T67" fmla="*/ 0 h 47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96" h="475">
                  <a:moveTo>
                    <a:pt x="91" y="451"/>
                  </a:moveTo>
                  <a:lnTo>
                    <a:pt x="79" y="440"/>
                  </a:lnTo>
                  <a:lnTo>
                    <a:pt x="79" y="451"/>
                  </a:lnTo>
                  <a:lnTo>
                    <a:pt x="45" y="474"/>
                  </a:lnTo>
                  <a:lnTo>
                    <a:pt x="23" y="474"/>
                  </a:lnTo>
                  <a:lnTo>
                    <a:pt x="12" y="462"/>
                  </a:lnTo>
                  <a:lnTo>
                    <a:pt x="12" y="406"/>
                  </a:lnTo>
                  <a:lnTo>
                    <a:pt x="0" y="383"/>
                  </a:lnTo>
                  <a:lnTo>
                    <a:pt x="12" y="372"/>
                  </a:lnTo>
                  <a:lnTo>
                    <a:pt x="0" y="361"/>
                  </a:lnTo>
                  <a:lnTo>
                    <a:pt x="34" y="327"/>
                  </a:lnTo>
                  <a:lnTo>
                    <a:pt x="45" y="316"/>
                  </a:lnTo>
                  <a:lnTo>
                    <a:pt x="68" y="316"/>
                  </a:lnTo>
                  <a:lnTo>
                    <a:pt x="91" y="259"/>
                  </a:lnTo>
                  <a:lnTo>
                    <a:pt x="113" y="248"/>
                  </a:lnTo>
                  <a:lnTo>
                    <a:pt x="136" y="192"/>
                  </a:lnTo>
                  <a:lnTo>
                    <a:pt x="147" y="147"/>
                  </a:lnTo>
                  <a:lnTo>
                    <a:pt x="170" y="124"/>
                  </a:lnTo>
                  <a:lnTo>
                    <a:pt x="136" y="135"/>
                  </a:lnTo>
                  <a:lnTo>
                    <a:pt x="124" y="147"/>
                  </a:lnTo>
                  <a:lnTo>
                    <a:pt x="136" y="124"/>
                  </a:lnTo>
                  <a:lnTo>
                    <a:pt x="136" y="113"/>
                  </a:lnTo>
                  <a:lnTo>
                    <a:pt x="170" y="90"/>
                  </a:lnTo>
                  <a:lnTo>
                    <a:pt x="170" y="113"/>
                  </a:lnTo>
                  <a:lnTo>
                    <a:pt x="181" y="102"/>
                  </a:lnTo>
                  <a:lnTo>
                    <a:pt x="181" y="79"/>
                  </a:lnTo>
                  <a:lnTo>
                    <a:pt x="192" y="68"/>
                  </a:lnTo>
                  <a:lnTo>
                    <a:pt x="203" y="56"/>
                  </a:lnTo>
                  <a:lnTo>
                    <a:pt x="226" y="56"/>
                  </a:lnTo>
                  <a:lnTo>
                    <a:pt x="249" y="45"/>
                  </a:lnTo>
                  <a:lnTo>
                    <a:pt x="271" y="11"/>
                  </a:lnTo>
                  <a:lnTo>
                    <a:pt x="294" y="23"/>
                  </a:lnTo>
                  <a:lnTo>
                    <a:pt x="305" y="0"/>
                  </a:lnTo>
                  <a:lnTo>
                    <a:pt x="339" y="0"/>
                  </a:lnTo>
                  <a:lnTo>
                    <a:pt x="350" y="11"/>
                  </a:lnTo>
                  <a:lnTo>
                    <a:pt x="395" y="45"/>
                  </a:lnTo>
                  <a:lnTo>
                    <a:pt x="373" y="56"/>
                  </a:lnTo>
                  <a:lnTo>
                    <a:pt x="350" y="56"/>
                  </a:lnTo>
                  <a:lnTo>
                    <a:pt x="373" y="56"/>
                  </a:lnTo>
                  <a:lnTo>
                    <a:pt x="384" y="68"/>
                  </a:lnTo>
                  <a:lnTo>
                    <a:pt x="350" y="102"/>
                  </a:lnTo>
                  <a:lnTo>
                    <a:pt x="361" y="68"/>
                  </a:lnTo>
                  <a:lnTo>
                    <a:pt x="339" y="56"/>
                  </a:lnTo>
                  <a:lnTo>
                    <a:pt x="316" y="56"/>
                  </a:lnTo>
                  <a:lnTo>
                    <a:pt x="305" y="102"/>
                  </a:lnTo>
                  <a:lnTo>
                    <a:pt x="294" y="113"/>
                  </a:lnTo>
                  <a:lnTo>
                    <a:pt x="260" y="113"/>
                  </a:lnTo>
                  <a:lnTo>
                    <a:pt x="249" y="90"/>
                  </a:lnTo>
                  <a:lnTo>
                    <a:pt x="237" y="102"/>
                  </a:lnTo>
                  <a:lnTo>
                    <a:pt x="226" y="102"/>
                  </a:lnTo>
                  <a:lnTo>
                    <a:pt x="226" y="124"/>
                  </a:lnTo>
                  <a:lnTo>
                    <a:pt x="203" y="124"/>
                  </a:lnTo>
                  <a:lnTo>
                    <a:pt x="192" y="124"/>
                  </a:lnTo>
                  <a:lnTo>
                    <a:pt x="192" y="135"/>
                  </a:lnTo>
                  <a:lnTo>
                    <a:pt x="181" y="147"/>
                  </a:lnTo>
                  <a:lnTo>
                    <a:pt x="170" y="169"/>
                  </a:lnTo>
                  <a:lnTo>
                    <a:pt x="170" y="192"/>
                  </a:lnTo>
                  <a:lnTo>
                    <a:pt x="147" y="214"/>
                  </a:lnTo>
                  <a:lnTo>
                    <a:pt x="136" y="248"/>
                  </a:lnTo>
                  <a:lnTo>
                    <a:pt x="136" y="259"/>
                  </a:lnTo>
                  <a:lnTo>
                    <a:pt x="136" y="282"/>
                  </a:lnTo>
                  <a:lnTo>
                    <a:pt x="124" y="293"/>
                  </a:lnTo>
                  <a:lnTo>
                    <a:pt x="113" y="304"/>
                  </a:lnTo>
                  <a:lnTo>
                    <a:pt x="102" y="338"/>
                  </a:lnTo>
                  <a:lnTo>
                    <a:pt x="113" y="383"/>
                  </a:lnTo>
                  <a:lnTo>
                    <a:pt x="113" y="417"/>
                  </a:lnTo>
                  <a:lnTo>
                    <a:pt x="102" y="429"/>
                  </a:lnTo>
                  <a:lnTo>
                    <a:pt x="102" y="451"/>
                  </a:lnTo>
                  <a:lnTo>
                    <a:pt x="91" y="451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50" name="Freeform 7"/>
            <p:cNvSpPr>
              <a:spLocks noChangeAspect="1"/>
            </p:cNvSpPr>
            <p:nvPr>
              <p:custDataLst>
                <p:tags r:id="rId4"/>
              </p:custDataLst>
            </p:nvPr>
          </p:nvSpPr>
          <p:spPr bwMode="auto">
            <a:xfrm>
              <a:off x="2070448" y="4063408"/>
              <a:ext cx="732823" cy="277319"/>
            </a:xfrm>
            <a:custGeom>
              <a:avLst/>
              <a:gdLst>
                <a:gd name="T0" fmla="*/ 0 w 283"/>
                <a:gd name="T1" fmla="*/ 0 h 114"/>
                <a:gd name="T2" fmla="*/ 0 w 283"/>
                <a:gd name="T3" fmla="*/ 0 h 114"/>
                <a:gd name="T4" fmla="*/ 0 w 283"/>
                <a:gd name="T5" fmla="*/ 0 h 114"/>
                <a:gd name="T6" fmla="*/ 0 w 283"/>
                <a:gd name="T7" fmla="*/ 0 h 114"/>
                <a:gd name="T8" fmla="*/ 0 w 283"/>
                <a:gd name="T9" fmla="*/ 0 h 114"/>
                <a:gd name="T10" fmla="*/ 0 w 283"/>
                <a:gd name="T11" fmla="*/ 0 h 114"/>
                <a:gd name="T12" fmla="*/ 0 w 283"/>
                <a:gd name="T13" fmla="*/ 0 h 114"/>
                <a:gd name="T14" fmla="*/ 0 w 283"/>
                <a:gd name="T15" fmla="*/ 0 h 114"/>
                <a:gd name="T16" fmla="*/ 0 w 283"/>
                <a:gd name="T17" fmla="*/ 0 h 114"/>
                <a:gd name="T18" fmla="*/ 0 w 283"/>
                <a:gd name="T19" fmla="*/ 0 h 114"/>
                <a:gd name="T20" fmla="*/ 0 w 283"/>
                <a:gd name="T21" fmla="*/ 0 h 114"/>
                <a:gd name="T22" fmla="*/ 0 w 283"/>
                <a:gd name="T23" fmla="*/ 0 h 114"/>
                <a:gd name="T24" fmla="*/ 0 w 283"/>
                <a:gd name="T25" fmla="*/ 0 h 114"/>
                <a:gd name="T26" fmla="*/ 0 w 283"/>
                <a:gd name="T27" fmla="*/ 0 h 114"/>
                <a:gd name="T28" fmla="*/ 0 w 283"/>
                <a:gd name="T29" fmla="*/ 0 h 114"/>
                <a:gd name="T30" fmla="*/ 0 w 283"/>
                <a:gd name="T31" fmla="*/ 0 h 114"/>
                <a:gd name="T32" fmla="*/ 0 w 283"/>
                <a:gd name="T33" fmla="*/ 0 h 114"/>
                <a:gd name="T34" fmla="*/ 0 w 283"/>
                <a:gd name="T35" fmla="*/ 0 h 114"/>
                <a:gd name="T36" fmla="*/ 0 w 283"/>
                <a:gd name="T37" fmla="*/ 0 h 114"/>
                <a:gd name="T38" fmla="*/ 0 w 283"/>
                <a:gd name="T39" fmla="*/ 0 h 114"/>
                <a:gd name="T40" fmla="*/ 0 w 283"/>
                <a:gd name="T41" fmla="*/ 0 h 114"/>
                <a:gd name="T42" fmla="*/ 0 w 283"/>
                <a:gd name="T43" fmla="*/ 0 h 114"/>
                <a:gd name="T44" fmla="*/ 0 w 283"/>
                <a:gd name="T45" fmla="*/ 0 h 114"/>
                <a:gd name="T46" fmla="*/ 0 w 283"/>
                <a:gd name="T47" fmla="*/ 0 h 114"/>
                <a:gd name="T48" fmla="*/ 0 w 283"/>
                <a:gd name="T49" fmla="*/ 0 h 114"/>
                <a:gd name="T50" fmla="*/ 0 w 283"/>
                <a:gd name="T51" fmla="*/ 0 h 114"/>
                <a:gd name="T52" fmla="*/ 0 w 283"/>
                <a:gd name="T53" fmla="*/ 0 h 114"/>
                <a:gd name="T54" fmla="*/ 0 w 283"/>
                <a:gd name="T55" fmla="*/ 0 h 114"/>
                <a:gd name="T56" fmla="*/ 0 w 283"/>
                <a:gd name="T57" fmla="*/ 0 h 114"/>
                <a:gd name="T58" fmla="*/ 0 w 283"/>
                <a:gd name="T59" fmla="*/ 0 h 114"/>
                <a:gd name="T60" fmla="*/ 0 w 283"/>
                <a:gd name="T61" fmla="*/ 0 h 114"/>
                <a:gd name="T62" fmla="*/ 0 w 283"/>
                <a:gd name="T63" fmla="*/ 0 h 114"/>
                <a:gd name="T64" fmla="*/ 0 w 283"/>
                <a:gd name="T65" fmla="*/ 0 h 114"/>
                <a:gd name="T66" fmla="*/ 0 w 283"/>
                <a:gd name="T67" fmla="*/ 0 h 114"/>
                <a:gd name="T68" fmla="*/ 0 w 283"/>
                <a:gd name="T69" fmla="*/ 0 h 114"/>
                <a:gd name="T70" fmla="*/ 0 w 283"/>
                <a:gd name="T71" fmla="*/ 0 h 114"/>
                <a:gd name="T72" fmla="*/ 0 w 283"/>
                <a:gd name="T73" fmla="*/ 0 h 114"/>
                <a:gd name="T74" fmla="*/ 0 w 283"/>
                <a:gd name="T75" fmla="*/ 0 h 114"/>
                <a:gd name="T76" fmla="*/ 0 w 283"/>
                <a:gd name="T77" fmla="*/ 0 h 114"/>
                <a:gd name="T78" fmla="*/ 0 w 283"/>
                <a:gd name="T79" fmla="*/ 0 h 114"/>
                <a:gd name="T80" fmla="*/ 0 w 283"/>
                <a:gd name="T81" fmla="*/ 0 h 114"/>
                <a:gd name="T82" fmla="*/ 0 w 283"/>
                <a:gd name="T83" fmla="*/ 0 h 114"/>
                <a:gd name="T84" fmla="*/ 0 w 283"/>
                <a:gd name="T85" fmla="*/ 0 h 114"/>
                <a:gd name="T86" fmla="*/ 0 w 283"/>
                <a:gd name="T87" fmla="*/ 0 h 114"/>
                <a:gd name="T88" fmla="*/ 0 w 283"/>
                <a:gd name="T89" fmla="*/ 0 h 114"/>
                <a:gd name="T90" fmla="*/ 0 w 283"/>
                <a:gd name="T91" fmla="*/ 0 h 114"/>
                <a:gd name="T92" fmla="*/ 0 w 283"/>
                <a:gd name="T93" fmla="*/ 0 h 114"/>
                <a:gd name="T94" fmla="*/ 0 w 283"/>
                <a:gd name="T95" fmla="*/ 0 h 11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83" h="114">
                  <a:moveTo>
                    <a:pt x="282" y="45"/>
                  </a:moveTo>
                  <a:lnTo>
                    <a:pt x="271" y="45"/>
                  </a:lnTo>
                  <a:lnTo>
                    <a:pt x="271" y="11"/>
                  </a:lnTo>
                  <a:lnTo>
                    <a:pt x="237" y="11"/>
                  </a:lnTo>
                  <a:lnTo>
                    <a:pt x="215" y="23"/>
                  </a:lnTo>
                  <a:lnTo>
                    <a:pt x="169" y="23"/>
                  </a:lnTo>
                  <a:lnTo>
                    <a:pt x="147" y="0"/>
                  </a:lnTo>
                  <a:lnTo>
                    <a:pt x="113" y="0"/>
                  </a:lnTo>
                  <a:lnTo>
                    <a:pt x="90" y="23"/>
                  </a:lnTo>
                  <a:lnTo>
                    <a:pt x="68" y="23"/>
                  </a:lnTo>
                  <a:lnTo>
                    <a:pt x="45" y="23"/>
                  </a:lnTo>
                  <a:lnTo>
                    <a:pt x="45" y="0"/>
                  </a:lnTo>
                  <a:lnTo>
                    <a:pt x="23" y="0"/>
                  </a:lnTo>
                  <a:lnTo>
                    <a:pt x="11" y="11"/>
                  </a:lnTo>
                  <a:lnTo>
                    <a:pt x="0" y="34"/>
                  </a:lnTo>
                  <a:lnTo>
                    <a:pt x="11" y="34"/>
                  </a:lnTo>
                  <a:lnTo>
                    <a:pt x="11" y="45"/>
                  </a:lnTo>
                  <a:lnTo>
                    <a:pt x="34" y="23"/>
                  </a:lnTo>
                  <a:lnTo>
                    <a:pt x="45" y="23"/>
                  </a:lnTo>
                  <a:lnTo>
                    <a:pt x="56" y="34"/>
                  </a:lnTo>
                  <a:lnTo>
                    <a:pt x="45" y="34"/>
                  </a:lnTo>
                  <a:lnTo>
                    <a:pt x="45" y="45"/>
                  </a:lnTo>
                  <a:lnTo>
                    <a:pt x="23" y="45"/>
                  </a:lnTo>
                  <a:lnTo>
                    <a:pt x="11" y="45"/>
                  </a:lnTo>
                  <a:lnTo>
                    <a:pt x="11" y="56"/>
                  </a:lnTo>
                  <a:lnTo>
                    <a:pt x="23" y="45"/>
                  </a:lnTo>
                  <a:lnTo>
                    <a:pt x="23" y="56"/>
                  </a:lnTo>
                  <a:lnTo>
                    <a:pt x="11" y="68"/>
                  </a:lnTo>
                  <a:lnTo>
                    <a:pt x="11" y="79"/>
                  </a:lnTo>
                  <a:lnTo>
                    <a:pt x="23" y="90"/>
                  </a:lnTo>
                  <a:lnTo>
                    <a:pt x="34" y="101"/>
                  </a:lnTo>
                  <a:lnTo>
                    <a:pt x="45" y="101"/>
                  </a:lnTo>
                  <a:lnTo>
                    <a:pt x="45" y="113"/>
                  </a:lnTo>
                  <a:lnTo>
                    <a:pt x="56" y="113"/>
                  </a:lnTo>
                  <a:lnTo>
                    <a:pt x="79" y="113"/>
                  </a:lnTo>
                  <a:lnTo>
                    <a:pt x="90" y="113"/>
                  </a:lnTo>
                  <a:lnTo>
                    <a:pt x="102" y="113"/>
                  </a:lnTo>
                  <a:lnTo>
                    <a:pt x="113" y="113"/>
                  </a:lnTo>
                  <a:lnTo>
                    <a:pt x="136" y="113"/>
                  </a:lnTo>
                  <a:lnTo>
                    <a:pt x="158" y="113"/>
                  </a:lnTo>
                  <a:lnTo>
                    <a:pt x="192" y="101"/>
                  </a:lnTo>
                  <a:lnTo>
                    <a:pt x="203" y="113"/>
                  </a:lnTo>
                  <a:lnTo>
                    <a:pt x="226" y="101"/>
                  </a:lnTo>
                  <a:lnTo>
                    <a:pt x="260" y="101"/>
                  </a:lnTo>
                  <a:lnTo>
                    <a:pt x="260" y="90"/>
                  </a:lnTo>
                  <a:lnTo>
                    <a:pt x="282" y="101"/>
                  </a:lnTo>
                  <a:lnTo>
                    <a:pt x="271" y="45"/>
                  </a:lnTo>
                  <a:lnTo>
                    <a:pt x="282" y="45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51" name="Freeform 8"/>
            <p:cNvSpPr>
              <a:spLocks noChangeAspect="1"/>
            </p:cNvSpPr>
            <p:nvPr>
              <p:custDataLst>
                <p:tags r:id="rId5"/>
              </p:custDataLst>
            </p:nvPr>
          </p:nvSpPr>
          <p:spPr bwMode="auto">
            <a:xfrm>
              <a:off x="4539598" y="4697280"/>
              <a:ext cx="118836" cy="59426"/>
            </a:xfrm>
            <a:custGeom>
              <a:avLst/>
              <a:gdLst>
                <a:gd name="T0" fmla="*/ 0 w 46"/>
                <a:gd name="T1" fmla="*/ 0 h 24"/>
                <a:gd name="T2" fmla="*/ 0 w 46"/>
                <a:gd name="T3" fmla="*/ 0 h 24"/>
                <a:gd name="T4" fmla="*/ 0 w 46"/>
                <a:gd name="T5" fmla="*/ 0 h 24"/>
                <a:gd name="T6" fmla="*/ 0 w 46"/>
                <a:gd name="T7" fmla="*/ 0 h 24"/>
                <a:gd name="T8" fmla="*/ 0 w 46"/>
                <a:gd name="T9" fmla="*/ 0 h 24"/>
                <a:gd name="T10" fmla="*/ 0 w 46"/>
                <a:gd name="T11" fmla="*/ 0 h 24"/>
                <a:gd name="T12" fmla="*/ 0 w 46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" h="24">
                  <a:moveTo>
                    <a:pt x="34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0" y="23"/>
                  </a:lnTo>
                  <a:lnTo>
                    <a:pt x="34" y="23"/>
                  </a:lnTo>
                  <a:lnTo>
                    <a:pt x="45" y="23"/>
                  </a:lnTo>
                  <a:lnTo>
                    <a:pt x="34" y="0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52" name="Freeform 9"/>
            <p:cNvSpPr>
              <a:spLocks noChangeAspect="1"/>
            </p:cNvSpPr>
            <p:nvPr>
              <p:custDataLst>
                <p:tags r:id="rId6"/>
              </p:custDataLst>
            </p:nvPr>
          </p:nvSpPr>
          <p:spPr bwMode="auto">
            <a:xfrm>
              <a:off x="3952020" y="3429535"/>
              <a:ext cx="2330508" cy="1571476"/>
            </a:xfrm>
            <a:custGeom>
              <a:avLst/>
              <a:gdLst>
                <a:gd name="T0" fmla="*/ 0 w 892"/>
                <a:gd name="T1" fmla="*/ 0 h 643"/>
                <a:gd name="T2" fmla="*/ 0 w 892"/>
                <a:gd name="T3" fmla="*/ 0 h 643"/>
                <a:gd name="T4" fmla="*/ 0 w 892"/>
                <a:gd name="T5" fmla="*/ 0 h 643"/>
                <a:gd name="T6" fmla="*/ 0 w 892"/>
                <a:gd name="T7" fmla="*/ 0 h 643"/>
                <a:gd name="T8" fmla="*/ 0 w 892"/>
                <a:gd name="T9" fmla="*/ 0 h 643"/>
                <a:gd name="T10" fmla="*/ 0 w 892"/>
                <a:gd name="T11" fmla="*/ 0 h 643"/>
                <a:gd name="T12" fmla="*/ 0 w 892"/>
                <a:gd name="T13" fmla="*/ 0 h 643"/>
                <a:gd name="T14" fmla="*/ 0 w 892"/>
                <a:gd name="T15" fmla="*/ 0 h 643"/>
                <a:gd name="T16" fmla="*/ 0 w 892"/>
                <a:gd name="T17" fmla="*/ 0 h 643"/>
                <a:gd name="T18" fmla="*/ 0 w 892"/>
                <a:gd name="T19" fmla="*/ 0 h 643"/>
                <a:gd name="T20" fmla="*/ 0 w 892"/>
                <a:gd name="T21" fmla="*/ 0 h 643"/>
                <a:gd name="T22" fmla="*/ 0 w 892"/>
                <a:gd name="T23" fmla="*/ 0 h 643"/>
                <a:gd name="T24" fmla="*/ 0 w 892"/>
                <a:gd name="T25" fmla="*/ 0 h 643"/>
                <a:gd name="T26" fmla="*/ 0 w 892"/>
                <a:gd name="T27" fmla="*/ 0 h 643"/>
                <a:gd name="T28" fmla="*/ 0 w 892"/>
                <a:gd name="T29" fmla="*/ 0 h 643"/>
                <a:gd name="T30" fmla="*/ 0 w 892"/>
                <a:gd name="T31" fmla="*/ 0 h 643"/>
                <a:gd name="T32" fmla="*/ 0 w 892"/>
                <a:gd name="T33" fmla="*/ 0 h 643"/>
                <a:gd name="T34" fmla="*/ 0 w 892"/>
                <a:gd name="T35" fmla="*/ 0 h 643"/>
                <a:gd name="T36" fmla="*/ 0 w 892"/>
                <a:gd name="T37" fmla="*/ 0 h 643"/>
                <a:gd name="T38" fmla="*/ 0 w 892"/>
                <a:gd name="T39" fmla="*/ 0 h 643"/>
                <a:gd name="T40" fmla="*/ 0 w 892"/>
                <a:gd name="T41" fmla="*/ 0 h 643"/>
                <a:gd name="T42" fmla="*/ 0 w 892"/>
                <a:gd name="T43" fmla="*/ 0 h 643"/>
                <a:gd name="T44" fmla="*/ 0 w 892"/>
                <a:gd name="T45" fmla="*/ 0 h 643"/>
                <a:gd name="T46" fmla="*/ 0 w 892"/>
                <a:gd name="T47" fmla="*/ 0 h 643"/>
                <a:gd name="T48" fmla="*/ 0 w 892"/>
                <a:gd name="T49" fmla="*/ 0 h 643"/>
                <a:gd name="T50" fmla="*/ 0 w 892"/>
                <a:gd name="T51" fmla="*/ 0 h 643"/>
                <a:gd name="T52" fmla="*/ 0 w 892"/>
                <a:gd name="T53" fmla="*/ 0 h 643"/>
                <a:gd name="T54" fmla="*/ 0 w 892"/>
                <a:gd name="T55" fmla="*/ 0 h 643"/>
                <a:gd name="T56" fmla="*/ 0 w 892"/>
                <a:gd name="T57" fmla="*/ 0 h 643"/>
                <a:gd name="T58" fmla="*/ 0 w 892"/>
                <a:gd name="T59" fmla="*/ 0 h 643"/>
                <a:gd name="T60" fmla="*/ 0 w 892"/>
                <a:gd name="T61" fmla="*/ 0 h 643"/>
                <a:gd name="T62" fmla="*/ 0 w 892"/>
                <a:gd name="T63" fmla="*/ 0 h 643"/>
                <a:gd name="T64" fmla="*/ 0 w 892"/>
                <a:gd name="T65" fmla="*/ 0 h 643"/>
                <a:gd name="T66" fmla="*/ 0 w 892"/>
                <a:gd name="T67" fmla="*/ 0 h 643"/>
                <a:gd name="T68" fmla="*/ 0 w 892"/>
                <a:gd name="T69" fmla="*/ 0 h 643"/>
                <a:gd name="T70" fmla="*/ 0 w 892"/>
                <a:gd name="T71" fmla="*/ 0 h 643"/>
                <a:gd name="T72" fmla="*/ 0 w 892"/>
                <a:gd name="T73" fmla="*/ 0 h 643"/>
                <a:gd name="T74" fmla="*/ 0 w 892"/>
                <a:gd name="T75" fmla="*/ 0 h 643"/>
                <a:gd name="T76" fmla="*/ 0 w 892"/>
                <a:gd name="T77" fmla="*/ 0 h 643"/>
                <a:gd name="T78" fmla="*/ 0 w 892"/>
                <a:gd name="T79" fmla="*/ 0 h 643"/>
                <a:gd name="T80" fmla="*/ 0 w 892"/>
                <a:gd name="T81" fmla="*/ 0 h 643"/>
                <a:gd name="T82" fmla="*/ 0 w 892"/>
                <a:gd name="T83" fmla="*/ 0 h 643"/>
                <a:gd name="T84" fmla="*/ 0 w 892"/>
                <a:gd name="T85" fmla="*/ 0 h 643"/>
                <a:gd name="T86" fmla="*/ 0 w 892"/>
                <a:gd name="T87" fmla="*/ 0 h 643"/>
                <a:gd name="T88" fmla="*/ 0 w 892"/>
                <a:gd name="T89" fmla="*/ 0 h 643"/>
                <a:gd name="T90" fmla="*/ 0 w 892"/>
                <a:gd name="T91" fmla="*/ 0 h 643"/>
                <a:gd name="T92" fmla="*/ 0 w 892"/>
                <a:gd name="T93" fmla="*/ 0 h 643"/>
                <a:gd name="T94" fmla="*/ 0 w 892"/>
                <a:gd name="T95" fmla="*/ 0 h 643"/>
                <a:gd name="T96" fmla="*/ 0 w 892"/>
                <a:gd name="T97" fmla="*/ 0 h 643"/>
                <a:gd name="T98" fmla="*/ 0 w 892"/>
                <a:gd name="T99" fmla="*/ 0 h 643"/>
                <a:gd name="T100" fmla="*/ 0 w 892"/>
                <a:gd name="T101" fmla="*/ 0 h 64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892" h="643">
                  <a:moveTo>
                    <a:pt x="180" y="112"/>
                  </a:moveTo>
                  <a:lnTo>
                    <a:pt x="203" y="112"/>
                  </a:lnTo>
                  <a:lnTo>
                    <a:pt x="225" y="135"/>
                  </a:lnTo>
                  <a:lnTo>
                    <a:pt x="237" y="135"/>
                  </a:lnTo>
                  <a:lnTo>
                    <a:pt x="248" y="157"/>
                  </a:lnTo>
                  <a:lnTo>
                    <a:pt x="248" y="191"/>
                  </a:lnTo>
                  <a:lnTo>
                    <a:pt x="304" y="214"/>
                  </a:lnTo>
                  <a:lnTo>
                    <a:pt x="327" y="248"/>
                  </a:lnTo>
                  <a:lnTo>
                    <a:pt x="383" y="248"/>
                  </a:lnTo>
                  <a:lnTo>
                    <a:pt x="417" y="259"/>
                  </a:lnTo>
                  <a:lnTo>
                    <a:pt x="451" y="270"/>
                  </a:lnTo>
                  <a:lnTo>
                    <a:pt x="496" y="248"/>
                  </a:lnTo>
                  <a:lnTo>
                    <a:pt x="530" y="248"/>
                  </a:lnTo>
                  <a:lnTo>
                    <a:pt x="553" y="225"/>
                  </a:lnTo>
                  <a:lnTo>
                    <a:pt x="553" y="214"/>
                  </a:lnTo>
                  <a:lnTo>
                    <a:pt x="564" y="191"/>
                  </a:lnTo>
                  <a:lnTo>
                    <a:pt x="587" y="203"/>
                  </a:lnTo>
                  <a:lnTo>
                    <a:pt x="609" y="180"/>
                  </a:lnTo>
                  <a:lnTo>
                    <a:pt x="632" y="169"/>
                  </a:lnTo>
                  <a:lnTo>
                    <a:pt x="666" y="169"/>
                  </a:lnTo>
                  <a:lnTo>
                    <a:pt x="666" y="146"/>
                  </a:lnTo>
                  <a:lnTo>
                    <a:pt x="654" y="135"/>
                  </a:lnTo>
                  <a:lnTo>
                    <a:pt x="632" y="146"/>
                  </a:lnTo>
                  <a:lnTo>
                    <a:pt x="609" y="146"/>
                  </a:lnTo>
                  <a:lnTo>
                    <a:pt x="609" y="112"/>
                  </a:lnTo>
                  <a:lnTo>
                    <a:pt x="620" y="90"/>
                  </a:lnTo>
                  <a:lnTo>
                    <a:pt x="643" y="101"/>
                  </a:lnTo>
                  <a:lnTo>
                    <a:pt x="666" y="90"/>
                  </a:lnTo>
                  <a:lnTo>
                    <a:pt x="677" y="45"/>
                  </a:lnTo>
                  <a:lnTo>
                    <a:pt x="688" y="45"/>
                  </a:lnTo>
                  <a:lnTo>
                    <a:pt x="688" y="33"/>
                  </a:lnTo>
                  <a:lnTo>
                    <a:pt x="677" y="33"/>
                  </a:lnTo>
                  <a:lnTo>
                    <a:pt x="688" y="11"/>
                  </a:lnTo>
                  <a:lnTo>
                    <a:pt x="722" y="0"/>
                  </a:lnTo>
                  <a:lnTo>
                    <a:pt x="756" y="11"/>
                  </a:lnTo>
                  <a:lnTo>
                    <a:pt x="778" y="33"/>
                  </a:lnTo>
                  <a:lnTo>
                    <a:pt x="790" y="101"/>
                  </a:lnTo>
                  <a:lnTo>
                    <a:pt x="812" y="101"/>
                  </a:lnTo>
                  <a:lnTo>
                    <a:pt x="835" y="112"/>
                  </a:lnTo>
                  <a:lnTo>
                    <a:pt x="835" y="135"/>
                  </a:lnTo>
                  <a:lnTo>
                    <a:pt x="857" y="135"/>
                  </a:lnTo>
                  <a:lnTo>
                    <a:pt x="891" y="124"/>
                  </a:lnTo>
                  <a:lnTo>
                    <a:pt x="891" y="146"/>
                  </a:lnTo>
                  <a:lnTo>
                    <a:pt x="869" y="203"/>
                  </a:lnTo>
                  <a:lnTo>
                    <a:pt x="857" y="191"/>
                  </a:lnTo>
                  <a:lnTo>
                    <a:pt x="835" y="203"/>
                  </a:lnTo>
                  <a:lnTo>
                    <a:pt x="846" y="236"/>
                  </a:lnTo>
                  <a:lnTo>
                    <a:pt x="835" y="248"/>
                  </a:lnTo>
                  <a:lnTo>
                    <a:pt x="812" y="259"/>
                  </a:lnTo>
                  <a:lnTo>
                    <a:pt x="801" y="259"/>
                  </a:lnTo>
                  <a:lnTo>
                    <a:pt x="790" y="270"/>
                  </a:lnTo>
                  <a:lnTo>
                    <a:pt x="778" y="270"/>
                  </a:lnTo>
                  <a:lnTo>
                    <a:pt x="745" y="304"/>
                  </a:lnTo>
                  <a:lnTo>
                    <a:pt x="722" y="304"/>
                  </a:lnTo>
                  <a:lnTo>
                    <a:pt x="699" y="327"/>
                  </a:lnTo>
                  <a:lnTo>
                    <a:pt x="699" y="315"/>
                  </a:lnTo>
                  <a:lnTo>
                    <a:pt x="699" y="304"/>
                  </a:lnTo>
                  <a:lnTo>
                    <a:pt x="711" y="293"/>
                  </a:lnTo>
                  <a:lnTo>
                    <a:pt x="699" y="282"/>
                  </a:lnTo>
                  <a:lnTo>
                    <a:pt x="666" y="304"/>
                  </a:lnTo>
                  <a:lnTo>
                    <a:pt x="666" y="315"/>
                  </a:lnTo>
                  <a:lnTo>
                    <a:pt x="654" y="315"/>
                  </a:lnTo>
                  <a:lnTo>
                    <a:pt x="643" y="327"/>
                  </a:lnTo>
                  <a:lnTo>
                    <a:pt x="666" y="360"/>
                  </a:lnTo>
                  <a:lnTo>
                    <a:pt x="688" y="349"/>
                  </a:lnTo>
                  <a:lnTo>
                    <a:pt x="722" y="360"/>
                  </a:lnTo>
                  <a:lnTo>
                    <a:pt x="722" y="372"/>
                  </a:lnTo>
                  <a:lnTo>
                    <a:pt x="711" y="360"/>
                  </a:lnTo>
                  <a:lnTo>
                    <a:pt x="688" y="372"/>
                  </a:lnTo>
                  <a:lnTo>
                    <a:pt x="666" y="394"/>
                  </a:lnTo>
                  <a:lnTo>
                    <a:pt x="677" y="406"/>
                  </a:lnTo>
                  <a:lnTo>
                    <a:pt x="688" y="439"/>
                  </a:lnTo>
                  <a:lnTo>
                    <a:pt x="711" y="451"/>
                  </a:lnTo>
                  <a:lnTo>
                    <a:pt x="699" y="451"/>
                  </a:lnTo>
                  <a:lnTo>
                    <a:pt x="711" y="473"/>
                  </a:lnTo>
                  <a:lnTo>
                    <a:pt x="677" y="484"/>
                  </a:lnTo>
                  <a:lnTo>
                    <a:pt x="711" y="484"/>
                  </a:lnTo>
                  <a:lnTo>
                    <a:pt x="699" y="518"/>
                  </a:lnTo>
                  <a:lnTo>
                    <a:pt x="677" y="541"/>
                  </a:lnTo>
                  <a:lnTo>
                    <a:pt x="666" y="541"/>
                  </a:lnTo>
                  <a:lnTo>
                    <a:pt x="666" y="563"/>
                  </a:lnTo>
                  <a:lnTo>
                    <a:pt x="666" y="575"/>
                  </a:lnTo>
                  <a:lnTo>
                    <a:pt x="654" y="575"/>
                  </a:lnTo>
                  <a:lnTo>
                    <a:pt x="654" y="586"/>
                  </a:lnTo>
                  <a:lnTo>
                    <a:pt x="620" y="608"/>
                  </a:lnTo>
                  <a:lnTo>
                    <a:pt x="598" y="608"/>
                  </a:lnTo>
                  <a:lnTo>
                    <a:pt x="598" y="620"/>
                  </a:lnTo>
                  <a:lnTo>
                    <a:pt x="587" y="608"/>
                  </a:lnTo>
                  <a:lnTo>
                    <a:pt x="587" y="620"/>
                  </a:lnTo>
                  <a:lnTo>
                    <a:pt x="575" y="620"/>
                  </a:lnTo>
                  <a:lnTo>
                    <a:pt x="541" y="631"/>
                  </a:lnTo>
                  <a:lnTo>
                    <a:pt x="530" y="642"/>
                  </a:lnTo>
                  <a:lnTo>
                    <a:pt x="530" y="631"/>
                  </a:lnTo>
                  <a:lnTo>
                    <a:pt x="508" y="631"/>
                  </a:lnTo>
                  <a:lnTo>
                    <a:pt x="496" y="631"/>
                  </a:lnTo>
                  <a:lnTo>
                    <a:pt x="485" y="631"/>
                  </a:lnTo>
                  <a:lnTo>
                    <a:pt x="485" y="608"/>
                  </a:lnTo>
                  <a:lnTo>
                    <a:pt x="462" y="608"/>
                  </a:lnTo>
                  <a:lnTo>
                    <a:pt x="429" y="620"/>
                  </a:lnTo>
                  <a:lnTo>
                    <a:pt x="417" y="608"/>
                  </a:lnTo>
                  <a:lnTo>
                    <a:pt x="417" y="620"/>
                  </a:lnTo>
                  <a:lnTo>
                    <a:pt x="406" y="620"/>
                  </a:lnTo>
                  <a:lnTo>
                    <a:pt x="406" y="631"/>
                  </a:lnTo>
                  <a:lnTo>
                    <a:pt x="395" y="631"/>
                  </a:lnTo>
                  <a:lnTo>
                    <a:pt x="383" y="631"/>
                  </a:lnTo>
                  <a:lnTo>
                    <a:pt x="372" y="620"/>
                  </a:lnTo>
                  <a:lnTo>
                    <a:pt x="372" y="608"/>
                  </a:lnTo>
                  <a:lnTo>
                    <a:pt x="372" y="597"/>
                  </a:lnTo>
                  <a:lnTo>
                    <a:pt x="361" y="586"/>
                  </a:lnTo>
                  <a:lnTo>
                    <a:pt x="349" y="586"/>
                  </a:lnTo>
                  <a:lnTo>
                    <a:pt x="361" y="541"/>
                  </a:lnTo>
                  <a:lnTo>
                    <a:pt x="349" y="518"/>
                  </a:lnTo>
                  <a:lnTo>
                    <a:pt x="338" y="518"/>
                  </a:lnTo>
                  <a:lnTo>
                    <a:pt x="327" y="507"/>
                  </a:lnTo>
                  <a:lnTo>
                    <a:pt x="304" y="507"/>
                  </a:lnTo>
                  <a:lnTo>
                    <a:pt x="259" y="518"/>
                  </a:lnTo>
                  <a:lnTo>
                    <a:pt x="225" y="518"/>
                  </a:lnTo>
                  <a:lnTo>
                    <a:pt x="225" y="530"/>
                  </a:lnTo>
                  <a:lnTo>
                    <a:pt x="214" y="518"/>
                  </a:lnTo>
                  <a:lnTo>
                    <a:pt x="203" y="518"/>
                  </a:lnTo>
                  <a:lnTo>
                    <a:pt x="169" y="518"/>
                  </a:lnTo>
                  <a:lnTo>
                    <a:pt x="158" y="507"/>
                  </a:lnTo>
                  <a:lnTo>
                    <a:pt x="146" y="507"/>
                  </a:lnTo>
                  <a:lnTo>
                    <a:pt x="135" y="507"/>
                  </a:lnTo>
                  <a:lnTo>
                    <a:pt x="112" y="484"/>
                  </a:lnTo>
                  <a:lnTo>
                    <a:pt x="101" y="484"/>
                  </a:lnTo>
                  <a:lnTo>
                    <a:pt x="67" y="473"/>
                  </a:lnTo>
                  <a:lnTo>
                    <a:pt x="56" y="439"/>
                  </a:lnTo>
                  <a:lnTo>
                    <a:pt x="79" y="439"/>
                  </a:lnTo>
                  <a:lnTo>
                    <a:pt x="67" y="428"/>
                  </a:lnTo>
                  <a:lnTo>
                    <a:pt x="90" y="406"/>
                  </a:lnTo>
                  <a:lnTo>
                    <a:pt x="90" y="383"/>
                  </a:lnTo>
                  <a:lnTo>
                    <a:pt x="79" y="372"/>
                  </a:lnTo>
                  <a:lnTo>
                    <a:pt x="56" y="383"/>
                  </a:lnTo>
                  <a:lnTo>
                    <a:pt x="33" y="372"/>
                  </a:lnTo>
                  <a:lnTo>
                    <a:pt x="22" y="372"/>
                  </a:lnTo>
                  <a:lnTo>
                    <a:pt x="0" y="360"/>
                  </a:lnTo>
                  <a:lnTo>
                    <a:pt x="11" y="360"/>
                  </a:lnTo>
                  <a:lnTo>
                    <a:pt x="11" y="327"/>
                  </a:lnTo>
                  <a:lnTo>
                    <a:pt x="0" y="327"/>
                  </a:lnTo>
                  <a:lnTo>
                    <a:pt x="0" y="304"/>
                  </a:lnTo>
                  <a:lnTo>
                    <a:pt x="11" y="293"/>
                  </a:lnTo>
                  <a:lnTo>
                    <a:pt x="33" y="293"/>
                  </a:lnTo>
                  <a:lnTo>
                    <a:pt x="45" y="282"/>
                  </a:lnTo>
                  <a:lnTo>
                    <a:pt x="56" y="282"/>
                  </a:lnTo>
                  <a:lnTo>
                    <a:pt x="90" y="259"/>
                  </a:lnTo>
                  <a:lnTo>
                    <a:pt x="101" y="248"/>
                  </a:lnTo>
                  <a:lnTo>
                    <a:pt x="90" y="203"/>
                  </a:lnTo>
                  <a:lnTo>
                    <a:pt x="90" y="191"/>
                  </a:lnTo>
                  <a:lnTo>
                    <a:pt x="112" y="191"/>
                  </a:lnTo>
                  <a:lnTo>
                    <a:pt x="124" y="157"/>
                  </a:lnTo>
                  <a:lnTo>
                    <a:pt x="158" y="157"/>
                  </a:lnTo>
                  <a:lnTo>
                    <a:pt x="169" y="157"/>
                  </a:lnTo>
                  <a:lnTo>
                    <a:pt x="169" y="124"/>
                  </a:lnTo>
                  <a:lnTo>
                    <a:pt x="180" y="11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53" name="Freeform 10"/>
            <p:cNvSpPr>
              <a:spLocks noChangeAspect="1"/>
            </p:cNvSpPr>
            <p:nvPr>
              <p:custDataLst>
                <p:tags r:id="rId7"/>
              </p:custDataLst>
            </p:nvPr>
          </p:nvSpPr>
          <p:spPr bwMode="auto">
            <a:xfrm>
              <a:off x="3714348" y="4340727"/>
              <a:ext cx="1122341" cy="1129086"/>
            </a:xfrm>
            <a:custGeom>
              <a:avLst/>
              <a:gdLst>
                <a:gd name="T0" fmla="*/ 0 w 430"/>
                <a:gd name="T1" fmla="*/ 0 h 463"/>
                <a:gd name="T2" fmla="*/ 0 w 430"/>
                <a:gd name="T3" fmla="*/ 0 h 463"/>
                <a:gd name="T4" fmla="*/ 0 w 430"/>
                <a:gd name="T5" fmla="*/ 0 h 463"/>
                <a:gd name="T6" fmla="*/ 0 w 430"/>
                <a:gd name="T7" fmla="*/ 0 h 463"/>
                <a:gd name="T8" fmla="*/ 0 w 430"/>
                <a:gd name="T9" fmla="*/ 0 h 463"/>
                <a:gd name="T10" fmla="*/ 0 w 430"/>
                <a:gd name="T11" fmla="*/ 0 h 463"/>
                <a:gd name="T12" fmla="*/ 0 w 430"/>
                <a:gd name="T13" fmla="*/ 0 h 463"/>
                <a:gd name="T14" fmla="*/ 0 w 430"/>
                <a:gd name="T15" fmla="*/ 0 h 463"/>
                <a:gd name="T16" fmla="*/ 0 w 430"/>
                <a:gd name="T17" fmla="*/ 0 h 463"/>
                <a:gd name="T18" fmla="*/ 0 w 430"/>
                <a:gd name="T19" fmla="*/ 0 h 463"/>
                <a:gd name="T20" fmla="*/ 0 w 430"/>
                <a:gd name="T21" fmla="*/ 0 h 463"/>
                <a:gd name="T22" fmla="*/ 0 w 430"/>
                <a:gd name="T23" fmla="*/ 0 h 463"/>
                <a:gd name="T24" fmla="*/ 0 w 430"/>
                <a:gd name="T25" fmla="*/ 0 h 463"/>
                <a:gd name="T26" fmla="*/ 0 w 430"/>
                <a:gd name="T27" fmla="*/ 0 h 463"/>
                <a:gd name="T28" fmla="*/ 0 w 430"/>
                <a:gd name="T29" fmla="*/ 0 h 463"/>
                <a:gd name="T30" fmla="*/ 0 w 430"/>
                <a:gd name="T31" fmla="*/ 0 h 463"/>
                <a:gd name="T32" fmla="*/ 0 w 430"/>
                <a:gd name="T33" fmla="*/ 0 h 463"/>
                <a:gd name="T34" fmla="*/ 0 w 430"/>
                <a:gd name="T35" fmla="*/ 0 h 463"/>
                <a:gd name="T36" fmla="*/ 0 w 430"/>
                <a:gd name="T37" fmla="*/ 0 h 463"/>
                <a:gd name="T38" fmla="*/ 0 w 430"/>
                <a:gd name="T39" fmla="*/ 0 h 463"/>
                <a:gd name="T40" fmla="*/ 0 w 430"/>
                <a:gd name="T41" fmla="*/ 0 h 463"/>
                <a:gd name="T42" fmla="*/ 0 w 430"/>
                <a:gd name="T43" fmla="*/ 0 h 463"/>
                <a:gd name="T44" fmla="*/ 0 w 430"/>
                <a:gd name="T45" fmla="*/ 0 h 463"/>
                <a:gd name="T46" fmla="*/ 0 w 430"/>
                <a:gd name="T47" fmla="*/ 0 h 463"/>
                <a:gd name="T48" fmla="*/ 0 w 430"/>
                <a:gd name="T49" fmla="*/ 0 h 463"/>
                <a:gd name="T50" fmla="*/ 0 w 430"/>
                <a:gd name="T51" fmla="*/ 0 h 463"/>
                <a:gd name="T52" fmla="*/ 0 w 430"/>
                <a:gd name="T53" fmla="*/ 0 h 463"/>
                <a:gd name="T54" fmla="*/ 0 w 430"/>
                <a:gd name="T55" fmla="*/ 0 h 463"/>
                <a:gd name="T56" fmla="*/ 0 w 430"/>
                <a:gd name="T57" fmla="*/ 0 h 463"/>
                <a:gd name="T58" fmla="*/ 0 w 430"/>
                <a:gd name="T59" fmla="*/ 0 h 463"/>
                <a:gd name="T60" fmla="*/ 0 w 430"/>
                <a:gd name="T61" fmla="*/ 0 h 463"/>
                <a:gd name="T62" fmla="*/ 0 w 430"/>
                <a:gd name="T63" fmla="*/ 0 h 463"/>
                <a:gd name="T64" fmla="*/ 0 w 430"/>
                <a:gd name="T65" fmla="*/ 0 h 463"/>
                <a:gd name="T66" fmla="*/ 0 w 430"/>
                <a:gd name="T67" fmla="*/ 0 h 463"/>
                <a:gd name="T68" fmla="*/ 0 w 430"/>
                <a:gd name="T69" fmla="*/ 0 h 463"/>
                <a:gd name="T70" fmla="*/ 0 w 430"/>
                <a:gd name="T71" fmla="*/ 0 h 463"/>
                <a:gd name="T72" fmla="*/ 0 w 430"/>
                <a:gd name="T73" fmla="*/ 0 h 463"/>
                <a:gd name="T74" fmla="*/ 0 w 430"/>
                <a:gd name="T75" fmla="*/ 0 h 463"/>
                <a:gd name="T76" fmla="*/ 0 w 430"/>
                <a:gd name="T77" fmla="*/ 0 h 463"/>
                <a:gd name="T78" fmla="*/ 0 w 430"/>
                <a:gd name="T79" fmla="*/ 0 h 463"/>
                <a:gd name="T80" fmla="*/ 0 w 430"/>
                <a:gd name="T81" fmla="*/ 0 h 463"/>
                <a:gd name="T82" fmla="*/ 0 w 430"/>
                <a:gd name="T83" fmla="*/ 0 h 463"/>
                <a:gd name="T84" fmla="*/ 0 w 430"/>
                <a:gd name="T85" fmla="*/ 0 h 463"/>
                <a:gd name="T86" fmla="*/ 0 w 430"/>
                <a:gd name="T87" fmla="*/ 0 h 463"/>
                <a:gd name="T88" fmla="*/ 0 w 430"/>
                <a:gd name="T89" fmla="*/ 0 h 463"/>
                <a:gd name="T90" fmla="*/ 0 w 430"/>
                <a:gd name="T91" fmla="*/ 0 h 46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30" h="463">
                  <a:moveTo>
                    <a:pt x="395" y="135"/>
                  </a:moveTo>
                  <a:lnTo>
                    <a:pt x="418" y="135"/>
                  </a:lnTo>
                  <a:lnTo>
                    <a:pt x="429" y="146"/>
                  </a:lnTo>
                  <a:lnTo>
                    <a:pt x="429" y="169"/>
                  </a:lnTo>
                  <a:lnTo>
                    <a:pt x="418" y="169"/>
                  </a:lnTo>
                  <a:lnTo>
                    <a:pt x="407" y="180"/>
                  </a:lnTo>
                  <a:lnTo>
                    <a:pt x="384" y="214"/>
                  </a:lnTo>
                  <a:lnTo>
                    <a:pt x="373" y="225"/>
                  </a:lnTo>
                  <a:lnTo>
                    <a:pt x="361" y="248"/>
                  </a:lnTo>
                  <a:lnTo>
                    <a:pt x="361" y="259"/>
                  </a:lnTo>
                  <a:lnTo>
                    <a:pt x="361" y="225"/>
                  </a:lnTo>
                  <a:lnTo>
                    <a:pt x="361" y="214"/>
                  </a:lnTo>
                  <a:lnTo>
                    <a:pt x="350" y="225"/>
                  </a:lnTo>
                  <a:lnTo>
                    <a:pt x="339" y="225"/>
                  </a:lnTo>
                  <a:lnTo>
                    <a:pt x="339" y="214"/>
                  </a:lnTo>
                  <a:lnTo>
                    <a:pt x="361" y="203"/>
                  </a:lnTo>
                  <a:lnTo>
                    <a:pt x="316" y="203"/>
                  </a:lnTo>
                  <a:lnTo>
                    <a:pt x="316" y="180"/>
                  </a:lnTo>
                  <a:lnTo>
                    <a:pt x="305" y="180"/>
                  </a:lnTo>
                  <a:lnTo>
                    <a:pt x="305" y="191"/>
                  </a:lnTo>
                  <a:lnTo>
                    <a:pt x="294" y="203"/>
                  </a:lnTo>
                  <a:lnTo>
                    <a:pt x="305" y="203"/>
                  </a:lnTo>
                  <a:lnTo>
                    <a:pt x="316" y="259"/>
                  </a:lnTo>
                  <a:lnTo>
                    <a:pt x="305" y="259"/>
                  </a:lnTo>
                  <a:lnTo>
                    <a:pt x="305" y="248"/>
                  </a:lnTo>
                  <a:lnTo>
                    <a:pt x="282" y="259"/>
                  </a:lnTo>
                  <a:lnTo>
                    <a:pt x="271" y="282"/>
                  </a:lnTo>
                  <a:lnTo>
                    <a:pt x="260" y="293"/>
                  </a:lnTo>
                  <a:lnTo>
                    <a:pt x="203" y="327"/>
                  </a:lnTo>
                  <a:lnTo>
                    <a:pt x="203" y="338"/>
                  </a:lnTo>
                  <a:lnTo>
                    <a:pt x="192" y="349"/>
                  </a:lnTo>
                  <a:lnTo>
                    <a:pt x="181" y="349"/>
                  </a:lnTo>
                  <a:lnTo>
                    <a:pt x="181" y="361"/>
                  </a:lnTo>
                  <a:lnTo>
                    <a:pt x="181" y="394"/>
                  </a:lnTo>
                  <a:lnTo>
                    <a:pt x="170" y="406"/>
                  </a:lnTo>
                  <a:lnTo>
                    <a:pt x="170" y="439"/>
                  </a:lnTo>
                  <a:lnTo>
                    <a:pt x="158" y="451"/>
                  </a:lnTo>
                  <a:lnTo>
                    <a:pt x="147" y="462"/>
                  </a:lnTo>
                  <a:lnTo>
                    <a:pt x="124" y="462"/>
                  </a:lnTo>
                  <a:lnTo>
                    <a:pt x="91" y="372"/>
                  </a:lnTo>
                  <a:lnTo>
                    <a:pt x="79" y="338"/>
                  </a:lnTo>
                  <a:lnTo>
                    <a:pt x="68" y="282"/>
                  </a:lnTo>
                  <a:lnTo>
                    <a:pt x="68" y="248"/>
                  </a:lnTo>
                  <a:lnTo>
                    <a:pt x="57" y="259"/>
                  </a:lnTo>
                  <a:lnTo>
                    <a:pt x="34" y="270"/>
                  </a:lnTo>
                  <a:lnTo>
                    <a:pt x="12" y="248"/>
                  </a:lnTo>
                  <a:lnTo>
                    <a:pt x="34" y="248"/>
                  </a:lnTo>
                  <a:lnTo>
                    <a:pt x="34" y="236"/>
                  </a:lnTo>
                  <a:lnTo>
                    <a:pt x="23" y="236"/>
                  </a:lnTo>
                  <a:lnTo>
                    <a:pt x="0" y="225"/>
                  </a:lnTo>
                  <a:lnTo>
                    <a:pt x="12" y="214"/>
                  </a:lnTo>
                  <a:lnTo>
                    <a:pt x="34" y="214"/>
                  </a:lnTo>
                  <a:lnTo>
                    <a:pt x="34" y="203"/>
                  </a:lnTo>
                  <a:lnTo>
                    <a:pt x="34" y="191"/>
                  </a:lnTo>
                  <a:lnTo>
                    <a:pt x="34" y="180"/>
                  </a:lnTo>
                  <a:lnTo>
                    <a:pt x="23" y="180"/>
                  </a:lnTo>
                  <a:lnTo>
                    <a:pt x="23" y="158"/>
                  </a:lnTo>
                  <a:lnTo>
                    <a:pt x="34" y="146"/>
                  </a:lnTo>
                  <a:lnTo>
                    <a:pt x="34" y="158"/>
                  </a:lnTo>
                  <a:lnTo>
                    <a:pt x="57" y="146"/>
                  </a:lnTo>
                  <a:lnTo>
                    <a:pt x="102" y="90"/>
                  </a:lnTo>
                  <a:lnTo>
                    <a:pt x="91" y="79"/>
                  </a:lnTo>
                  <a:lnTo>
                    <a:pt x="102" y="79"/>
                  </a:lnTo>
                  <a:lnTo>
                    <a:pt x="102" y="67"/>
                  </a:lnTo>
                  <a:lnTo>
                    <a:pt x="91" y="67"/>
                  </a:lnTo>
                  <a:lnTo>
                    <a:pt x="91" y="45"/>
                  </a:lnTo>
                  <a:lnTo>
                    <a:pt x="91" y="34"/>
                  </a:lnTo>
                  <a:lnTo>
                    <a:pt x="91" y="22"/>
                  </a:lnTo>
                  <a:lnTo>
                    <a:pt x="113" y="34"/>
                  </a:lnTo>
                  <a:lnTo>
                    <a:pt x="136" y="22"/>
                  </a:lnTo>
                  <a:lnTo>
                    <a:pt x="147" y="11"/>
                  </a:lnTo>
                  <a:lnTo>
                    <a:pt x="170" y="0"/>
                  </a:lnTo>
                  <a:lnTo>
                    <a:pt x="181" y="11"/>
                  </a:lnTo>
                  <a:lnTo>
                    <a:pt x="181" y="34"/>
                  </a:lnTo>
                  <a:lnTo>
                    <a:pt x="158" y="56"/>
                  </a:lnTo>
                  <a:lnTo>
                    <a:pt x="170" y="67"/>
                  </a:lnTo>
                  <a:lnTo>
                    <a:pt x="147" y="67"/>
                  </a:lnTo>
                  <a:lnTo>
                    <a:pt x="158" y="101"/>
                  </a:lnTo>
                  <a:lnTo>
                    <a:pt x="192" y="112"/>
                  </a:lnTo>
                  <a:lnTo>
                    <a:pt x="181" y="135"/>
                  </a:lnTo>
                  <a:lnTo>
                    <a:pt x="203" y="146"/>
                  </a:lnTo>
                  <a:lnTo>
                    <a:pt x="282" y="180"/>
                  </a:lnTo>
                  <a:lnTo>
                    <a:pt x="294" y="180"/>
                  </a:lnTo>
                  <a:lnTo>
                    <a:pt x="294" y="169"/>
                  </a:lnTo>
                  <a:lnTo>
                    <a:pt x="294" y="146"/>
                  </a:lnTo>
                  <a:lnTo>
                    <a:pt x="305" y="146"/>
                  </a:lnTo>
                  <a:lnTo>
                    <a:pt x="316" y="158"/>
                  </a:lnTo>
                  <a:lnTo>
                    <a:pt x="316" y="169"/>
                  </a:lnTo>
                  <a:lnTo>
                    <a:pt x="350" y="169"/>
                  </a:lnTo>
                  <a:lnTo>
                    <a:pt x="361" y="169"/>
                  </a:lnTo>
                  <a:lnTo>
                    <a:pt x="350" y="146"/>
                  </a:lnTo>
                  <a:lnTo>
                    <a:pt x="395" y="135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54" name="Freeform 11"/>
            <p:cNvSpPr>
              <a:spLocks noChangeAspect="1"/>
            </p:cNvSpPr>
            <p:nvPr>
              <p:custDataLst>
                <p:tags r:id="rId8"/>
              </p:custDataLst>
            </p:nvPr>
          </p:nvSpPr>
          <p:spPr bwMode="auto">
            <a:xfrm>
              <a:off x="4480180" y="3541783"/>
              <a:ext cx="1214769" cy="548036"/>
            </a:xfrm>
            <a:custGeom>
              <a:avLst/>
              <a:gdLst>
                <a:gd name="T0" fmla="*/ 0 w 464"/>
                <a:gd name="T1" fmla="*/ 0 h 226"/>
                <a:gd name="T2" fmla="*/ 0 w 464"/>
                <a:gd name="T3" fmla="*/ 0 h 226"/>
                <a:gd name="T4" fmla="*/ 0 w 464"/>
                <a:gd name="T5" fmla="*/ 0 h 226"/>
                <a:gd name="T6" fmla="*/ 0 w 464"/>
                <a:gd name="T7" fmla="*/ 0 h 226"/>
                <a:gd name="T8" fmla="*/ 0 w 464"/>
                <a:gd name="T9" fmla="*/ 0 h 226"/>
                <a:gd name="T10" fmla="*/ 0 w 464"/>
                <a:gd name="T11" fmla="*/ 0 h 226"/>
                <a:gd name="T12" fmla="*/ 0 w 464"/>
                <a:gd name="T13" fmla="*/ 0 h 226"/>
                <a:gd name="T14" fmla="*/ 0 w 464"/>
                <a:gd name="T15" fmla="*/ 0 h 226"/>
                <a:gd name="T16" fmla="*/ 0 w 464"/>
                <a:gd name="T17" fmla="*/ 0 h 226"/>
                <a:gd name="T18" fmla="*/ 0 w 464"/>
                <a:gd name="T19" fmla="*/ 0 h 226"/>
                <a:gd name="T20" fmla="*/ 0 w 464"/>
                <a:gd name="T21" fmla="*/ 0 h 226"/>
                <a:gd name="T22" fmla="*/ 0 w 464"/>
                <a:gd name="T23" fmla="*/ 0 h 226"/>
                <a:gd name="T24" fmla="*/ 0 w 464"/>
                <a:gd name="T25" fmla="*/ 0 h 226"/>
                <a:gd name="T26" fmla="*/ 0 w 464"/>
                <a:gd name="T27" fmla="*/ 0 h 226"/>
                <a:gd name="T28" fmla="*/ 0 w 464"/>
                <a:gd name="T29" fmla="*/ 0 h 226"/>
                <a:gd name="T30" fmla="*/ 0 w 464"/>
                <a:gd name="T31" fmla="*/ 0 h 226"/>
                <a:gd name="T32" fmla="*/ 0 w 464"/>
                <a:gd name="T33" fmla="*/ 0 h 226"/>
                <a:gd name="T34" fmla="*/ 0 w 464"/>
                <a:gd name="T35" fmla="*/ 0 h 226"/>
                <a:gd name="T36" fmla="*/ 0 w 464"/>
                <a:gd name="T37" fmla="*/ 0 h 226"/>
                <a:gd name="T38" fmla="*/ 0 w 464"/>
                <a:gd name="T39" fmla="*/ 0 h 226"/>
                <a:gd name="T40" fmla="*/ 0 w 464"/>
                <a:gd name="T41" fmla="*/ 0 h 226"/>
                <a:gd name="T42" fmla="*/ 0 w 464"/>
                <a:gd name="T43" fmla="*/ 0 h 226"/>
                <a:gd name="T44" fmla="*/ 0 w 464"/>
                <a:gd name="T45" fmla="*/ 0 h 226"/>
                <a:gd name="T46" fmla="*/ 0 w 464"/>
                <a:gd name="T47" fmla="*/ 0 h 226"/>
                <a:gd name="T48" fmla="*/ 0 w 464"/>
                <a:gd name="T49" fmla="*/ 0 h 226"/>
                <a:gd name="T50" fmla="*/ 0 w 464"/>
                <a:gd name="T51" fmla="*/ 0 h 226"/>
                <a:gd name="T52" fmla="*/ 0 w 464"/>
                <a:gd name="T53" fmla="*/ 0 h 226"/>
                <a:gd name="T54" fmla="*/ 0 w 464"/>
                <a:gd name="T55" fmla="*/ 0 h 226"/>
                <a:gd name="T56" fmla="*/ 0 w 464"/>
                <a:gd name="T57" fmla="*/ 0 h 226"/>
                <a:gd name="T58" fmla="*/ 0 w 464"/>
                <a:gd name="T59" fmla="*/ 0 h 226"/>
                <a:gd name="T60" fmla="*/ 0 w 464"/>
                <a:gd name="T61" fmla="*/ 0 h 226"/>
                <a:gd name="T62" fmla="*/ 0 w 464"/>
                <a:gd name="T63" fmla="*/ 0 h 226"/>
                <a:gd name="T64" fmla="*/ 0 w 464"/>
                <a:gd name="T65" fmla="*/ 0 h 226"/>
                <a:gd name="T66" fmla="*/ 0 w 464"/>
                <a:gd name="T67" fmla="*/ 0 h 226"/>
                <a:gd name="T68" fmla="*/ 0 w 464"/>
                <a:gd name="T69" fmla="*/ 0 h 226"/>
                <a:gd name="T70" fmla="*/ 0 w 464"/>
                <a:gd name="T71" fmla="*/ 0 h 226"/>
                <a:gd name="T72" fmla="*/ 0 w 464"/>
                <a:gd name="T73" fmla="*/ 0 h 226"/>
                <a:gd name="T74" fmla="*/ 0 w 464"/>
                <a:gd name="T75" fmla="*/ 0 h 226"/>
                <a:gd name="T76" fmla="*/ 0 w 464"/>
                <a:gd name="T77" fmla="*/ 0 h 226"/>
                <a:gd name="T78" fmla="*/ 0 w 464"/>
                <a:gd name="T79" fmla="*/ 0 h 226"/>
                <a:gd name="T80" fmla="*/ 0 w 464"/>
                <a:gd name="T81" fmla="*/ 0 h 226"/>
                <a:gd name="T82" fmla="*/ 0 w 464"/>
                <a:gd name="T83" fmla="*/ 0 h 22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464" h="226">
                  <a:moveTo>
                    <a:pt x="305" y="56"/>
                  </a:moveTo>
                  <a:lnTo>
                    <a:pt x="248" y="22"/>
                  </a:lnTo>
                  <a:lnTo>
                    <a:pt x="237" y="34"/>
                  </a:lnTo>
                  <a:lnTo>
                    <a:pt x="226" y="34"/>
                  </a:lnTo>
                  <a:lnTo>
                    <a:pt x="203" y="0"/>
                  </a:lnTo>
                  <a:lnTo>
                    <a:pt x="169" y="0"/>
                  </a:lnTo>
                  <a:lnTo>
                    <a:pt x="146" y="0"/>
                  </a:lnTo>
                  <a:lnTo>
                    <a:pt x="146" y="22"/>
                  </a:lnTo>
                  <a:lnTo>
                    <a:pt x="146" y="45"/>
                  </a:lnTo>
                  <a:lnTo>
                    <a:pt x="113" y="45"/>
                  </a:lnTo>
                  <a:lnTo>
                    <a:pt x="90" y="34"/>
                  </a:lnTo>
                  <a:lnTo>
                    <a:pt x="56" y="22"/>
                  </a:lnTo>
                  <a:lnTo>
                    <a:pt x="11" y="56"/>
                  </a:lnTo>
                  <a:lnTo>
                    <a:pt x="0" y="67"/>
                  </a:lnTo>
                  <a:lnTo>
                    <a:pt x="22" y="90"/>
                  </a:lnTo>
                  <a:lnTo>
                    <a:pt x="34" y="90"/>
                  </a:lnTo>
                  <a:lnTo>
                    <a:pt x="45" y="112"/>
                  </a:lnTo>
                  <a:lnTo>
                    <a:pt x="45" y="146"/>
                  </a:lnTo>
                  <a:lnTo>
                    <a:pt x="101" y="169"/>
                  </a:lnTo>
                  <a:lnTo>
                    <a:pt x="124" y="203"/>
                  </a:lnTo>
                  <a:lnTo>
                    <a:pt x="180" y="203"/>
                  </a:lnTo>
                  <a:lnTo>
                    <a:pt x="214" y="214"/>
                  </a:lnTo>
                  <a:lnTo>
                    <a:pt x="248" y="225"/>
                  </a:lnTo>
                  <a:lnTo>
                    <a:pt x="293" y="203"/>
                  </a:lnTo>
                  <a:lnTo>
                    <a:pt x="327" y="203"/>
                  </a:lnTo>
                  <a:lnTo>
                    <a:pt x="350" y="180"/>
                  </a:lnTo>
                  <a:lnTo>
                    <a:pt x="350" y="169"/>
                  </a:lnTo>
                  <a:lnTo>
                    <a:pt x="361" y="146"/>
                  </a:lnTo>
                  <a:lnTo>
                    <a:pt x="384" y="158"/>
                  </a:lnTo>
                  <a:lnTo>
                    <a:pt x="406" y="135"/>
                  </a:lnTo>
                  <a:lnTo>
                    <a:pt x="429" y="124"/>
                  </a:lnTo>
                  <a:lnTo>
                    <a:pt x="463" y="124"/>
                  </a:lnTo>
                  <a:lnTo>
                    <a:pt x="463" y="101"/>
                  </a:lnTo>
                  <a:lnTo>
                    <a:pt x="451" y="90"/>
                  </a:lnTo>
                  <a:lnTo>
                    <a:pt x="429" y="101"/>
                  </a:lnTo>
                  <a:lnTo>
                    <a:pt x="406" y="101"/>
                  </a:lnTo>
                  <a:lnTo>
                    <a:pt x="406" y="67"/>
                  </a:lnTo>
                  <a:lnTo>
                    <a:pt x="417" y="45"/>
                  </a:lnTo>
                  <a:lnTo>
                    <a:pt x="395" y="34"/>
                  </a:lnTo>
                  <a:lnTo>
                    <a:pt x="372" y="56"/>
                  </a:lnTo>
                  <a:lnTo>
                    <a:pt x="338" y="67"/>
                  </a:lnTo>
                  <a:lnTo>
                    <a:pt x="305" y="56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55" name="Freeform 12"/>
            <p:cNvSpPr>
              <a:spLocks noChangeAspect="1"/>
            </p:cNvSpPr>
            <p:nvPr>
              <p:custDataLst>
                <p:tags r:id="rId9"/>
              </p:custDataLst>
            </p:nvPr>
          </p:nvSpPr>
          <p:spPr bwMode="auto">
            <a:xfrm>
              <a:off x="1892194" y="2102364"/>
              <a:ext cx="409324" cy="884780"/>
            </a:xfrm>
            <a:custGeom>
              <a:avLst/>
              <a:gdLst>
                <a:gd name="T0" fmla="*/ 0 w 159"/>
                <a:gd name="T1" fmla="*/ 0 h 362"/>
                <a:gd name="T2" fmla="*/ 0 w 159"/>
                <a:gd name="T3" fmla="*/ 0 h 362"/>
                <a:gd name="T4" fmla="*/ 0 w 159"/>
                <a:gd name="T5" fmla="*/ 0 h 362"/>
                <a:gd name="T6" fmla="*/ 0 w 159"/>
                <a:gd name="T7" fmla="*/ 0 h 362"/>
                <a:gd name="T8" fmla="*/ 0 w 159"/>
                <a:gd name="T9" fmla="*/ 0 h 362"/>
                <a:gd name="T10" fmla="*/ 0 w 159"/>
                <a:gd name="T11" fmla="*/ 0 h 362"/>
                <a:gd name="T12" fmla="*/ 0 w 159"/>
                <a:gd name="T13" fmla="*/ 0 h 362"/>
                <a:gd name="T14" fmla="*/ 0 w 159"/>
                <a:gd name="T15" fmla="*/ 0 h 362"/>
                <a:gd name="T16" fmla="*/ 0 w 159"/>
                <a:gd name="T17" fmla="*/ 0 h 362"/>
                <a:gd name="T18" fmla="*/ 0 w 159"/>
                <a:gd name="T19" fmla="*/ 0 h 362"/>
                <a:gd name="T20" fmla="*/ 0 w 159"/>
                <a:gd name="T21" fmla="*/ 0 h 362"/>
                <a:gd name="T22" fmla="*/ 0 w 159"/>
                <a:gd name="T23" fmla="*/ 0 h 362"/>
                <a:gd name="T24" fmla="*/ 0 w 159"/>
                <a:gd name="T25" fmla="*/ 0 h 362"/>
                <a:gd name="T26" fmla="*/ 0 w 159"/>
                <a:gd name="T27" fmla="*/ 0 h 362"/>
                <a:gd name="T28" fmla="*/ 0 w 159"/>
                <a:gd name="T29" fmla="*/ 0 h 362"/>
                <a:gd name="T30" fmla="*/ 0 w 159"/>
                <a:gd name="T31" fmla="*/ 0 h 362"/>
                <a:gd name="T32" fmla="*/ 0 w 159"/>
                <a:gd name="T33" fmla="*/ 0 h 362"/>
                <a:gd name="T34" fmla="*/ 0 w 159"/>
                <a:gd name="T35" fmla="*/ 0 h 362"/>
                <a:gd name="T36" fmla="*/ 0 w 159"/>
                <a:gd name="T37" fmla="*/ 0 h 362"/>
                <a:gd name="T38" fmla="*/ 0 w 159"/>
                <a:gd name="T39" fmla="*/ 0 h 362"/>
                <a:gd name="T40" fmla="*/ 0 w 159"/>
                <a:gd name="T41" fmla="*/ 0 h 362"/>
                <a:gd name="T42" fmla="*/ 0 w 159"/>
                <a:gd name="T43" fmla="*/ 0 h 362"/>
                <a:gd name="T44" fmla="*/ 0 w 159"/>
                <a:gd name="T45" fmla="*/ 0 h 362"/>
                <a:gd name="T46" fmla="*/ 0 w 159"/>
                <a:gd name="T47" fmla="*/ 0 h 362"/>
                <a:gd name="T48" fmla="*/ 0 w 159"/>
                <a:gd name="T49" fmla="*/ 0 h 362"/>
                <a:gd name="T50" fmla="*/ 0 w 159"/>
                <a:gd name="T51" fmla="*/ 0 h 362"/>
                <a:gd name="T52" fmla="*/ 0 w 159"/>
                <a:gd name="T53" fmla="*/ 0 h 362"/>
                <a:gd name="T54" fmla="*/ 0 w 159"/>
                <a:gd name="T55" fmla="*/ 0 h 362"/>
                <a:gd name="T56" fmla="*/ 0 w 159"/>
                <a:gd name="T57" fmla="*/ 0 h 362"/>
                <a:gd name="T58" fmla="*/ 0 w 159"/>
                <a:gd name="T59" fmla="*/ 0 h 362"/>
                <a:gd name="T60" fmla="*/ 0 w 159"/>
                <a:gd name="T61" fmla="*/ 0 h 362"/>
                <a:gd name="T62" fmla="*/ 0 w 159"/>
                <a:gd name="T63" fmla="*/ 0 h 362"/>
                <a:gd name="T64" fmla="*/ 0 w 159"/>
                <a:gd name="T65" fmla="*/ 0 h 36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59" h="362">
                  <a:moveTo>
                    <a:pt x="113" y="46"/>
                  </a:moveTo>
                  <a:lnTo>
                    <a:pt x="113" y="68"/>
                  </a:lnTo>
                  <a:lnTo>
                    <a:pt x="136" y="91"/>
                  </a:lnTo>
                  <a:lnTo>
                    <a:pt x="124" y="124"/>
                  </a:lnTo>
                  <a:lnTo>
                    <a:pt x="136" y="170"/>
                  </a:lnTo>
                  <a:lnTo>
                    <a:pt x="124" y="192"/>
                  </a:lnTo>
                  <a:lnTo>
                    <a:pt x="147" y="226"/>
                  </a:lnTo>
                  <a:lnTo>
                    <a:pt x="136" y="248"/>
                  </a:lnTo>
                  <a:lnTo>
                    <a:pt x="158" y="260"/>
                  </a:lnTo>
                  <a:lnTo>
                    <a:pt x="158" y="271"/>
                  </a:lnTo>
                  <a:lnTo>
                    <a:pt x="124" y="327"/>
                  </a:lnTo>
                  <a:lnTo>
                    <a:pt x="102" y="339"/>
                  </a:lnTo>
                  <a:lnTo>
                    <a:pt x="91" y="339"/>
                  </a:lnTo>
                  <a:lnTo>
                    <a:pt x="45" y="361"/>
                  </a:lnTo>
                  <a:lnTo>
                    <a:pt x="12" y="339"/>
                  </a:lnTo>
                  <a:lnTo>
                    <a:pt x="12" y="316"/>
                  </a:lnTo>
                  <a:lnTo>
                    <a:pt x="12" y="282"/>
                  </a:lnTo>
                  <a:lnTo>
                    <a:pt x="12" y="260"/>
                  </a:lnTo>
                  <a:lnTo>
                    <a:pt x="57" y="203"/>
                  </a:lnTo>
                  <a:lnTo>
                    <a:pt x="57" y="192"/>
                  </a:lnTo>
                  <a:lnTo>
                    <a:pt x="57" y="181"/>
                  </a:lnTo>
                  <a:lnTo>
                    <a:pt x="57" y="170"/>
                  </a:lnTo>
                  <a:lnTo>
                    <a:pt x="45" y="170"/>
                  </a:lnTo>
                  <a:lnTo>
                    <a:pt x="34" y="79"/>
                  </a:lnTo>
                  <a:lnTo>
                    <a:pt x="0" y="46"/>
                  </a:lnTo>
                  <a:lnTo>
                    <a:pt x="12" y="34"/>
                  </a:lnTo>
                  <a:lnTo>
                    <a:pt x="23" y="57"/>
                  </a:lnTo>
                  <a:lnTo>
                    <a:pt x="57" y="57"/>
                  </a:lnTo>
                  <a:lnTo>
                    <a:pt x="68" y="46"/>
                  </a:lnTo>
                  <a:lnTo>
                    <a:pt x="79" y="0"/>
                  </a:lnTo>
                  <a:lnTo>
                    <a:pt x="102" y="0"/>
                  </a:lnTo>
                  <a:lnTo>
                    <a:pt x="124" y="12"/>
                  </a:lnTo>
                  <a:lnTo>
                    <a:pt x="113" y="46"/>
                  </a:lnTo>
                </a:path>
              </a:pathLst>
            </a:custGeom>
            <a:solidFill>
              <a:schemeClr val="accent1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56" name="Freeform 13"/>
            <p:cNvSpPr>
              <a:spLocks noChangeAspect="1"/>
            </p:cNvSpPr>
            <p:nvPr>
              <p:custDataLst>
                <p:tags r:id="rId10"/>
              </p:custDataLst>
            </p:nvPr>
          </p:nvSpPr>
          <p:spPr bwMode="auto">
            <a:xfrm>
              <a:off x="1978020" y="3231450"/>
              <a:ext cx="356508" cy="310333"/>
            </a:xfrm>
            <a:custGeom>
              <a:avLst/>
              <a:gdLst>
                <a:gd name="T0" fmla="*/ 0 w 137"/>
                <a:gd name="T1" fmla="*/ 0 h 125"/>
                <a:gd name="T2" fmla="*/ 0 w 137"/>
                <a:gd name="T3" fmla="*/ 0 h 125"/>
                <a:gd name="T4" fmla="*/ 0 w 137"/>
                <a:gd name="T5" fmla="*/ 0 h 125"/>
                <a:gd name="T6" fmla="*/ 0 w 137"/>
                <a:gd name="T7" fmla="*/ 0 h 125"/>
                <a:gd name="T8" fmla="*/ 0 w 137"/>
                <a:gd name="T9" fmla="*/ 0 h 125"/>
                <a:gd name="T10" fmla="*/ 0 w 137"/>
                <a:gd name="T11" fmla="*/ 0 h 125"/>
                <a:gd name="T12" fmla="*/ 0 w 137"/>
                <a:gd name="T13" fmla="*/ 0 h 125"/>
                <a:gd name="T14" fmla="*/ 0 w 137"/>
                <a:gd name="T15" fmla="*/ 0 h 125"/>
                <a:gd name="T16" fmla="*/ 0 w 137"/>
                <a:gd name="T17" fmla="*/ 0 h 125"/>
                <a:gd name="T18" fmla="*/ 0 w 137"/>
                <a:gd name="T19" fmla="*/ 0 h 125"/>
                <a:gd name="T20" fmla="*/ 0 w 137"/>
                <a:gd name="T21" fmla="*/ 0 h 125"/>
                <a:gd name="T22" fmla="*/ 0 w 137"/>
                <a:gd name="T23" fmla="*/ 0 h 125"/>
                <a:gd name="T24" fmla="*/ 0 w 137"/>
                <a:gd name="T25" fmla="*/ 0 h 125"/>
                <a:gd name="T26" fmla="*/ 0 w 137"/>
                <a:gd name="T27" fmla="*/ 0 h 125"/>
                <a:gd name="T28" fmla="*/ 0 w 137"/>
                <a:gd name="T29" fmla="*/ 0 h 125"/>
                <a:gd name="T30" fmla="*/ 0 w 137"/>
                <a:gd name="T31" fmla="*/ 0 h 125"/>
                <a:gd name="T32" fmla="*/ 0 w 137"/>
                <a:gd name="T33" fmla="*/ 0 h 125"/>
                <a:gd name="T34" fmla="*/ 0 w 137"/>
                <a:gd name="T35" fmla="*/ 0 h 125"/>
                <a:gd name="T36" fmla="*/ 0 w 137"/>
                <a:gd name="T37" fmla="*/ 0 h 125"/>
                <a:gd name="T38" fmla="*/ 0 w 137"/>
                <a:gd name="T39" fmla="*/ 0 h 125"/>
                <a:gd name="T40" fmla="*/ 0 w 137"/>
                <a:gd name="T41" fmla="*/ 0 h 125"/>
                <a:gd name="T42" fmla="*/ 0 w 137"/>
                <a:gd name="T43" fmla="*/ 0 h 125"/>
                <a:gd name="T44" fmla="*/ 0 w 137"/>
                <a:gd name="T45" fmla="*/ 0 h 125"/>
                <a:gd name="T46" fmla="*/ 0 w 137"/>
                <a:gd name="T47" fmla="*/ 0 h 125"/>
                <a:gd name="T48" fmla="*/ 0 w 137"/>
                <a:gd name="T49" fmla="*/ 0 h 125"/>
                <a:gd name="T50" fmla="*/ 0 w 137"/>
                <a:gd name="T51" fmla="*/ 0 h 125"/>
                <a:gd name="T52" fmla="*/ 0 w 137"/>
                <a:gd name="T53" fmla="*/ 0 h 12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37" h="125">
                  <a:moveTo>
                    <a:pt x="136" y="112"/>
                  </a:moveTo>
                  <a:lnTo>
                    <a:pt x="124" y="90"/>
                  </a:lnTo>
                  <a:lnTo>
                    <a:pt x="124" y="79"/>
                  </a:lnTo>
                  <a:lnTo>
                    <a:pt x="136" y="90"/>
                  </a:lnTo>
                  <a:lnTo>
                    <a:pt x="136" y="67"/>
                  </a:lnTo>
                  <a:lnTo>
                    <a:pt x="113" y="45"/>
                  </a:lnTo>
                  <a:lnTo>
                    <a:pt x="113" y="22"/>
                  </a:lnTo>
                  <a:lnTo>
                    <a:pt x="102" y="11"/>
                  </a:lnTo>
                  <a:lnTo>
                    <a:pt x="79" y="0"/>
                  </a:lnTo>
                  <a:lnTo>
                    <a:pt x="57" y="22"/>
                  </a:lnTo>
                  <a:lnTo>
                    <a:pt x="57" y="34"/>
                  </a:lnTo>
                  <a:lnTo>
                    <a:pt x="34" y="45"/>
                  </a:lnTo>
                  <a:lnTo>
                    <a:pt x="34" y="56"/>
                  </a:lnTo>
                  <a:lnTo>
                    <a:pt x="23" y="56"/>
                  </a:lnTo>
                  <a:lnTo>
                    <a:pt x="11" y="67"/>
                  </a:lnTo>
                  <a:lnTo>
                    <a:pt x="0" y="67"/>
                  </a:lnTo>
                  <a:lnTo>
                    <a:pt x="11" y="90"/>
                  </a:lnTo>
                  <a:lnTo>
                    <a:pt x="0" y="112"/>
                  </a:lnTo>
                  <a:lnTo>
                    <a:pt x="0" y="124"/>
                  </a:lnTo>
                  <a:lnTo>
                    <a:pt x="23" y="124"/>
                  </a:lnTo>
                  <a:lnTo>
                    <a:pt x="34" y="124"/>
                  </a:lnTo>
                  <a:lnTo>
                    <a:pt x="68" y="124"/>
                  </a:lnTo>
                  <a:lnTo>
                    <a:pt x="79" y="124"/>
                  </a:lnTo>
                  <a:lnTo>
                    <a:pt x="90" y="124"/>
                  </a:lnTo>
                  <a:lnTo>
                    <a:pt x="113" y="124"/>
                  </a:lnTo>
                  <a:lnTo>
                    <a:pt x="124" y="112"/>
                  </a:lnTo>
                  <a:lnTo>
                    <a:pt x="136" y="11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57" name="Freeform 14"/>
            <p:cNvSpPr>
              <a:spLocks noChangeAspect="1"/>
            </p:cNvSpPr>
            <p:nvPr>
              <p:custDataLst>
                <p:tags r:id="rId11"/>
              </p:custDataLst>
            </p:nvPr>
          </p:nvSpPr>
          <p:spPr bwMode="auto">
            <a:xfrm>
              <a:off x="1925204" y="3508769"/>
              <a:ext cx="706415" cy="442390"/>
            </a:xfrm>
            <a:custGeom>
              <a:avLst/>
              <a:gdLst>
                <a:gd name="T0" fmla="*/ 0 w 272"/>
                <a:gd name="T1" fmla="*/ 0 h 182"/>
                <a:gd name="T2" fmla="*/ 0 w 272"/>
                <a:gd name="T3" fmla="*/ 0 h 182"/>
                <a:gd name="T4" fmla="*/ 0 w 272"/>
                <a:gd name="T5" fmla="*/ 0 h 182"/>
                <a:gd name="T6" fmla="*/ 0 w 272"/>
                <a:gd name="T7" fmla="*/ 0 h 182"/>
                <a:gd name="T8" fmla="*/ 0 w 272"/>
                <a:gd name="T9" fmla="*/ 0 h 182"/>
                <a:gd name="T10" fmla="*/ 0 w 272"/>
                <a:gd name="T11" fmla="*/ 0 h 182"/>
                <a:gd name="T12" fmla="*/ 0 w 272"/>
                <a:gd name="T13" fmla="*/ 0 h 182"/>
                <a:gd name="T14" fmla="*/ 0 w 272"/>
                <a:gd name="T15" fmla="*/ 0 h 182"/>
                <a:gd name="T16" fmla="*/ 0 w 272"/>
                <a:gd name="T17" fmla="*/ 0 h 182"/>
                <a:gd name="T18" fmla="*/ 0 w 272"/>
                <a:gd name="T19" fmla="*/ 0 h 182"/>
                <a:gd name="T20" fmla="*/ 0 w 272"/>
                <a:gd name="T21" fmla="*/ 0 h 182"/>
                <a:gd name="T22" fmla="*/ 0 w 272"/>
                <a:gd name="T23" fmla="*/ 0 h 182"/>
                <a:gd name="T24" fmla="*/ 0 w 272"/>
                <a:gd name="T25" fmla="*/ 0 h 182"/>
                <a:gd name="T26" fmla="*/ 0 w 272"/>
                <a:gd name="T27" fmla="*/ 0 h 182"/>
                <a:gd name="T28" fmla="*/ 0 w 272"/>
                <a:gd name="T29" fmla="*/ 0 h 182"/>
                <a:gd name="T30" fmla="*/ 0 w 272"/>
                <a:gd name="T31" fmla="*/ 0 h 182"/>
                <a:gd name="T32" fmla="*/ 0 w 272"/>
                <a:gd name="T33" fmla="*/ 0 h 182"/>
                <a:gd name="T34" fmla="*/ 0 w 272"/>
                <a:gd name="T35" fmla="*/ 0 h 182"/>
                <a:gd name="T36" fmla="*/ 0 w 272"/>
                <a:gd name="T37" fmla="*/ 0 h 182"/>
                <a:gd name="T38" fmla="*/ 0 w 272"/>
                <a:gd name="T39" fmla="*/ 0 h 182"/>
                <a:gd name="T40" fmla="*/ 0 w 272"/>
                <a:gd name="T41" fmla="*/ 0 h 182"/>
                <a:gd name="T42" fmla="*/ 0 w 272"/>
                <a:gd name="T43" fmla="*/ 0 h 182"/>
                <a:gd name="T44" fmla="*/ 0 w 272"/>
                <a:gd name="T45" fmla="*/ 0 h 182"/>
                <a:gd name="T46" fmla="*/ 0 w 272"/>
                <a:gd name="T47" fmla="*/ 0 h 182"/>
                <a:gd name="T48" fmla="*/ 0 w 272"/>
                <a:gd name="T49" fmla="*/ 0 h 182"/>
                <a:gd name="T50" fmla="*/ 0 w 272"/>
                <a:gd name="T51" fmla="*/ 0 h 182"/>
                <a:gd name="T52" fmla="*/ 0 w 272"/>
                <a:gd name="T53" fmla="*/ 0 h 182"/>
                <a:gd name="T54" fmla="*/ 0 w 272"/>
                <a:gd name="T55" fmla="*/ 0 h 182"/>
                <a:gd name="T56" fmla="*/ 0 w 272"/>
                <a:gd name="T57" fmla="*/ 0 h 182"/>
                <a:gd name="T58" fmla="*/ 0 w 272"/>
                <a:gd name="T59" fmla="*/ 0 h 182"/>
                <a:gd name="T60" fmla="*/ 0 w 272"/>
                <a:gd name="T61" fmla="*/ 0 h 182"/>
                <a:gd name="T62" fmla="*/ 0 w 272"/>
                <a:gd name="T63" fmla="*/ 0 h 182"/>
                <a:gd name="T64" fmla="*/ 0 w 272"/>
                <a:gd name="T65" fmla="*/ 0 h 182"/>
                <a:gd name="T66" fmla="*/ 0 w 272"/>
                <a:gd name="T67" fmla="*/ 0 h 182"/>
                <a:gd name="T68" fmla="*/ 0 w 272"/>
                <a:gd name="T69" fmla="*/ 0 h 182"/>
                <a:gd name="T70" fmla="*/ 0 w 272"/>
                <a:gd name="T71" fmla="*/ 0 h 182"/>
                <a:gd name="T72" fmla="*/ 0 w 272"/>
                <a:gd name="T73" fmla="*/ 0 h 182"/>
                <a:gd name="T74" fmla="*/ 0 w 272"/>
                <a:gd name="T75" fmla="*/ 0 h 182"/>
                <a:gd name="T76" fmla="*/ 0 w 272"/>
                <a:gd name="T77" fmla="*/ 0 h 182"/>
                <a:gd name="T78" fmla="*/ 0 w 272"/>
                <a:gd name="T79" fmla="*/ 0 h 182"/>
                <a:gd name="T80" fmla="*/ 0 w 272"/>
                <a:gd name="T81" fmla="*/ 0 h 182"/>
                <a:gd name="T82" fmla="*/ 0 w 272"/>
                <a:gd name="T83" fmla="*/ 0 h 182"/>
                <a:gd name="T84" fmla="*/ 0 w 272"/>
                <a:gd name="T85" fmla="*/ 0 h 182"/>
                <a:gd name="T86" fmla="*/ 0 w 272"/>
                <a:gd name="T87" fmla="*/ 0 h 182"/>
                <a:gd name="T88" fmla="*/ 0 w 272"/>
                <a:gd name="T89" fmla="*/ 0 h 182"/>
                <a:gd name="T90" fmla="*/ 0 w 272"/>
                <a:gd name="T91" fmla="*/ 0 h 182"/>
                <a:gd name="T92" fmla="*/ 0 w 272"/>
                <a:gd name="T93" fmla="*/ 0 h 182"/>
                <a:gd name="T94" fmla="*/ 0 w 272"/>
                <a:gd name="T95" fmla="*/ 0 h 182"/>
                <a:gd name="T96" fmla="*/ 0 w 272"/>
                <a:gd name="T97" fmla="*/ 0 h 182"/>
                <a:gd name="T98" fmla="*/ 0 w 272"/>
                <a:gd name="T99" fmla="*/ 0 h 182"/>
                <a:gd name="T100" fmla="*/ 0 w 272"/>
                <a:gd name="T101" fmla="*/ 0 h 182"/>
                <a:gd name="T102" fmla="*/ 0 w 272"/>
                <a:gd name="T103" fmla="*/ 0 h 18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72" h="182">
                  <a:moveTo>
                    <a:pt x="112" y="158"/>
                  </a:moveTo>
                  <a:lnTo>
                    <a:pt x="101" y="158"/>
                  </a:lnTo>
                  <a:lnTo>
                    <a:pt x="101" y="147"/>
                  </a:lnTo>
                  <a:lnTo>
                    <a:pt x="101" y="136"/>
                  </a:lnTo>
                  <a:lnTo>
                    <a:pt x="124" y="136"/>
                  </a:lnTo>
                  <a:lnTo>
                    <a:pt x="124" y="124"/>
                  </a:lnTo>
                  <a:lnTo>
                    <a:pt x="112" y="102"/>
                  </a:lnTo>
                  <a:lnTo>
                    <a:pt x="112" y="91"/>
                  </a:lnTo>
                  <a:lnTo>
                    <a:pt x="90" y="79"/>
                  </a:lnTo>
                  <a:lnTo>
                    <a:pt x="67" y="91"/>
                  </a:lnTo>
                  <a:lnTo>
                    <a:pt x="45" y="102"/>
                  </a:lnTo>
                  <a:lnTo>
                    <a:pt x="11" y="102"/>
                  </a:lnTo>
                  <a:lnTo>
                    <a:pt x="0" y="91"/>
                  </a:lnTo>
                  <a:lnTo>
                    <a:pt x="11" y="79"/>
                  </a:lnTo>
                  <a:lnTo>
                    <a:pt x="22" y="57"/>
                  </a:lnTo>
                  <a:lnTo>
                    <a:pt x="33" y="46"/>
                  </a:lnTo>
                  <a:lnTo>
                    <a:pt x="22" y="12"/>
                  </a:lnTo>
                  <a:lnTo>
                    <a:pt x="45" y="12"/>
                  </a:lnTo>
                  <a:lnTo>
                    <a:pt x="56" y="12"/>
                  </a:lnTo>
                  <a:lnTo>
                    <a:pt x="90" y="12"/>
                  </a:lnTo>
                  <a:lnTo>
                    <a:pt x="101" y="12"/>
                  </a:lnTo>
                  <a:lnTo>
                    <a:pt x="112" y="12"/>
                  </a:lnTo>
                  <a:lnTo>
                    <a:pt x="135" y="12"/>
                  </a:lnTo>
                  <a:lnTo>
                    <a:pt x="146" y="0"/>
                  </a:lnTo>
                  <a:lnTo>
                    <a:pt x="158" y="0"/>
                  </a:lnTo>
                  <a:lnTo>
                    <a:pt x="180" y="0"/>
                  </a:lnTo>
                  <a:lnTo>
                    <a:pt x="192" y="12"/>
                  </a:lnTo>
                  <a:lnTo>
                    <a:pt x="180" y="12"/>
                  </a:lnTo>
                  <a:lnTo>
                    <a:pt x="192" y="12"/>
                  </a:lnTo>
                  <a:lnTo>
                    <a:pt x="203" y="12"/>
                  </a:lnTo>
                  <a:lnTo>
                    <a:pt x="214" y="34"/>
                  </a:lnTo>
                  <a:lnTo>
                    <a:pt x="214" y="46"/>
                  </a:lnTo>
                  <a:lnTo>
                    <a:pt x="225" y="34"/>
                  </a:lnTo>
                  <a:lnTo>
                    <a:pt x="271" y="68"/>
                  </a:lnTo>
                  <a:lnTo>
                    <a:pt x="271" y="102"/>
                  </a:lnTo>
                  <a:lnTo>
                    <a:pt x="259" y="91"/>
                  </a:lnTo>
                  <a:lnTo>
                    <a:pt x="248" y="102"/>
                  </a:lnTo>
                  <a:lnTo>
                    <a:pt x="248" y="124"/>
                  </a:lnTo>
                  <a:lnTo>
                    <a:pt x="237" y="124"/>
                  </a:lnTo>
                  <a:lnTo>
                    <a:pt x="192" y="147"/>
                  </a:lnTo>
                  <a:lnTo>
                    <a:pt x="214" y="158"/>
                  </a:lnTo>
                  <a:lnTo>
                    <a:pt x="180" y="181"/>
                  </a:lnTo>
                  <a:lnTo>
                    <a:pt x="169" y="181"/>
                  </a:lnTo>
                  <a:lnTo>
                    <a:pt x="169" y="170"/>
                  </a:lnTo>
                  <a:lnTo>
                    <a:pt x="158" y="158"/>
                  </a:lnTo>
                  <a:lnTo>
                    <a:pt x="180" y="147"/>
                  </a:lnTo>
                  <a:lnTo>
                    <a:pt x="158" y="147"/>
                  </a:lnTo>
                  <a:lnTo>
                    <a:pt x="158" y="136"/>
                  </a:lnTo>
                  <a:lnTo>
                    <a:pt x="135" y="136"/>
                  </a:lnTo>
                  <a:lnTo>
                    <a:pt x="124" y="147"/>
                  </a:lnTo>
                  <a:lnTo>
                    <a:pt x="112" y="147"/>
                  </a:lnTo>
                  <a:lnTo>
                    <a:pt x="112" y="158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58" name="Freeform 15"/>
            <p:cNvSpPr>
              <a:spLocks noChangeAspect="1"/>
            </p:cNvSpPr>
            <p:nvPr>
              <p:custDataLst>
                <p:tags r:id="rId12"/>
              </p:custDataLst>
            </p:nvPr>
          </p:nvSpPr>
          <p:spPr bwMode="auto">
            <a:xfrm>
              <a:off x="2889097" y="3317287"/>
              <a:ext cx="1597685" cy="805546"/>
            </a:xfrm>
            <a:custGeom>
              <a:avLst/>
              <a:gdLst>
                <a:gd name="T0" fmla="*/ 0 w 611"/>
                <a:gd name="T1" fmla="*/ 0 h 328"/>
                <a:gd name="T2" fmla="*/ 0 w 611"/>
                <a:gd name="T3" fmla="*/ 0 h 328"/>
                <a:gd name="T4" fmla="*/ 0 w 611"/>
                <a:gd name="T5" fmla="*/ 0 h 328"/>
                <a:gd name="T6" fmla="*/ 0 w 611"/>
                <a:gd name="T7" fmla="*/ 0 h 328"/>
                <a:gd name="T8" fmla="*/ 0 w 611"/>
                <a:gd name="T9" fmla="*/ 0 h 328"/>
                <a:gd name="T10" fmla="*/ 0 w 611"/>
                <a:gd name="T11" fmla="*/ 0 h 328"/>
                <a:gd name="T12" fmla="*/ 0 w 611"/>
                <a:gd name="T13" fmla="*/ 0 h 328"/>
                <a:gd name="T14" fmla="*/ 0 w 611"/>
                <a:gd name="T15" fmla="*/ 0 h 328"/>
                <a:gd name="T16" fmla="*/ 0 w 611"/>
                <a:gd name="T17" fmla="*/ 0 h 328"/>
                <a:gd name="T18" fmla="*/ 0 w 611"/>
                <a:gd name="T19" fmla="*/ 0 h 328"/>
                <a:gd name="T20" fmla="*/ 0 w 611"/>
                <a:gd name="T21" fmla="*/ 0 h 328"/>
                <a:gd name="T22" fmla="*/ 0 w 611"/>
                <a:gd name="T23" fmla="*/ 0 h 328"/>
                <a:gd name="T24" fmla="*/ 0 w 611"/>
                <a:gd name="T25" fmla="*/ 0 h 328"/>
                <a:gd name="T26" fmla="*/ 0 w 611"/>
                <a:gd name="T27" fmla="*/ 0 h 328"/>
                <a:gd name="T28" fmla="*/ 0 w 611"/>
                <a:gd name="T29" fmla="*/ 0 h 328"/>
                <a:gd name="T30" fmla="*/ 0 w 611"/>
                <a:gd name="T31" fmla="*/ 0 h 328"/>
                <a:gd name="T32" fmla="*/ 0 w 611"/>
                <a:gd name="T33" fmla="*/ 0 h 328"/>
                <a:gd name="T34" fmla="*/ 0 w 611"/>
                <a:gd name="T35" fmla="*/ 0 h 328"/>
                <a:gd name="T36" fmla="*/ 0 w 611"/>
                <a:gd name="T37" fmla="*/ 0 h 328"/>
                <a:gd name="T38" fmla="*/ 0 w 611"/>
                <a:gd name="T39" fmla="*/ 0 h 328"/>
                <a:gd name="T40" fmla="*/ 0 w 611"/>
                <a:gd name="T41" fmla="*/ 0 h 328"/>
                <a:gd name="T42" fmla="*/ 0 w 611"/>
                <a:gd name="T43" fmla="*/ 0 h 328"/>
                <a:gd name="T44" fmla="*/ 0 w 611"/>
                <a:gd name="T45" fmla="*/ 0 h 328"/>
                <a:gd name="T46" fmla="*/ 0 w 611"/>
                <a:gd name="T47" fmla="*/ 0 h 328"/>
                <a:gd name="T48" fmla="*/ 0 w 611"/>
                <a:gd name="T49" fmla="*/ 0 h 328"/>
                <a:gd name="T50" fmla="*/ 0 w 611"/>
                <a:gd name="T51" fmla="*/ 0 h 328"/>
                <a:gd name="T52" fmla="*/ 0 w 611"/>
                <a:gd name="T53" fmla="*/ 0 h 328"/>
                <a:gd name="T54" fmla="*/ 0 w 611"/>
                <a:gd name="T55" fmla="*/ 0 h 328"/>
                <a:gd name="T56" fmla="*/ 0 w 611"/>
                <a:gd name="T57" fmla="*/ 0 h 328"/>
                <a:gd name="T58" fmla="*/ 0 w 611"/>
                <a:gd name="T59" fmla="*/ 0 h 328"/>
                <a:gd name="T60" fmla="*/ 0 w 611"/>
                <a:gd name="T61" fmla="*/ 0 h 328"/>
                <a:gd name="T62" fmla="*/ 0 w 611"/>
                <a:gd name="T63" fmla="*/ 0 h 328"/>
                <a:gd name="T64" fmla="*/ 0 w 611"/>
                <a:gd name="T65" fmla="*/ 0 h 328"/>
                <a:gd name="T66" fmla="*/ 0 w 611"/>
                <a:gd name="T67" fmla="*/ 0 h 328"/>
                <a:gd name="T68" fmla="*/ 0 w 611"/>
                <a:gd name="T69" fmla="*/ 0 h 328"/>
                <a:gd name="T70" fmla="*/ 0 w 611"/>
                <a:gd name="T71" fmla="*/ 0 h 328"/>
                <a:gd name="T72" fmla="*/ 0 w 611"/>
                <a:gd name="T73" fmla="*/ 0 h 328"/>
                <a:gd name="T74" fmla="*/ 0 w 611"/>
                <a:gd name="T75" fmla="*/ 0 h 328"/>
                <a:gd name="T76" fmla="*/ 0 w 611"/>
                <a:gd name="T77" fmla="*/ 0 h 328"/>
                <a:gd name="T78" fmla="*/ 0 w 611"/>
                <a:gd name="T79" fmla="*/ 0 h 328"/>
                <a:gd name="T80" fmla="*/ 0 w 611"/>
                <a:gd name="T81" fmla="*/ 0 h 328"/>
                <a:gd name="T82" fmla="*/ 0 w 611"/>
                <a:gd name="T83" fmla="*/ 0 h 328"/>
                <a:gd name="T84" fmla="*/ 0 w 611"/>
                <a:gd name="T85" fmla="*/ 0 h 328"/>
                <a:gd name="T86" fmla="*/ 0 w 611"/>
                <a:gd name="T87" fmla="*/ 0 h 32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611" h="328">
                  <a:moveTo>
                    <a:pt x="587" y="157"/>
                  </a:moveTo>
                  <a:lnTo>
                    <a:pt x="576" y="169"/>
                  </a:lnTo>
                  <a:lnTo>
                    <a:pt x="576" y="202"/>
                  </a:lnTo>
                  <a:lnTo>
                    <a:pt x="565" y="202"/>
                  </a:lnTo>
                  <a:lnTo>
                    <a:pt x="531" y="202"/>
                  </a:lnTo>
                  <a:lnTo>
                    <a:pt x="519" y="236"/>
                  </a:lnTo>
                  <a:lnTo>
                    <a:pt x="497" y="236"/>
                  </a:lnTo>
                  <a:lnTo>
                    <a:pt x="497" y="248"/>
                  </a:lnTo>
                  <a:lnTo>
                    <a:pt x="508" y="293"/>
                  </a:lnTo>
                  <a:lnTo>
                    <a:pt x="497" y="293"/>
                  </a:lnTo>
                  <a:lnTo>
                    <a:pt x="474" y="293"/>
                  </a:lnTo>
                  <a:lnTo>
                    <a:pt x="418" y="293"/>
                  </a:lnTo>
                  <a:lnTo>
                    <a:pt x="407" y="281"/>
                  </a:lnTo>
                  <a:lnTo>
                    <a:pt x="395" y="293"/>
                  </a:lnTo>
                  <a:lnTo>
                    <a:pt x="361" y="293"/>
                  </a:lnTo>
                  <a:lnTo>
                    <a:pt x="350" y="293"/>
                  </a:lnTo>
                  <a:lnTo>
                    <a:pt x="328" y="327"/>
                  </a:lnTo>
                  <a:lnTo>
                    <a:pt x="316" y="315"/>
                  </a:lnTo>
                  <a:lnTo>
                    <a:pt x="294" y="315"/>
                  </a:lnTo>
                  <a:lnTo>
                    <a:pt x="294" y="304"/>
                  </a:lnTo>
                  <a:lnTo>
                    <a:pt x="294" y="293"/>
                  </a:lnTo>
                  <a:lnTo>
                    <a:pt x="271" y="270"/>
                  </a:lnTo>
                  <a:lnTo>
                    <a:pt x="226" y="270"/>
                  </a:lnTo>
                  <a:lnTo>
                    <a:pt x="192" y="236"/>
                  </a:lnTo>
                  <a:lnTo>
                    <a:pt x="181" y="225"/>
                  </a:lnTo>
                  <a:lnTo>
                    <a:pt x="136" y="236"/>
                  </a:lnTo>
                  <a:lnTo>
                    <a:pt x="136" y="315"/>
                  </a:lnTo>
                  <a:lnTo>
                    <a:pt x="124" y="315"/>
                  </a:lnTo>
                  <a:lnTo>
                    <a:pt x="113" y="293"/>
                  </a:lnTo>
                  <a:lnTo>
                    <a:pt x="79" y="304"/>
                  </a:lnTo>
                  <a:lnTo>
                    <a:pt x="79" y="293"/>
                  </a:lnTo>
                  <a:lnTo>
                    <a:pt x="68" y="293"/>
                  </a:lnTo>
                  <a:lnTo>
                    <a:pt x="68" y="259"/>
                  </a:lnTo>
                  <a:lnTo>
                    <a:pt x="57" y="259"/>
                  </a:lnTo>
                  <a:lnTo>
                    <a:pt x="68" y="259"/>
                  </a:lnTo>
                  <a:lnTo>
                    <a:pt x="68" y="248"/>
                  </a:lnTo>
                  <a:lnTo>
                    <a:pt x="68" y="236"/>
                  </a:lnTo>
                  <a:lnTo>
                    <a:pt x="113" y="236"/>
                  </a:lnTo>
                  <a:lnTo>
                    <a:pt x="102" y="214"/>
                  </a:lnTo>
                  <a:lnTo>
                    <a:pt x="79" y="202"/>
                  </a:lnTo>
                  <a:lnTo>
                    <a:pt x="68" y="191"/>
                  </a:lnTo>
                  <a:lnTo>
                    <a:pt x="34" y="214"/>
                  </a:lnTo>
                  <a:lnTo>
                    <a:pt x="23" y="214"/>
                  </a:lnTo>
                  <a:lnTo>
                    <a:pt x="34" y="202"/>
                  </a:lnTo>
                  <a:lnTo>
                    <a:pt x="23" y="180"/>
                  </a:lnTo>
                  <a:lnTo>
                    <a:pt x="11" y="180"/>
                  </a:lnTo>
                  <a:lnTo>
                    <a:pt x="0" y="157"/>
                  </a:lnTo>
                  <a:lnTo>
                    <a:pt x="11" y="112"/>
                  </a:lnTo>
                  <a:lnTo>
                    <a:pt x="23" y="135"/>
                  </a:lnTo>
                  <a:lnTo>
                    <a:pt x="34" y="135"/>
                  </a:lnTo>
                  <a:lnTo>
                    <a:pt x="23" y="112"/>
                  </a:lnTo>
                  <a:lnTo>
                    <a:pt x="57" y="90"/>
                  </a:lnTo>
                  <a:lnTo>
                    <a:pt x="68" y="90"/>
                  </a:lnTo>
                  <a:lnTo>
                    <a:pt x="79" y="90"/>
                  </a:lnTo>
                  <a:lnTo>
                    <a:pt x="102" y="90"/>
                  </a:lnTo>
                  <a:lnTo>
                    <a:pt x="124" y="112"/>
                  </a:lnTo>
                  <a:lnTo>
                    <a:pt x="147" y="101"/>
                  </a:lnTo>
                  <a:lnTo>
                    <a:pt x="169" y="101"/>
                  </a:lnTo>
                  <a:lnTo>
                    <a:pt x="181" y="112"/>
                  </a:lnTo>
                  <a:lnTo>
                    <a:pt x="215" y="112"/>
                  </a:lnTo>
                  <a:lnTo>
                    <a:pt x="226" y="90"/>
                  </a:lnTo>
                  <a:lnTo>
                    <a:pt x="192" y="90"/>
                  </a:lnTo>
                  <a:lnTo>
                    <a:pt x="215" y="78"/>
                  </a:lnTo>
                  <a:lnTo>
                    <a:pt x="203" y="67"/>
                  </a:lnTo>
                  <a:lnTo>
                    <a:pt x="215" y="56"/>
                  </a:lnTo>
                  <a:lnTo>
                    <a:pt x="215" y="22"/>
                  </a:lnTo>
                  <a:lnTo>
                    <a:pt x="237" y="33"/>
                  </a:lnTo>
                  <a:lnTo>
                    <a:pt x="316" y="11"/>
                  </a:lnTo>
                  <a:lnTo>
                    <a:pt x="316" y="0"/>
                  </a:lnTo>
                  <a:lnTo>
                    <a:pt x="328" y="0"/>
                  </a:lnTo>
                  <a:lnTo>
                    <a:pt x="350" y="0"/>
                  </a:lnTo>
                  <a:lnTo>
                    <a:pt x="361" y="22"/>
                  </a:lnTo>
                  <a:lnTo>
                    <a:pt x="373" y="22"/>
                  </a:lnTo>
                  <a:lnTo>
                    <a:pt x="395" y="33"/>
                  </a:lnTo>
                  <a:lnTo>
                    <a:pt x="395" y="45"/>
                  </a:lnTo>
                  <a:lnTo>
                    <a:pt x="407" y="45"/>
                  </a:lnTo>
                  <a:lnTo>
                    <a:pt x="429" y="22"/>
                  </a:lnTo>
                  <a:lnTo>
                    <a:pt x="452" y="22"/>
                  </a:lnTo>
                  <a:lnTo>
                    <a:pt x="463" y="45"/>
                  </a:lnTo>
                  <a:lnTo>
                    <a:pt x="497" y="112"/>
                  </a:lnTo>
                  <a:lnTo>
                    <a:pt x="508" y="90"/>
                  </a:lnTo>
                  <a:lnTo>
                    <a:pt x="519" y="112"/>
                  </a:lnTo>
                  <a:lnTo>
                    <a:pt x="542" y="101"/>
                  </a:lnTo>
                  <a:lnTo>
                    <a:pt x="576" y="135"/>
                  </a:lnTo>
                  <a:lnTo>
                    <a:pt x="587" y="146"/>
                  </a:lnTo>
                  <a:lnTo>
                    <a:pt x="587" y="135"/>
                  </a:lnTo>
                  <a:lnTo>
                    <a:pt x="610" y="157"/>
                  </a:lnTo>
                  <a:lnTo>
                    <a:pt x="587" y="157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59" name="Freeform 16"/>
            <p:cNvSpPr>
              <a:spLocks noChangeAspect="1"/>
            </p:cNvSpPr>
            <p:nvPr>
              <p:custDataLst>
                <p:tags r:id="rId13"/>
              </p:custDataLst>
            </p:nvPr>
          </p:nvSpPr>
          <p:spPr bwMode="auto">
            <a:xfrm>
              <a:off x="1925204" y="3125805"/>
              <a:ext cx="264080" cy="165071"/>
            </a:xfrm>
            <a:custGeom>
              <a:avLst/>
              <a:gdLst>
                <a:gd name="T0" fmla="*/ 0 w 102"/>
                <a:gd name="T1" fmla="*/ 0 h 68"/>
                <a:gd name="T2" fmla="*/ 0 w 102"/>
                <a:gd name="T3" fmla="*/ 0 h 68"/>
                <a:gd name="T4" fmla="*/ 0 w 102"/>
                <a:gd name="T5" fmla="*/ 0 h 68"/>
                <a:gd name="T6" fmla="*/ 0 w 102"/>
                <a:gd name="T7" fmla="*/ 0 h 68"/>
                <a:gd name="T8" fmla="*/ 0 w 102"/>
                <a:gd name="T9" fmla="*/ 0 h 68"/>
                <a:gd name="T10" fmla="*/ 0 w 102"/>
                <a:gd name="T11" fmla="*/ 0 h 68"/>
                <a:gd name="T12" fmla="*/ 0 w 102"/>
                <a:gd name="T13" fmla="*/ 0 h 68"/>
                <a:gd name="T14" fmla="*/ 0 w 102"/>
                <a:gd name="T15" fmla="*/ 0 h 68"/>
                <a:gd name="T16" fmla="*/ 0 w 102"/>
                <a:gd name="T17" fmla="*/ 0 h 68"/>
                <a:gd name="T18" fmla="*/ 0 w 102"/>
                <a:gd name="T19" fmla="*/ 0 h 68"/>
                <a:gd name="T20" fmla="*/ 0 w 102"/>
                <a:gd name="T21" fmla="*/ 0 h 68"/>
                <a:gd name="T22" fmla="*/ 0 w 102"/>
                <a:gd name="T23" fmla="*/ 0 h 68"/>
                <a:gd name="T24" fmla="*/ 0 w 102"/>
                <a:gd name="T25" fmla="*/ 0 h 68"/>
                <a:gd name="T26" fmla="*/ 0 w 102"/>
                <a:gd name="T27" fmla="*/ 0 h 68"/>
                <a:gd name="T28" fmla="*/ 0 w 102"/>
                <a:gd name="T29" fmla="*/ 0 h 6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2" h="68">
                  <a:moveTo>
                    <a:pt x="45" y="0"/>
                  </a:moveTo>
                  <a:lnTo>
                    <a:pt x="45" y="33"/>
                  </a:lnTo>
                  <a:lnTo>
                    <a:pt x="22" y="33"/>
                  </a:lnTo>
                  <a:lnTo>
                    <a:pt x="11" y="11"/>
                  </a:lnTo>
                  <a:lnTo>
                    <a:pt x="0" y="22"/>
                  </a:lnTo>
                  <a:lnTo>
                    <a:pt x="0" y="45"/>
                  </a:lnTo>
                  <a:lnTo>
                    <a:pt x="0" y="56"/>
                  </a:lnTo>
                  <a:lnTo>
                    <a:pt x="0" y="45"/>
                  </a:lnTo>
                  <a:lnTo>
                    <a:pt x="45" y="45"/>
                  </a:lnTo>
                  <a:lnTo>
                    <a:pt x="79" y="67"/>
                  </a:lnTo>
                  <a:lnTo>
                    <a:pt x="101" y="45"/>
                  </a:lnTo>
                  <a:lnTo>
                    <a:pt x="90" y="33"/>
                  </a:lnTo>
                  <a:lnTo>
                    <a:pt x="90" y="11"/>
                  </a:lnTo>
                  <a:lnTo>
                    <a:pt x="67" y="11"/>
                  </a:lnTo>
                  <a:lnTo>
                    <a:pt x="45" y="0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60" name="Freeform 17"/>
            <p:cNvSpPr>
              <a:spLocks noChangeAspect="1"/>
            </p:cNvSpPr>
            <p:nvPr>
              <p:custDataLst>
                <p:tags r:id="rId14"/>
              </p:custDataLst>
            </p:nvPr>
          </p:nvSpPr>
          <p:spPr bwMode="auto">
            <a:xfrm>
              <a:off x="1925204" y="3231450"/>
              <a:ext cx="204662" cy="165071"/>
            </a:xfrm>
            <a:custGeom>
              <a:avLst/>
              <a:gdLst>
                <a:gd name="T0" fmla="*/ 0 w 80"/>
                <a:gd name="T1" fmla="*/ 0 h 68"/>
                <a:gd name="T2" fmla="*/ 0 w 80"/>
                <a:gd name="T3" fmla="*/ 0 h 68"/>
                <a:gd name="T4" fmla="*/ 0 w 80"/>
                <a:gd name="T5" fmla="*/ 0 h 68"/>
                <a:gd name="T6" fmla="*/ 0 w 80"/>
                <a:gd name="T7" fmla="*/ 0 h 68"/>
                <a:gd name="T8" fmla="*/ 0 w 80"/>
                <a:gd name="T9" fmla="*/ 0 h 68"/>
                <a:gd name="T10" fmla="*/ 0 w 80"/>
                <a:gd name="T11" fmla="*/ 0 h 68"/>
                <a:gd name="T12" fmla="*/ 0 w 80"/>
                <a:gd name="T13" fmla="*/ 0 h 68"/>
                <a:gd name="T14" fmla="*/ 0 w 80"/>
                <a:gd name="T15" fmla="*/ 0 h 68"/>
                <a:gd name="T16" fmla="*/ 0 w 80"/>
                <a:gd name="T17" fmla="*/ 0 h 68"/>
                <a:gd name="T18" fmla="*/ 0 w 80"/>
                <a:gd name="T19" fmla="*/ 0 h 68"/>
                <a:gd name="T20" fmla="*/ 0 w 80"/>
                <a:gd name="T21" fmla="*/ 0 h 68"/>
                <a:gd name="T22" fmla="*/ 0 w 80"/>
                <a:gd name="T23" fmla="*/ 0 h 68"/>
                <a:gd name="T24" fmla="*/ 0 w 80"/>
                <a:gd name="T25" fmla="*/ 0 h 68"/>
                <a:gd name="T26" fmla="*/ 0 w 80"/>
                <a:gd name="T27" fmla="*/ 0 h 68"/>
                <a:gd name="T28" fmla="*/ 0 w 80"/>
                <a:gd name="T29" fmla="*/ 0 h 6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80" h="68">
                  <a:moveTo>
                    <a:pt x="0" y="34"/>
                  </a:moveTo>
                  <a:lnTo>
                    <a:pt x="0" y="22"/>
                  </a:lnTo>
                  <a:lnTo>
                    <a:pt x="0" y="11"/>
                  </a:lnTo>
                  <a:lnTo>
                    <a:pt x="0" y="0"/>
                  </a:lnTo>
                  <a:lnTo>
                    <a:pt x="45" y="0"/>
                  </a:lnTo>
                  <a:lnTo>
                    <a:pt x="79" y="22"/>
                  </a:lnTo>
                  <a:lnTo>
                    <a:pt x="79" y="34"/>
                  </a:lnTo>
                  <a:lnTo>
                    <a:pt x="56" y="45"/>
                  </a:lnTo>
                  <a:lnTo>
                    <a:pt x="56" y="56"/>
                  </a:lnTo>
                  <a:lnTo>
                    <a:pt x="45" y="56"/>
                  </a:lnTo>
                  <a:lnTo>
                    <a:pt x="33" y="67"/>
                  </a:lnTo>
                  <a:lnTo>
                    <a:pt x="22" y="67"/>
                  </a:lnTo>
                  <a:lnTo>
                    <a:pt x="11" y="56"/>
                  </a:lnTo>
                  <a:lnTo>
                    <a:pt x="11" y="34"/>
                  </a:lnTo>
                  <a:lnTo>
                    <a:pt x="0" y="34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61" name="Freeform 18"/>
            <p:cNvSpPr>
              <a:spLocks noChangeAspect="1"/>
            </p:cNvSpPr>
            <p:nvPr>
              <p:custDataLst>
                <p:tags r:id="rId15"/>
              </p:custDataLst>
            </p:nvPr>
          </p:nvSpPr>
          <p:spPr bwMode="auto">
            <a:xfrm>
              <a:off x="2004428" y="3039968"/>
              <a:ext cx="184856" cy="112248"/>
            </a:xfrm>
            <a:custGeom>
              <a:avLst/>
              <a:gdLst>
                <a:gd name="T0" fmla="*/ 0 w 69"/>
                <a:gd name="T1" fmla="*/ 0 h 46"/>
                <a:gd name="T2" fmla="*/ 0 w 69"/>
                <a:gd name="T3" fmla="*/ 0 h 46"/>
                <a:gd name="T4" fmla="*/ 0 w 69"/>
                <a:gd name="T5" fmla="*/ 0 h 46"/>
                <a:gd name="T6" fmla="*/ 0 w 69"/>
                <a:gd name="T7" fmla="*/ 0 h 46"/>
                <a:gd name="T8" fmla="*/ 0 w 69"/>
                <a:gd name="T9" fmla="*/ 0 h 46"/>
                <a:gd name="T10" fmla="*/ 0 w 69"/>
                <a:gd name="T11" fmla="*/ 0 h 46"/>
                <a:gd name="T12" fmla="*/ 0 w 69"/>
                <a:gd name="T13" fmla="*/ 0 h 46"/>
                <a:gd name="T14" fmla="*/ 0 w 69"/>
                <a:gd name="T15" fmla="*/ 0 h 46"/>
                <a:gd name="T16" fmla="*/ 0 w 69"/>
                <a:gd name="T17" fmla="*/ 0 h 46"/>
                <a:gd name="T18" fmla="*/ 0 w 69"/>
                <a:gd name="T19" fmla="*/ 0 h 46"/>
                <a:gd name="T20" fmla="*/ 0 w 69"/>
                <a:gd name="T21" fmla="*/ 0 h 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9" h="46">
                  <a:moveTo>
                    <a:pt x="12" y="34"/>
                  </a:moveTo>
                  <a:lnTo>
                    <a:pt x="0" y="22"/>
                  </a:lnTo>
                  <a:lnTo>
                    <a:pt x="0" y="11"/>
                  </a:lnTo>
                  <a:lnTo>
                    <a:pt x="12" y="0"/>
                  </a:lnTo>
                  <a:lnTo>
                    <a:pt x="68" y="0"/>
                  </a:lnTo>
                  <a:lnTo>
                    <a:pt x="57" y="11"/>
                  </a:lnTo>
                  <a:lnTo>
                    <a:pt x="46" y="11"/>
                  </a:lnTo>
                  <a:lnTo>
                    <a:pt x="57" y="34"/>
                  </a:lnTo>
                  <a:lnTo>
                    <a:pt x="57" y="45"/>
                  </a:lnTo>
                  <a:lnTo>
                    <a:pt x="34" y="45"/>
                  </a:lnTo>
                  <a:lnTo>
                    <a:pt x="12" y="34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62" name="Freeform 19"/>
            <p:cNvSpPr>
              <a:spLocks noChangeAspect="1"/>
            </p:cNvSpPr>
            <p:nvPr>
              <p:custDataLst>
                <p:tags r:id="rId16"/>
              </p:custDataLst>
            </p:nvPr>
          </p:nvSpPr>
          <p:spPr bwMode="auto">
            <a:xfrm>
              <a:off x="1826174" y="3317287"/>
              <a:ext cx="125438" cy="59426"/>
            </a:xfrm>
            <a:custGeom>
              <a:avLst/>
              <a:gdLst>
                <a:gd name="T0" fmla="*/ 0 w 46"/>
                <a:gd name="T1" fmla="*/ 0 h 23"/>
                <a:gd name="T2" fmla="*/ 0 w 46"/>
                <a:gd name="T3" fmla="*/ 0 h 23"/>
                <a:gd name="T4" fmla="*/ 0 w 46"/>
                <a:gd name="T5" fmla="*/ 0 h 23"/>
                <a:gd name="T6" fmla="*/ 0 w 46"/>
                <a:gd name="T7" fmla="*/ 0 h 23"/>
                <a:gd name="T8" fmla="*/ 0 w 46"/>
                <a:gd name="T9" fmla="*/ 0 h 23"/>
                <a:gd name="T10" fmla="*/ 0 w 46"/>
                <a:gd name="T11" fmla="*/ 0 h 23"/>
                <a:gd name="T12" fmla="*/ 0 w 46"/>
                <a:gd name="T13" fmla="*/ 0 h 2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" h="23">
                  <a:moveTo>
                    <a:pt x="45" y="0"/>
                  </a:moveTo>
                  <a:lnTo>
                    <a:pt x="45" y="22"/>
                  </a:lnTo>
                  <a:lnTo>
                    <a:pt x="34" y="22"/>
                  </a:lnTo>
                  <a:lnTo>
                    <a:pt x="0" y="22"/>
                  </a:lnTo>
                  <a:lnTo>
                    <a:pt x="22" y="11"/>
                  </a:lnTo>
                  <a:lnTo>
                    <a:pt x="34" y="0"/>
                  </a:lnTo>
                  <a:lnTo>
                    <a:pt x="45" y="0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63" name="Freeform 20"/>
            <p:cNvSpPr>
              <a:spLocks noChangeAspect="1"/>
            </p:cNvSpPr>
            <p:nvPr>
              <p:custDataLst>
                <p:tags r:id="rId17"/>
              </p:custDataLst>
            </p:nvPr>
          </p:nvSpPr>
          <p:spPr bwMode="auto">
            <a:xfrm>
              <a:off x="2631619" y="4010585"/>
              <a:ext cx="264080" cy="79234"/>
            </a:xfrm>
            <a:custGeom>
              <a:avLst/>
              <a:gdLst>
                <a:gd name="T0" fmla="*/ 0 w 102"/>
                <a:gd name="T1" fmla="*/ 0 h 35"/>
                <a:gd name="T2" fmla="*/ 0 w 102"/>
                <a:gd name="T3" fmla="*/ 0 h 35"/>
                <a:gd name="T4" fmla="*/ 0 w 102"/>
                <a:gd name="T5" fmla="*/ 0 h 35"/>
                <a:gd name="T6" fmla="*/ 0 w 102"/>
                <a:gd name="T7" fmla="*/ 0 h 35"/>
                <a:gd name="T8" fmla="*/ 0 w 102"/>
                <a:gd name="T9" fmla="*/ 0 h 35"/>
                <a:gd name="T10" fmla="*/ 0 w 102"/>
                <a:gd name="T11" fmla="*/ 0 h 35"/>
                <a:gd name="T12" fmla="*/ 0 w 102"/>
                <a:gd name="T13" fmla="*/ 0 h 35"/>
                <a:gd name="T14" fmla="*/ 0 w 102"/>
                <a:gd name="T15" fmla="*/ 0 h 35"/>
                <a:gd name="T16" fmla="*/ 0 w 102"/>
                <a:gd name="T17" fmla="*/ 0 h 35"/>
                <a:gd name="T18" fmla="*/ 0 w 102"/>
                <a:gd name="T19" fmla="*/ 0 h 35"/>
                <a:gd name="T20" fmla="*/ 0 w 102"/>
                <a:gd name="T21" fmla="*/ 0 h 35"/>
                <a:gd name="T22" fmla="*/ 0 w 102"/>
                <a:gd name="T23" fmla="*/ 0 h 35"/>
                <a:gd name="T24" fmla="*/ 0 w 102"/>
                <a:gd name="T25" fmla="*/ 0 h 35"/>
                <a:gd name="T26" fmla="*/ 0 w 102"/>
                <a:gd name="T27" fmla="*/ 0 h 3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02" h="35">
                  <a:moveTo>
                    <a:pt x="22" y="34"/>
                  </a:moveTo>
                  <a:lnTo>
                    <a:pt x="22" y="23"/>
                  </a:lnTo>
                  <a:lnTo>
                    <a:pt x="22" y="12"/>
                  </a:lnTo>
                  <a:lnTo>
                    <a:pt x="0" y="0"/>
                  </a:lnTo>
                  <a:lnTo>
                    <a:pt x="45" y="0"/>
                  </a:lnTo>
                  <a:lnTo>
                    <a:pt x="56" y="12"/>
                  </a:lnTo>
                  <a:lnTo>
                    <a:pt x="79" y="12"/>
                  </a:lnTo>
                  <a:lnTo>
                    <a:pt x="101" y="23"/>
                  </a:lnTo>
                  <a:lnTo>
                    <a:pt x="90" y="23"/>
                  </a:lnTo>
                  <a:lnTo>
                    <a:pt x="101" y="34"/>
                  </a:lnTo>
                  <a:lnTo>
                    <a:pt x="79" y="34"/>
                  </a:lnTo>
                  <a:lnTo>
                    <a:pt x="67" y="34"/>
                  </a:lnTo>
                  <a:lnTo>
                    <a:pt x="56" y="34"/>
                  </a:lnTo>
                  <a:lnTo>
                    <a:pt x="22" y="34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64" name="Freeform 21"/>
            <p:cNvSpPr>
              <a:spLocks noChangeAspect="1"/>
            </p:cNvSpPr>
            <p:nvPr>
              <p:custDataLst>
                <p:tags r:id="rId18"/>
              </p:custDataLst>
            </p:nvPr>
          </p:nvSpPr>
          <p:spPr bwMode="auto">
            <a:xfrm>
              <a:off x="2096856" y="3700252"/>
              <a:ext cx="151846" cy="171674"/>
            </a:xfrm>
            <a:custGeom>
              <a:avLst/>
              <a:gdLst>
                <a:gd name="T0" fmla="*/ 0 w 58"/>
                <a:gd name="T1" fmla="*/ 0 h 69"/>
                <a:gd name="T2" fmla="*/ 0 w 58"/>
                <a:gd name="T3" fmla="*/ 0 h 69"/>
                <a:gd name="T4" fmla="*/ 0 w 58"/>
                <a:gd name="T5" fmla="*/ 0 h 69"/>
                <a:gd name="T6" fmla="*/ 0 w 58"/>
                <a:gd name="T7" fmla="*/ 0 h 69"/>
                <a:gd name="T8" fmla="*/ 0 w 58"/>
                <a:gd name="T9" fmla="*/ 0 h 69"/>
                <a:gd name="T10" fmla="*/ 0 w 58"/>
                <a:gd name="T11" fmla="*/ 0 h 69"/>
                <a:gd name="T12" fmla="*/ 0 w 58"/>
                <a:gd name="T13" fmla="*/ 0 h 69"/>
                <a:gd name="T14" fmla="*/ 0 w 58"/>
                <a:gd name="T15" fmla="*/ 0 h 69"/>
                <a:gd name="T16" fmla="*/ 0 w 58"/>
                <a:gd name="T17" fmla="*/ 0 h 69"/>
                <a:gd name="T18" fmla="*/ 0 w 58"/>
                <a:gd name="T19" fmla="*/ 0 h 69"/>
                <a:gd name="T20" fmla="*/ 0 w 58"/>
                <a:gd name="T21" fmla="*/ 0 h 69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8" h="69">
                  <a:moveTo>
                    <a:pt x="0" y="12"/>
                  </a:moveTo>
                  <a:lnTo>
                    <a:pt x="12" y="12"/>
                  </a:lnTo>
                  <a:lnTo>
                    <a:pt x="34" y="45"/>
                  </a:lnTo>
                  <a:lnTo>
                    <a:pt x="34" y="68"/>
                  </a:lnTo>
                  <a:lnTo>
                    <a:pt x="34" y="57"/>
                  </a:lnTo>
                  <a:lnTo>
                    <a:pt x="57" y="57"/>
                  </a:lnTo>
                  <a:lnTo>
                    <a:pt x="57" y="45"/>
                  </a:lnTo>
                  <a:lnTo>
                    <a:pt x="45" y="23"/>
                  </a:lnTo>
                  <a:lnTo>
                    <a:pt x="45" y="12"/>
                  </a:lnTo>
                  <a:lnTo>
                    <a:pt x="23" y="0"/>
                  </a:lnTo>
                  <a:lnTo>
                    <a:pt x="0" y="1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65" name="Freeform 22"/>
            <p:cNvSpPr>
              <a:spLocks noChangeAspect="1"/>
            </p:cNvSpPr>
            <p:nvPr>
              <p:custDataLst>
                <p:tags r:id="rId19"/>
              </p:custDataLst>
            </p:nvPr>
          </p:nvSpPr>
          <p:spPr bwMode="auto">
            <a:xfrm>
              <a:off x="2776863" y="4089819"/>
              <a:ext cx="118836" cy="112248"/>
            </a:xfrm>
            <a:custGeom>
              <a:avLst/>
              <a:gdLst>
                <a:gd name="T0" fmla="*/ 0 w 46"/>
                <a:gd name="T1" fmla="*/ 0 h 46"/>
                <a:gd name="T2" fmla="*/ 0 w 46"/>
                <a:gd name="T3" fmla="*/ 0 h 46"/>
                <a:gd name="T4" fmla="*/ 0 w 46"/>
                <a:gd name="T5" fmla="*/ 0 h 46"/>
                <a:gd name="T6" fmla="*/ 0 w 46"/>
                <a:gd name="T7" fmla="*/ 0 h 46"/>
                <a:gd name="T8" fmla="*/ 0 w 46"/>
                <a:gd name="T9" fmla="*/ 0 h 46"/>
                <a:gd name="T10" fmla="*/ 0 w 46"/>
                <a:gd name="T11" fmla="*/ 0 h 46"/>
                <a:gd name="T12" fmla="*/ 0 w 46"/>
                <a:gd name="T13" fmla="*/ 0 h 46"/>
                <a:gd name="T14" fmla="*/ 0 w 46"/>
                <a:gd name="T15" fmla="*/ 0 h 46"/>
                <a:gd name="T16" fmla="*/ 0 w 46"/>
                <a:gd name="T17" fmla="*/ 0 h 46"/>
                <a:gd name="T18" fmla="*/ 0 w 46"/>
                <a:gd name="T19" fmla="*/ 0 h 46"/>
                <a:gd name="T20" fmla="*/ 0 w 46"/>
                <a:gd name="T21" fmla="*/ 0 h 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46" h="46">
                  <a:moveTo>
                    <a:pt x="45" y="45"/>
                  </a:moveTo>
                  <a:lnTo>
                    <a:pt x="45" y="34"/>
                  </a:lnTo>
                  <a:lnTo>
                    <a:pt x="34" y="34"/>
                  </a:lnTo>
                  <a:lnTo>
                    <a:pt x="34" y="23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34"/>
                  </a:lnTo>
                  <a:lnTo>
                    <a:pt x="11" y="34"/>
                  </a:lnTo>
                  <a:lnTo>
                    <a:pt x="34" y="34"/>
                  </a:lnTo>
                  <a:lnTo>
                    <a:pt x="34" y="45"/>
                  </a:lnTo>
                  <a:lnTo>
                    <a:pt x="45" y="45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66" name="Freeform 23"/>
            <p:cNvSpPr>
              <a:spLocks noChangeAspect="1"/>
            </p:cNvSpPr>
            <p:nvPr>
              <p:custDataLst>
                <p:tags r:id="rId20"/>
              </p:custDataLst>
            </p:nvPr>
          </p:nvSpPr>
          <p:spPr bwMode="auto">
            <a:xfrm>
              <a:off x="2803271" y="4175656"/>
              <a:ext cx="59418" cy="26411"/>
            </a:xfrm>
            <a:custGeom>
              <a:avLst/>
              <a:gdLst>
                <a:gd name="T0" fmla="*/ 0 w 24"/>
                <a:gd name="T1" fmla="*/ 0 h 12"/>
                <a:gd name="T2" fmla="*/ 0 w 24"/>
                <a:gd name="T3" fmla="*/ 0 h 12"/>
                <a:gd name="T4" fmla="*/ 0 w 24"/>
                <a:gd name="T5" fmla="*/ 0 h 12"/>
                <a:gd name="T6" fmla="*/ 0 w 24"/>
                <a:gd name="T7" fmla="*/ 0 h 12"/>
                <a:gd name="T8" fmla="*/ 0 w 24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12">
                  <a:moveTo>
                    <a:pt x="23" y="11"/>
                  </a:moveTo>
                  <a:lnTo>
                    <a:pt x="12" y="11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11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67" name="Freeform 24"/>
            <p:cNvSpPr>
              <a:spLocks noChangeAspect="1"/>
            </p:cNvSpPr>
            <p:nvPr>
              <p:custDataLst>
                <p:tags r:id="rId21"/>
              </p:custDataLst>
            </p:nvPr>
          </p:nvSpPr>
          <p:spPr bwMode="auto">
            <a:xfrm>
              <a:off x="2803271" y="4063408"/>
              <a:ext cx="237672" cy="165071"/>
            </a:xfrm>
            <a:custGeom>
              <a:avLst/>
              <a:gdLst>
                <a:gd name="T0" fmla="*/ 0 w 92"/>
                <a:gd name="T1" fmla="*/ 0 h 69"/>
                <a:gd name="T2" fmla="*/ 0 w 92"/>
                <a:gd name="T3" fmla="*/ 0 h 69"/>
                <a:gd name="T4" fmla="*/ 0 w 92"/>
                <a:gd name="T5" fmla="*/ 0 h 69"/>
                <a:gd name="T6" fmla="*/ 0 w 92"/>
                <a:gd name="T7" fmla="*/ 0 h 69"/>
                <a:gd name="T8" fmla="*/ 0 w 92"/>
                <a:gd name="T9" fmla="*/ 0 h 69"/>
                <a:gd name="T10" fmla="*/ 0 w 92"/>
                <a:gd name="T11" fmla="*/ 0 h 69"/>
                <a:gd name="T12" fmla="*/ 0 w 92"/>
                <a:gd name="T13" fmla="*/ 0 h 69"/>
                <a:gd name="T14" fmla="*/ 0 w 92"/>
                <a:gd name="T15" fmla="*/ 0 h 69"/>
                <a:gd name="T16" fmla="*/ 0 w 92"/>
                <a:gd name="T17" fmla="*/ 0 h 69"/>
                <a:gd name="T18" fmla="*/ 0 w 92"/>
                <a:gd name="T19" fmla="*/ 0 h 69"/>
                <a:gd name="T20" fmla="*/ 0 w 92"/>
                <a:gd name="T21" fmla="*/ 0 h 69"/>
                <a:gd name="T22" fmla="*/ 0 w 92"/>
                <a:gd name="T23" fmla="*/ 0 h 69"/>
                <a:gd name="T24" fmla="*/ 0 w 92"/>
                <a:gd name="T25" fmla="*/ 0 h 69"/>
                <a:gd name="T26" fmla="*/ 0 w 92"/>
                <a:gd name="T27" fmla="*/ 0 h 69"/>
                <a:gd name="T28" fmla="*/ 0 w 92"/>
                <a:gd name="T29" fmla="*/ 0 h 69"/>
                <a:gd name="T30" fmla="*/ 0 w 92"/>
                <a:gd name="T31" fmla="*/ 0 h 69"/>
                <a:gd name="T32" fmla="*/ 0 w 92"/>
                <a:gd name="T33" fmla="*/ 0 h 69"/>
                <a:gd name="T34" fmla="*/ 0 w 92"/>
                <a:gd name="T35" fmla="*/ 0 h 69"/>
                <a:gd name="T36" fmla="*/ 0 w 92"/>
                <a:gd name="T37" fmla="*/ 0 h 69"/>
                <a:gd name="T38" fmla="*/ 0 w 92"/>
                <a:gd name="T39" fmla="*/ 0 h 69"/>
                <a:gd name="T40" fmla="*/ 0 w 92"/>
                <a:gd name="T41" fmla="*/ 0 h 6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2" h="69">
                  <a:moveTo>
                    <a:pt x="34" y="56"/>
                  </a:moveTo>
                  <a:lnTo>
                    <a:pt x="45" y="45"/>
                  </a:lnTo>
                  <a:lnTo>
                    <a:pt x="57" y="45"/>
                  </a:lnTo>
                  <a:lnTo>
                    <a:pt x="45" y="56"/>
                  </a:lnTo>
                  <a:lnTo>
                    <a:pt x="68" y="68"/>
                  </a:lnTo>
                  <a:lnTo>
                    <a:pt x="57" y="56"/>
                  </a:lnTo>
                  <a:lnTo>
                    <a:pt x="68" y="56"/>
                  </a:lnTo>
                  <a:lnTo>
                    <a:pt x="68" y="45"/>
                  </a:lnTo>
                  <a:lnTo>
                    <a:pt x="91" y="34"/>
                  </a:lnTo>
                  <a:lnTo>
                    <a:pt x="68" y="23"/>
                  </a:lnTo>
                  <a:lnTo>
                    <a:pt x="57" y="0"/>
                  </a:lnTo>
                  <a:lnTo>
                    <a:pt x="45" y="11"/>
                  </a:lnTo>
                  <a:lnTo>
                    <a:pt x="34" y="0"/>
                  </a:lnTo>
                  <a:lnTo>
                    <a:pt x="23" y="0"/>
                  </a:lnTo>
                  <a:lnTo>
                    <a:pt x="34" y="11"/>
                  </a:lnTo>
                  <a:lnTo>
                    <a:pt x="12" y="11"/>
                  </a:lnTo>
                  <a:lnTo>
                    <a:pt x="0" y="11"/>
                  </a:lnTo>
                  <a:lnTo>
                    <a:pt x="23" y="34"/>
                  </a:lnTo>
                  <a:lnTo>
                    <a:pt x="23" y="45"/>
                  </a:lnTo>
                  <a:lnTo>
                    <a:pt x="34" y="45"/>
                  </a:lnTo>
                  <a:lnTo>
                    <a:pt x="34" y="56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68" name="Freeform 25"/>
            <p:cNvSpPr>
              <a:spLocks noChangeAspect="1"/>
            </p:cNvSpPr>
            <p:nvPr>
              <p:custDataLst>
                <p:tags r:id="rId22"/>
              </p:custDataLst>
            </p:nvPr>
          </p:nvSpPr>
          <p:spPr bwMode="auto">
            <a:xfrm>
              <a:off x="3100361" y="4030394"/>
              <a:ext cx="561171" cy="336745"/>
            </a:xfrm>
            <a:custGeom>
              <a:avLst/>
              <a:gdLst>
                <a:gd name="T0" fmla="*/ 0 w 216"/>
                <a:gd name="T1" fmla="*/ 0 h 136"/>
                <a:gd name="T2" fmla="*/ 0 w 216"/>
                <a:gd name="T3" fmla="*/ 0 h 136"/>
                <a:gd name="T4" fmla="*/ 0 w 216"/>
                <a:gd name="T5" fmla="*/ 0 h 136"/>
                <a:gd name="T6" fmla="*/ 0 w 216"/>
                <a:gd name="T7" fmla="*/ 0 h 136"/>
                <a:gd name="T8" fmla="*/ 0 w 216"/>
                <a:gd name="T9" fmla="*/ 0 h 136"/>
                <a:gd name="T10" fmla="*/ 0 w 216"/>
                <a:gd name="T11" fmla="*/ 0 h 136"/>
                <a:gd name="T12" fmla="*/ 0 w 216"/>
                <a:gd name="T13" fmla="*/ 0 h 136"/>
                <a:gd name="T14" fmla="*/ 0 w 216"/>
                <a:gd name="T15" fmla="*/ 0 h 136"/>
                <a:gd name="T16" fmla="*/ 0 w 216"/>
                <a:gd name="T17" fmla="*/ 0 h 136"/>
                <a:gd name="T18" fmla="*/ 0 w 216"/>
                <a:gd name="T19" fmla="*/ 0 h 136"/>
                <a:gd name="T20" fmla="*/ 0 w 216"/>
                <a:gd name="T21" fmla="*/ 0 h 136"/>
                <a:gd name="T22" fmla="*/ 0 w 216"/>
                <a:gd name="T23" fmla="*/ 0 h 136"/>
                <a:gd name="T24" fmla="*/ 0 w 216"/>
                <a:gd name="T25" fmla="*/ 0 h 136"/>
                <a:gd name="T26" fmla="*/ 0 w 216"/>
                <a:gd name="T27" fmla="*/ 0 h 136"/>
                <a:gd name="T28" fmla="*/ 0 w 216"/>
                <a:gd name="T29" fmla="*/ 0 h 136"/>
                <a:gd name="T30" fmla="*/ 0 w 216"/>
                <a:gd name="T31" fmla="*/ 0 h 136"/>
                <a:gd name="T32" fmla="*/ 0 w 216"/>
                <a:gd name="T33" fmla="*/ 0 h 136"/>
                <a:gd name="T34" fmla="*/ 0 w 216"/>
                <a:gd name="T35" fmla="*/ 0 h 136"/>
                <a:gd name="T36" fmla="*/ 0 w 216"/>
                <a:gd name="T37" fmla="*/ 0 h 136"/>
                <a:gd name="T38" fmla="*/ 0 w 216"/>
                <a:gd name="T39" fmla="*/ 0 h 136"/>
                <a:gd name="T40" fmla="*/ 0 w 216"/>
                <a:gd name="T41" fmla="*/ 0 h 136"/>
                <a:gd name="T42" fmla="*/ 0 w 216"/>
                <a:gd name="T43" fmla="*/ 0 h 136"/>
                <a:gd name="T44" fmla="*/ 0 w 216"/>
                <a:gd name="T45" fmla="*/ 0 h 136"/>
                <a:gd name="T46" fmla="*/ 0 w 216"/>
                <a:gd name="T47" fmla="*/ 0 h 136"/>
                <a:gd name="T48" fmla="*/ 0 w 216"/>
                <a:gd name="T49" fmla="*/ 0 h 136"/>
                <a:gd name="T50" fmla="*/ 0 w 216"/>
                <a:gd name="T51" fmla="*/ 0 h 136"/>
                <a:gd name="T52" fmla="*/ 0 w 216"/>
                <a:gd name="T53" fmla="*/ 0 h 136"/>
                <a:gd name="T54" fmla="*/ 0 w 216"/>
                <a:gd name="T55" fmla="*/ 0 h 136"/>
                <a:gd name="T56" fmla="*/ 0 w 216"/>
                <a:gd name="T57" fmla="*/ 0 h 136"/>
                <a:gd name="T58" fmla="*/ 0 w 216"/>
                <a:gd name="T59" fmla="*/ 0 h 136"/>
                <a:gd name="T60" fmla="*/ 0 w 216"/>
                <a:gd name="T61" fmla="*/ 0 h 136"/>
                <a:gd name="T62" fmla="*/ 0 w 216"/>
                <a:gd name="T63" fmla="*/ 0 h 136"/>
                <a:gd name="T64" fmla="*/ 0 w 216"/>
                <a:gd name="T65" fmla="*/ 0 h 136"/>
                <a:gd name="T66" fmla="*/ 0 w 216"/>
                <a:gd name="T67" fmla="*/ 0 h 136"/>
                <a:gd name="T68" fmla="*/ 0 w 216"/>
                <a:gd name="T69" fmla="*/ 0 h 136"/>
                <a:gd name="T70" fmla="*/ 0 w 216"/>
                <a:gd name="T71" fmla="*/ 0 h 136"/>
                <a:gd name="T72" fmla="*/ 0 w 216"/>
                <a:gd name="T73" fmla="*/ 0 h 136"/>
                <a:gd name="T74" fmla="*/ 0 w 216"/>
                <a:gd name="T75" fmla="*/ 0 h 136"/>
                <a:gd name="T76" fmla="*/ 0 w 216"/>
                <a:gd name="T77" fmla="*/ 0 h 1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16" h="136">
                  <a:moveTo>
                    <a:pt x="215" y="112"/>
                  </a:moveTo>
                  <a:lnTo>
                    <a:pt x="203" y="101"/>
                  </a:lnTo>
                  <a:lnTo>
                    <a:pt x="203" y="112"/>
                  </a:lnTo>
                  <a:lnTo>
                    <a:pt x="192" y="112"/>
                  </a:lnTo>
                  <a:lnTo>
                    <a:pt x="181" y="124"/>
                  </a:lnTo>
                  <a:lnTo>
                    <a:pt x="158" y="124"/>
                  </a:lnTo>
                  <a:lnTo>
                    <a:pt x="158" y="135"/>
                  </a:lnTo>
                  <a:lnTo>
                    <a:pt x="136" y="135"/>
                  </a:lnTo>
                  <a:lnTo>
                    <a:pt x="136" y="124"/>
                  </a:lnTo>
                  <a:lnTo>
                    <a:pt x="79" y="90"/>
                  </a:lnTo>
                  <a:lnTo>
                    <a:pt x="45" y="90"/>
                  </a:lnTo>
                  <a:lnTo>
                    <a:pt x="34" y="101"/>
                  </a:lnTo>
                  <a:lnTo>
                    <a:pt x="34" y="67"/>
                  </a:lnTo>
                  <a:lnTo>
                    <a:pt x="23" y="67"/>
                  </a:lnTo>
                  <a:lnTo>
                    <a:pt x="23" y="56"/>
                  </a:lnTo>
                  <a:lnTo>
                    <a:pt x="11" y="56"/>
                  </a:lnTo>
                  <a:lnTo>
                    <a:pt x="11" y="45"/>
                  </a:lnTo>
                  <a:lnTo>
                    <a:pt x="34" y="45"/>
                  </a:lnTo>
                  <a:lnTo>
                    <a:pt x="45" y="34"/>
                  </a:lnTo>
                  <a:lnTo>
                    <a:pt x="23" y="11"/>
                  </a:lnTo>
                  <a:lnTo>
                    <a:pt x="11" y="11"/>
                  </a:lnTo>
                  <a:lnTo>
                    <a:pt x="11" y="34"/>
                  </a:lnTo>
                  <a:lnTo>
                    <a:pt x="0" y="11"/>
                  </a:lnTo>
                  <a:lnTo>
                    <a:pt x="34" y="0"/>
                  </a:lnTo>
                  <a:lnTo>
                    <a:pt x="45" y="22"/>
                  </a:lnTo>
                  <a:lnTo>
                    <a:pt x="57" y="22"/>
                  </a:lnTo>
                  <a:lnTo>
                    <a:pt x="68" y="22"/>
                  </a:lnTo>
                  <a:lnTo>
                    <a:pt x="68" y="11"/>
                  </a:lnTo>
                  <a:lnTo>
                    <a:pt x="90" y="0"/>
                  </a:lnTo>
                  <a:lnTo>
                    <a:pt x="102" y="0"/>
                  </a:lnTo>
                  <a:lnTo>
                    <a:pt x="90" y="0"/>
                  </a:lnTo>
                  <a:lnTo>
                    <a:pt x="102" y="0"/>
                  </a:lnTo>
                  <a:lnTo>
                    <a:pt x="113" y="0"/>
                  </a:lnTo>
                  <a:lnTo>
                    <a:pt x="113" y="22"/>
                  </a:lnTo>
                  <a:lnTo>
                    <a:pt x="147" y="22"/>
                  </a:lnTo>
                  <a:lnTo>
                    <a:pt x="158" y="56"/>
                  </a:lnTo>
                  <a:lnTo>
                    <a:pt x="203" y="79"/>
                  </a:lnTo>
                  <a:lnTo>
                    <a:pt x="215" y="90"/>
                  </a:lnTo>
                  <a:lnTo>
                    <a:pt x="215" y="11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69" name="Freeform 26"/>
            <p:cNvSpPr>
              <a:spLocks noChangeAspect="1"/>
            </p:cNvSpPr>
            <p:nvPr>
              <p:custDataLst>
                <p:tags r:id="rId23"/>
              </p:custDataLst>
            </p:nvPr>
          </p:nvSpPr>
          <p:spPr bwMode="auto">
            <a:xfrm>
              <a:off x="3245605" y="3871925"/>
              <a:ext cx="680007" cy="435787"/>
            </a:xfrm>
            <a:custGeom>
              <a:avLst/>
              <a:gdLst>
                <a:gd name="T0" fmla="*/ 0 w 260"/>
                <a:gd name="T1" fmla="*/ 0 h 181"/>
                <a:gd name="T2" fmla="*/ 0 w 260"/>
                <a:gd name="T3" fmla="*/ 0 h 181"/>
                <a:gd name="T4" fmla="*/ 0 w 260"/>
                <a:gd name="T5" fmla="*/ 0 h 181"/>
                <a:gd name="T6" fmla="*/ 0 w 260"/>
                <a:gd name="T7" fmla="*/ 0 h 181"/>
                <a:gd name="T8" fmla="*/ 0 w 260"/>
                <a:gd name="T9" fmla="*/ 0 h 181"/>
                <a:gd name="T10" fmla="*/ 0 w 260"/>
                <a:gd name="T11" fmla="*/ 0 h 181"/>
                <a:gd name="T12" fmla="*/ 0 w 260"/>
                <a:gd name="T13" fmla="*/ 0 h 181"/>
                <a:gd name="T14" fmla="*/ 0 w 260"/>
                <a:gd name="T15" fmla="*/ 0 h 181"/>
                <a:gd name="T16" fmla="*/ 0 w 260"/>
                <a:gd name="T17" fmla="*/ 0 h 181"/>
                <a:gd name="T18" fmla="*/ 0 w 260"/>
                <a:gd name="T19" fmla="*/ 0 h 181"/>
                <a:gd name="T20" fmla="*/ 0 w 260"/>
                <a:gd name="T21" fmla="*/ 0 h 181"/>
                <a:gd name="T22" fmla="*/ 0 w 260"/>
                <a:gd name="T23" fmla="*/ 0 h 181"/>
                <a:gd name="T24" fmla="*/ 0 w 260"/>
                <a:gd name="T25" fmla="*/ 0 h 181"/>
                <a:gd name="T26" fmla="*/ 0 w 260"/>
                <a:gd name="T27" fmla="*/ 0 h 181"/>
                <a:gd name="T28" fmla="*/ 0 w 260"/>
                <a:gd name="T29" fmla="*/ 0 h 181"/>
                <a:gd name="T30" fmla="*/ 0 w 260"/>
                <a:gd name="T31" fmla="*/ 0 h 181"/>
                <a:gd name="T32" fmla="*/ 0 w 260"/>
                <a:gd name="T33" fmla="*/ 0 h 181"/>
                <a:gd name="T34" fmla="*/ 0 w 260"/>
                <a:gd name="T35" fmla="*/ 0 h 181"/>
                <a:gd name="T36" fmla="*/ 0 w 260"/>
                <a:gd name="T37" fmla="*/ 0 h 181"/>
                <a:gd name="T38" fmla="*/ 0 w 260"/>
                <a:gd name="T39" fmla="*/ 0 h 181"/>
                <a:gd name="T40" fmla="*/ 0 w 260"/>
                <a:gd name="T41" fmla="*/ 0 h 181"/>
                <a:gd name="T42" fmla="*/ 0 w 260"/>
                <a:gd name="T43" fmla="*/ 0 h 181"/>
                <a:gd name="T44" fmla="*/ 0 w 260"/>
                <a:gd name="T45" fmla="*/ 0 h 181"/>
                <a:gd name="T46" fmla="*/ 0 w 260"/>
                <a:gd name="T47" fmla="*/ 0 h 181"/>
                <a:gd name="T48" fmla="*/ 0 w 260"/>
                <a:gd name="T49" fmla="*/ 0 h 181"/>
                <a:gd name="T50" fmla="*/ 0 w 260"/>
                <a:gd name="T51" fmla="*/ 0 h 181"/>
                <a:gd name="T52" fmla="*/ 0 w 260"/>
                <a:gd name="T53" fmla="*/ 0 h 181"/>
                <a:gd name="T54" fmla="*/ 0 w 260"/>
                <a:gd name="T55" fmla="*/ 0 h 181"/>
                <a:gd name="T56" fmla="*/ 0 w 260"/>
                <a:gd name="T57" fmla="*/ 0 h 181"/>
                <a:gd name="T58" fmla="*/ 0 w 260"/>
                <a:gd name="T59" fmla="*/ 0 h 181"/>
                <a:gd name="T60" fmla="*/ 0 w 260"/>
                <a:gd name="T61" fmla="*/ 0 h 181"/>
                <a:gd name="T62" fmla="*/ 0 w 260"/>
                <a:gd name="T63" fmla="*/ 0 h 181"/>
                <a:gd name="T64" fmla="*/ 0 w 260"/>
                <a:gd name="T65" fmla="*/ 0 h 181"/>
                <a:gd name="T66" fmla="*/ 0 w 260"/>
                <a:gd name="T67" fmla="*/ 0 h 181"/>
                <a:gd name="T68" fmla="*/ 0 w 260"/>
                <a:gd name="T69" fmla="*/ 0 h 181"/>
                <a:gd name="T70" fmla="*/ 0 w 260"/>
                <a:gd name="T71" fmla="*/ 0 h 181"/>
                <a:gd name="T72" fmla="*/ 0 w 260"/>
                <a:gd name="T73" fmla="*/ 0 h 181"/>
                <a:gd name="T74" fmla="*/ 0 w 260"/>
                <a:gd name="T75" fmla="*/ 0 h 181"/>
                <a:gd name="T76" fmla="*/ 0 w 260"/>
                <a:gd name="T77" fmla="*/ 0 h 181"/>
                <a:gd name="T78" fmla="*/ 0 w 260"/>
                <a:gd name="T79" fmla="*/ 0 h 181"/>
                <a:gd name="T80" fmla="*/ 0 w 260"/>
                <a:gd name="T81" fmla="*/ 0 h 181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60" h="181">
                  <a:moveTo>
                    <a:pt x="158" y="180"/>
                  </a:moveTo>
                  <a:lnTo>
                    <a:pt x="169" y="180"/>
                  </a:lnTo>
                  <a:lnTo>
                    <a:pt x="180" y="158"/>
                  </a:lnTo>
                  <a:lnTo>
                    <a:pt x="180" y="135"/>
                  </a:lnTo>
                  <a:lnTo>
                    <a:pt x="169" y="124"/>
                  </a:lnTo>
                  <a:lnTo>
                    <a:pt x="192" y="124"/>
                  </a:lnTo>
                  <a:lnTo>
                    <a:pt x="203" y="113"/>
                  </a:lnTo>
                  <a:lnTo>
                    <a:pt x="203" y="102"/>
                  </a:lnTo>
                  <a:lnTo>
                    <a:pt x="214" y="102"/>
                  </a:lnTo>
                  <a:lnTo>
                    <a:pt x="214" y="113"/>
                  </a:lnTo>
                  <a:lnTo>
                    <a:pt x="237" y="113"/>
                  </a:lnTo>
                  <a:lnTo>
                    <a:pt x="259" y="102"/>
                  </a:lnTo>
                  <a:lnTo>
                    <a:pt x="237" y="90"/>
                  </a:lnTo>
                  <a:lnTo>
                    <a:pt x="225" y="90"/>
                  </a:lnTo>
                  <a:lnTo>
                    <a:pt x="214" y="90"/>
                  </a:lnTo>
                  <a:lnTo>
                    <a:pt x="225" y="68"/>
                  </a:lnTo>
                  <a:lnTo>
                    <a:pt x="214" y="68"/>
                  </a:lnTo>
                  <a:lnTo>
                    <a:pt x="192" y="102"/>
                  </a:lnTo>
                  <a:lnTo>
                    <a:pt x="180" y="90"/>
                  </a:lnTo>
                  <a:lnTo>
                    <a:pt x="158" y="90"/>
                  </a:lnTo>
                  <a:lnTo>
                    <a:pt x="158" y="79"/>
                  </a:lnTo>
                  <a:lnTo>
                    <a:pt x="158" y="68"/>
                  </a:lnTo>
                  <a:lnTo>
                    <a:pt x="135" y="45"/>
                  </a:lnTo>
                  <a:lnTo>
                    <a:pt x="90" y="45"/>
                  </a:lnTo>
                  <a:lnTo>
                    <a:pt x="56" y="11"/>
                  </a:lnTo>
                  <a:lnTo>
                    <a:pt x="45" y="0"/>
                  </a:lnTo>
                  <a:lnTo>
                    <a:pt x="0" y="11"/>
                  </a:lnTo>
                  <a:lnTo>
                    <a:pt x="0" y="90"/>
                  </a:lnTo>
                  <a:lnTo>
                    <a:pt x="11" y="90"/>
                  </a:lnTo>
                  <a:lnTo>
                    <a:pt x="11" y="79"/>
                  </a:lnTo>
                  <a:lnTo>
                    <a:pt x="33" y="68"/>
                  </a:lnTo>
                  <a:lnTo>
                    <a:pt x="45" y="68"/>
                  </a:lnTo>
                  <a:lnTo>
                    <a:pt x="33" y="68"/>
                  </a:lnTo>
                  <a:lnTo>
                    <a:pt x="45" y="68"/>
                  </a:lnTo>
                  <a:lnTo>
                    <a:pt x="56" y="68"/>
                  </a:lnTo>
                  <a:lnTo>
                    <a:pt x="56" y="90"/>
                  </a:lnTo>
                  <a:lnTo>
                    <a:pt x="90" y="90"/>
                  </a:lnTo>
                  <a:lnTo>
                    <a:pt x="101" y="124"/>
                  </a:lnTo>
                  <a:lnTo>
                    <a:pt x="146" y="147"/>
                  </a:lnTo>
                  <a:lnTo>
                    <a:pt x="158" y="158"/>
                  </a:lnTo>
                  <a:lnTo>
                    <a:pt x="158" y="180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70" name="Freeform 27"/>
            <p:cNvSpPr>
              <a:spLocks noChangeAspect="1"/>
            </p:cNvSpPr>
            <p:nvPr>
              <p:custDataLst>
                <p:tags r:id="rId24"/>
              </p:custDataLst>
            </p:nvPr>
          </p:nvSpPr>
          <p:spPr bwMode="auto">
            <a:xfrm>
              <a:off x="3687940" y="4116230"/>
              <a:ext cx="297090" cy="224497"/>
            </a:xfrm>
            <a:custGeom>
              <a:avLst/>
              <a:gdLst>
                <a:gd name="T0" fmla="*/ 0 w 114"/>
                <a:gd name="T1" fmla="*/ 0 h 91"/>
                <a:gd name="T2" fmla="*/ 0 w 114"/>
                <a:gd name="T3" fmla="*/ 0 h 91"/>
                <a:gd name="T4" fmla="*/ 0 w 114"/>
                <a:gd name="T5" fmla="*/ 0 h 91"/>
                <a:gd name="T6" fmla="*/ 0 w 114"/>
                <a:gd name="T7" fmla="*/ 0 h 91"/>
                <a:gd name="T8" fmla="*/ 0 w 114"/>
                <a:gd name="T9" fmla="*/ 0 h 91"/>
                <a:gd name="T10" fmla="*/ 0 w 114"/>
                <a:gd name="T11" fmla="*/ 0 h 91"/>
                <a:gd name="T12" fmla="*/ 0 w 114"/>
                <a:gd name="T13" fmla="*/ 0 h 91"/>
                <a:gd name="T14" fmla="*/ 0 w 114"/>
                <a:gd name="T15" fmla="*/ 0 h 91"/>
                <a:gd name="T16" fmla="*/ 0 w 114"/>
                <a:gd name="T17" fmla="*/ 0 h 91"/>
                <a:gd name="T18" fmla="*/ 0 w 114"/>
                <a:gd name="T19" fmla="*/ 0 h 91"/>
                <a:gd name="T20" fmla="*/ 0 w 114"/>
                <a:gd name="T21" fmla="*/ 0 h 91"/>
                <a:gd name="T22" fmla="*/ 0 w 114"/>
                <a:gd name="T23" fmla="*/ 0 h 91"/>
                <a:gd name="T24" fmla="*/ 0 w 114"/>
                <a:gd name="T25" fmla="*/ 0 h 91"/>
                <a:gd name="T26" fmla="*/ 0 w 114"/>
                <a:gd name="T27" fmla="*/ 0 h 91"/>
                <a:gd name="T28" fmla="*/ 0 w 114"/>
                <a:gd name="T29" fmla="*/ 0 h 91"/>
                <a:gd name="T30" fmla="*/ 0 w 114"/>
                <a:gd name="T31" fmla="*/ 0 h 91"/>
                <a:gd name="T32" fmla="*/ 0 w 114"/>
                <a:gd name="T33" fmla="*/ 0 h 91"/>
                <a:gd name="T34" fmla="*/ 0 w 114"/>
                <a:gd name="T35" fmla="*/ 0 h 91"/>
                <a:gd name="T36" fmla="*/ 0 w 114"/>
                <a:gd name="T37" fmla="*/ 0 h 91"/>
                <a:gd name="T38" fmla="*/ 0 w 114"/>
                <a:gd name="T39" fmla="*/ 0 h 91"/>
                <a:gd name="T40" fmla="*/ 0 w 114"/>
                <a:gd name="T41" fmla="*/ 0 h 91"/>
                <a:gd name="T42" fmla="*/ 0 w 114"/>
                <a:gd name="T43" fmla="*/ 0 h 91"/>
                <a:gd name="T44" fmla="*/ 0 w 114"/>
                <a:gd name="T45" fmla="*/ 0 h 91"/>
                <a:gd name="T46" fmla="*/ 0 w 114"/>
                <a:gd name="T47" fmla="*/ 0 h 91"/>
                <a:gd name="T48" fmla="*/ 0 w 114"/>
                <a:gd name="T49" fmla="*/ 0 h 91"/>
                <a:gd name="T50" fmla="*/ 0 w 114"/>
                <a:gd name="T51" fmla="*/ 0 h 9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14" h="91">
                  <a:moveTo>
                    <a:pt x="102" y="22"/>
                  </a:moveTo>
                  <a:lnTo>
                    <a:pt x="102" y="45"/>
                  </a:lnTo>
                  <a:lnTo>
                    <a:pt x="113" y="45"/>
                  </a:lnTo>
                  <a:lnTo>
                    <a:pt x="113" y="78"/>
                  </a:lnTo>
                  <a:lnTo>
                    <a:pt x="90" y="67"/>
                  </a:lnTo>
                  <a:lnTo>
                    <a:pt x="68" y="90"/>
                  </a:lnTo>
                  <a:lnTo>
                    <a:pt x="56" y="56"/>
                  </a:lnTo>
                  <a:lnTo>
                    <a:pt x="45" y="45"/>
                  </a:lnTo>
                  <a:lnTo>
                    <a:pt x="45" y="67"/>
                  </a:lnTo>
                  <a:lnTo>
                    <a:pt x="34" y="67"/>
                  </a:lnTo>
                  <a:lnTo>
                    <a:pt x="34" y="78"/>
                  </a:lnTo>
                  <a:lnTo>
                    <a:pt x="11" y="78"/>
                  </a:lnTo>
                  <a:lnTo>
                    <a:pt x="0" y="78"/>
                  </a:lnTo>
                  <a:lnTo>
                    <a:pt x="11" y="56"/>
                  </a:lnTo>
                  <a:lnTo>
                    <a:pt x="11" y="33"/>
                  </a:lnTo>
                  <a:lnTo>
                    <a:pt x="0" y="22"/>
                  </a:lnTo>
                  <a:lnTo>
                    <a:pt x="23" y="22"/>
                  </a:lnTo>
                  <a:lnTo>
                    <a:pt x="34" y="11"/>
                  </a:lnTo>
                  <a:lnTo>
                    <a:pt x="34" y="0"/>
                  </a:lnTo>
                  <a:lnTo>
                    <a:pt x="45" y="0"/>
                  </a:lnTo>
                  <a:lnTo>
                    <a:pt x="45" y="11"/>
                  </a:lnTo>
                  <a:lnTo>
                    <a:pt x="45" y="22"/>
                  </a:lnTo>
                  <a:lnTo>
                    <a:pt x="34" y="22"/>
                  </a:lnTo>
                  <a:lnTo>
                    <a:pt x="56" y="22"/>
                  </a:lnTo>
                  <a:lnTo>
                    <a:pt x="68" y="22"/>
                  </a:lnTo>
                  <a:lnTo>
                    <a:pt x="102" y="2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71" name="Freeform 28"/>
            <p:cNvSpPr>
              <a:spLocks noChangeAspect="1"/>
            </p:cNvSpPr>
            <p:nvPr>
              <p:custDataLst>
                <p:tags r:id="rId25"/>
              </p:custDataLst>
            </p:nvPr>
          </p:nvSpPr>
          <p:spPr bwMode="auto">
            <a:xfrm>
              <a:off x="3773766" y="4010585"/>
              <a:ext cx="415926" cy="165071"/>
            </a:xfrm>
            <a:custGeom>
              <a:avLst/>
              <a:gdLst>
                <a:gd name="T0" fmla="*/ 0 w 159"/>
                <a:gd name="T1" fmla="*/ 0 h 69"/>
                <a:gd name="T2" fmla="*/ 0 w 159"/>
                <a:gd name="T3" fmla="*/ 0 h 69"/>
                <a:gd name="T4" fmla="*/ 0 w 159"/>
                <a:gd name="T5" fmla="*/ 0 h 69"/>
                <a:gd name="T6" fmla="*/ 0 w 159"/>
                <a:gd name="T7" fmla="*/ 0 h 69"/>
                <a:gd name="T8" fmla="*/ 0 w 159"/>
                <a:gd name="T9" fmla="*/ 0 h 69"/>
                <a:gd name="T10" fmla="*/ 0 w 159"/>
                <a:gd name="T11" fmla="*/ 0 h 69"/>
                <a:gd name="T12" fmla="*/ 0 w 159"/>
                <a:gd name="T13" fmla="*/ 0 h 69"/>
                <a:gd name="T14" fmla="*/ 0 w 159"/>
                <a:gd name="T15" fmla="*/ 0 h 69"/>
                <a:gd name="T16" fmla="*/ 0 w 159"/>
                <a:gd name="T17" fmla="*/ 0 h 69"/>
                <a:gd name="T18" fmla="*/ 0 w 159"/>
                <a:gd name="T19" fmla="*/ 0 h 69"/>
                <a:gd name="T20" fmla="*/ 0 w 159"/>
                <a:gd name="T21" fmla="*/ 0 h 69"/>
                <a:gd name="T22" fmla="*/ 0 w 159"/>
                <a:gd name="T23" fmla="*/ 0 h 69"/>
                <a:gd name="T24" fmla="*/ 0 w 159"/>
                <a:gd name="T25" fmla="*/ 0 h 69"/>
                <a:gd name="T26" fmla="*/ 0 w 159"/>
                <a:gd name="T27" fmla="*/ 0 h 69"/>
                <a:gd name="T28" fmla="*/ 0 w 159"/>
                <a:gd name="T29" fmla="*/ 0 h 69"/>
                <a:gd name="T30" fmla="*/ 0 w 159"/>
                <a:gd name="T31" fmla="*/ 0 h 69"/>
                <a:gd name="T32" fmla="*/ 0 w 159"/>
                <a:gd name="T33" fmla="*/ 0 h 69"/>
                <a:gd name="T34" fmla="*/ 0 w 159"/>
                <a:gd name="T35" fmla="*/ 0 h 69"/>
                <a:gd name="T36" fmla="*/ 0 w 159"/>
                <a:gd name="T37" fmla="*/ 0 h 69"/>
                <a:gd name="T38" fmla="*/ 0 w 159"/>
                <a:gd name="T39" fmla="*/ 0 h 69"/>
                <a:gd name="T40" fmla="*/ 0 w 159"/>
                <a:gd name="T41" fmla="*/ 0 h 69"/>
                <a:gd name="T42" fmla="*/ 0 w 159"/>
                <a:gd name="T43" fmla="*/ 0 h 69"/>
                <a:gd name="T44" fmla="*/ 0 w 159"/>
                <a:gd name="T45" fmla="*/ 0 h 69"/>
                <a:gd name="T46" fmla="*/ 0 w 159"/>
                <a:gd name="T47" fmla="*/ 0 h 69"/>
                <a:gd name="T48" fmla="*/ 0 w 159"/>
                <a:gd name="T49" fmla="*/ 0 h 6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59" h="69">
                  <a:moveTo>
                    <a:pt x="158" y="12"/>
                  </a:moveTo>
                  <a:lnTo>
                    <a:pt x="158" y="23"/>
                  </a:lnTo>
                  <a:lnTo>
                    <a:pt x="124" y="46"/>
                  </a:lnTo>
                  <a:lnTo>
                    <a:pt x="113" y="46"/>
                  </a:lnTo>
                  <a:lnTo>
                    <a:pt x="101" y="57"/>
                  </a:lnTo>
                  <a:lnTo>
                    <a:pt x="79" y="57"/>
                  </a:lnTo>
                  <a:lnTo>
                    <a:pt x="68" y="68"/>
                  </a:lnTo>
                  <a:lnTo>
                    <a:pt x="34" y="68"/>
                  </a:lnTo>
                  <a:lnTo>
                    <a:pt x="22" y="68"/>
                  </a:lnTo>
                  <a:lnTo>
                    <a:pt x="0" y="68"/>
                  </a:lnTo>
                  <a:lnTo>
                    <a:pt x="11" y="68"/>
                  </a:lnTo>
                  <a:lnTo>
                    <a:pt x="11" y="57"/>
                  </a:lnTo>
                  <a:lnTo>
                    <a:pt x="34" y="57"/>
                  </a:lnTo>
                  <a:lnTo>
                    <a:pt x="56" y="46"/>
                  </a:lnTo>
                  <a:lnTo>
                    <a:pt x="34" y="34"/>
                  </a:lnTo>
                  <a:lnTo>
                    <a:pt x="22" y="34"/>
                  </a:lnTo>
                  <a:lnTo>
                    <a:pt x="11" y="34"/>
                  </a:lnTo>
                  <a:lnTo>
                    <a:pt x="22" y="12"/>
                  </a:lnTo>
                  <a:lnTo>
                    <a:pt x="11" y="12"/>
                  </a:lnTo>
                  <a:lnTo>
                    <a:pt x="22" y="12"/>
                  </a:lnTo>
                  <a:lnTo>
                    <a:pt x="56" y="12"/>
                  </a:lnTo>
                  <a:lnTo>
                    <a:pt x="68" y="0"/>
                  </a:lnTo>
                  <a:lnTo>
                    <a:pt x="79" y="12"/>
                  </a:lnTo>
                  <a:lnTo>
                    <a:pt x="135" y="12"/>
                  </a:lnTo>
                  <a:lnTo>
                    <a:pt x="158" y="1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72" name="Freeform 29"/>
            <p:cNvSpPr>
              <a:spLocks noChangeAspect="1"/>
            </p:cNvSpPr>
            <p:nvPr>
              <p:custDataLst>
                <p:tags r:id="rId26"/>
              </p:custDataLst>
            </p:nvPr>
          </p:nvSpPr>
          <p:spPr bwMode="auto">
            <a:xfrm>
              <a:off x="1509278" y="2214613"/>
              <a:ext cx="501752" cy="1102674"/>
            </a:xfrm>
            <a:custGeom>
              <a:avLst/>
              <a:gdLst>
                <a:gd name="T0" fmla="*/ 0 w 192"/>
                <a:gd name="T1" fmla="*/ 0 h 452"/>
                <a:gd name="T2" fmla="*/ 0 w 192"/>
                <a:gd name="T3" fmla="*/ 0 h 452"/>
                <a:gd name="T4" fmla="*/ 0 w 192"/>
                <a:gd name="T5" fmla="*/ 0 h 452"/>
                <a:gd name="T6" fmla="*/ 0 w 192"/>
                <a:gd name="T7" fmla="*/ 0 h 452"/>
                <a:gd name="T8" fmla="*/ 0 w 192"/>
                <a:gd name="T9" fmla="*/ 0 h 452"/>
                <a:gd name="T10" fmla="*/ 0 w 192"/>
                <a:gd name="T11" fmla="*/ 0 h 452"/>
                <a:gd name="T12" fmla="*/ 0 w 192"/>
                <a:gd name="T13" fmla="*/ 0 h 452"/>
                <a:gd name="T14" fmla="*/ 0 w 192"/>
                <a:gd name="T15" fmla="*/ 0 h 452"/>
                <a:gd name="T16" fmla="*/ 0 w 192"/>
                <a:gd name="T17" fmla="*/ 0 h 452"/>
                <a:gd name="T18" fmla="*/ 0 w 192"/>
                <a:gd name="T19" fmla="*/ 0 h 452"/>
                <a:gd name="T20" fmla="*/ 0 w 192"/>
                <a:gd name="T21" fmla="*/ 0 h 452"/>
                <a:gd name="T22" fmla="*/ 0 w 192"/>
                <a:gd name="T23" fmla="*/ 0 h 452"/>
                <a:gd name="T24" fmla="*/ 0 w 192"/>
                <a:gd name="T25" fmla="*/ 0 h 452"/>
                <a:gd name="T26" fmla="*/ 0 w 192"/>
                <a:gd name="T27" fmla="*/ 0 h 452"/>
                <a:gd name="T28" fmla="*/ 0 w 192"/>
                <a:gd name="T29" fmla="*/ 0 h 452"/>
                <a:gd name="T30" fmla="*/ 0 w 192"/>
                <a:gd name="T31" fmla="*/ 0 h 452"/>
                <a:gd name="T32" fmla="*/ 0 w 192"/>
                <a:gd name="T33" fmla="*/ 0 h 452"/>
                <a:gd name="T34" fmla="*/ 0 w 192"/>
                <a:gd name="T35" fmla="*/ 0 h 452"/>
                <a:gd name="T36" fmla="*/ 0 w 192"/>
                <a:gd name="T37" fmla="*/ 0 h 452"/>
                <a:gd name="T38" fmla="*/ 0 w 192"/>
                <a:gd name="T39" fmla="*/ 0 h 452"/>
                <a:gd name="T40" fmla="*/ 0 w 192"/>
                <a:gd name="T41" fmla="*/ 0 h 452"/>
                <a:gd name="T42" fmla="*/ 0 w 192"/>
                <a:gd name="T43" fmla="*/ 0 h 452"/>
                <a:gd name="T44" fmla="*/ 0 w 192"/>
                <a:gd name="T45" fmla="*/ 0 h 452"/>
                <a:gd name="T46" fmla="*/ 0 w 192"/>
                <a:gd name="T47" fmla="*/ 0 h 452"/>
                <a:gd name="T48" fmla="*/ 0 w 192"/>
                <a:gd name="T49" fmla="*/ 0 h 452"/>
                <a:gd name="T50" fmla="*/ 0 w 192"/>
                <a:gd name="T51" fmla="*/ 0 h 452"/>
                <a:gd name="T52" fmla="*/ 0 w 192"/>
                <a:gd name="T53" fmla="*/ 0 h 452"/>
                <a:gd name="T54" fmla="*/ 0 w 192"/>
                <a:gd name="T55" fmla="*/ 0 h 452"/>
                <a:gd name="T56" fmla="*/ 0 w 192"/>
                <a:gd name="T57" fmla="*/ 0 h 452"/>
                <a:gd name="T58" fmla="*/ 0 w 192"/>
                <a:gd name="T59" fmla="*/ 0 h 452"/>
                <a:gd name="T60" fmla="*/ 0 w 192"/>
                <a:gd name="T61" fmla="*/ 0 h 452"/>
                <a:gd name="T62" fmla="*/ 0 w 192"/>
                <a:gd name="T63" fmla="*/ 0 h 452"/>
                <a:gd name="T64" fmla="*/ 0 w 192"/>
                <a:gd name="T65" fmla="*/ 0 h 452"/>
                <a:gd name="T66" fmla="*/ 0 w 192"/>
                <a:gd name="T67" fmla="*/ 0 h 452"/>
                <a:gd name="T68" fmla="*/ 0 w 192"/>
                <a:gd name="T69" fmla="*/ 0 h 452"/>
                <a:gd name="T70" fmla="*/ 0 w 192"/>
                <a:gd name="T71" fmla="*/ 0 h 452"/>
                <a:gd name="T72" fmla="*/ 0 w 192"/>
                <a:gd name="T73" fmla="*/ 0 h 452"/>
                <a:gd name="T74" fmla="*/ 0 w 192"/>
                <a:gd name="T75" fmla="*/ 0 h 452"/>
                <a:gd name="T76" fmla="*/ 0 w 192"/>
                <a:gd name="T77" fmla="*/ 0 h 452"/>
                <a:gd name="T78" fmla="*/ 0 w 192"/>
                <a:gd name="T79" fmla="*/ 0 h 452"/>
                <a:gd name="T80" fmla="*/ 0 w 192"/>
                <a:gd name="T81" fmla="*/ 0 h 452"/>
                <a:gd name="T82" fmla="*/ 0 w 192"/>
                <a:gd name="T83" fmla="*/ 0 h 452"/>
                <a:gd name="T84" fmla="*/ 0 w 192"/>
                <a:gd name="T85" fmla="*/ 0 h 452"/>
                <a:gd name="T86" fmla="*/ 0 w 192"/>
                <a:gd name="T87" fmla="*/ 0 h 45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92" h="452">
                  <a:moveTo>
                    <a:pt x="0" y="349"/>
                  </a:moveTo>
                  <a:lnTo>
                    <a:pt x="11" y="349"/>
                  </a:lnTo>
                  <a:lnTo>
                    <a:pt x="11" y="327"/>
                  </a:lnTo>
                  <a:lnTo>
                    <a:pt x="22" y="315"/>
                  </a:lnTo>
                  <a:lnTo>
                    <a:pt x="22" y="281"/>
                  </a:lnTo>
                  <a:lnTo>
                    <a:pt x="11" y="236"/>
                  </a:lnTo>
                  <a:lnTo>
                    <a:pt x="22" y="202"/>
                  </a:lnTo>
                  <a:lnTo>
                    <a:pt x="33" y="191"/>
                  </a:lnTo>
                  <a:lnTo>
                    <a:pt x="45" y="180"/>
                  </a:lnTo>
                  <a:lnTo>
                    <a:pt x="45" y="157"/>
                  </a:lnTo>
                  <a:lnTo>
                    <a:pt x="45" y="146"/>
                  </a:lnTo>
                  <a:lnTo>
                    <a:pt x="56" y="112"/>
                  </a:lnTo>
                  <a:lnTo>
                    <a:pt x="79" y="90"/>
                  </a:lnTo>
                  <a:lnTo>
                    <a:pt x="79" y="67"/>
                  </a:lnTo>
                  <a:lnTo>
                    <a:pt x="90" y="45"/>
                  </a:lnTo>
                  <a:lnTo>
                    <a:pt x="101" y="33"/>
                  </a:lnTo>
                  <a:lnTo>
                    <a:pt x="101" y="22"/>
                  </a:lnTo>
                  <a:lnTo>
                    <a:pt x="112" y="22"/>
                  </a:lnTo>
                  <a:lnTo>
                    <a:pt x="135" y="22"/>
                  </a:lnTo>
                  <a:lnTo>
                    <a:pt x="135" y="0"/>
                  </a:lnTo>
                  <a:lnTo>
                    <a:pt x="146" y="0"/>
                  </a:lnTo>
                  <a:lnTo>
                    <a:pt x="180" y="33"/>
                  </a:lnTo>
                  <a:lnTo>
                    <a:pt x="191" y="124"/>
                  </a:lnTo>
                  <a:lnTo>
                    <a:pt x="169" y="124"/>
                  </a:lnTo>
                  <a:lnTo>
                    <a:pt x="158" y="146"/>
                  </a:lnTo>
                  <a:lnTo>
                    <a:pt x="158" y="157"/>
                  </a:lnTo>
                  <a:lnTo>
                    <a:pt x="158" y="169"/>
                  </a:lnTo>
                  <a:lnTo>
                    <a:pt x="146" y="191"/>
                  </a:lnTo>
                  <a:lnTo>
                    <a:pt x="112" y="214"/>
                  </a:lnTo>
                  <a:lnTo>
                    <a:pt x="101" y="248"/>
                  </a:lnTo>
                  <a:lnTo>
                    <a:pt x="101" y="293"/>
                  </a:lnTo>
                  <a:lnTo>
                    <a:pt x="112" y="327"/>
                  </a:lnTo>
                  <a:lnTo>
                    <a:pt x="101" y="338"/>
                  </a:lnTo>
                  <a:lnTo>
                    <a:pt x="101" y="349"/>
                  </a:lnTo>
                  <a:lnTo>
                    <a:pt x="90" y="360"/>
                  </a:lnTo>
                  <a:lnTo>
                    <a:pt x="79" y="428"/>
                  </a:lnTo>
                  <a:lnTo>
                    <a:pt x="56" y="428"/>
                  </a:lnTo>
                  <a:lnTo>
                    <a:pt x="45" y="439"/>
                  </a:lnTo>
                  <a:lnTo>
                    <a:pt x="45" y="451"/>
                  </a:lnTo>
                  <a:lnTo>
                    <a:pt x="33" y="451"/>
                  </a:lnTo>
                  <a:lnTo>
                    <a:pt x="22" y="428"/>
                  </a:lnTo>
                  <a:lnTo>
                    <a:pt x="33" y="417"/>
                  </a:lnTo>
                  <a:lnTo>
                    <a:pt x="22" y="417"/>
                  </a:lnTo>
                  <a:lnTo>
                    <a:pt x="0" y="349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73" name="Freeform 30"/>
            <p:cNvSpPr>
              <a:spLocks noChangeAspect="1"/>
            </p:cNvSpPr>
            <p:nvPr>
              <p:custDataLst>
                <p:tags r:id="rId27"/>
              </p:custDataLst>
            </p:nvPr>
          </p:nvSpPr>
          <p:spPr bwMode="auto">
            <a:xfrm>
              <a:off x="769853" y="3317287"/>
              <a:ext cx="118836" cy="79234"/>
            </a:xfrm>
            <a:custGeom>
              <a:avLst/>
              <a:gdLst>
                <a:gd name="T0" fmla="*/ 0 w 47"/>
                <a:gd name="T1" fmla="*/ 0 h 34"/>
                <a:gd name="T2" fmla="*/ 0 w 47"/>
                <a:gd name="T3" fmla="*/ 0 h 34"/>
                <a:gd name="T4" fmla="*/ 0 w 47"/>
                <a:gd name="T5" fmla="*/ 0 h 34"/>
                <a:gd name="T6" fmla="*/ 0 w 47"/>
                <a:gd name="T7" fmla="*/ 0 h 34"/>
                <a:gd name="T8" fmla="*/ 0 w 47"/>
                <a:gd name="T9" fmla="*/ 0 h 34"/>
                <a:gd name="T10" fmla="*/ 0 w 47"/>
                <a:gd name="T11" fmla="*/ 0 h 34"/>
                <a:gd name="T12" fmla="*/ 0 w 47"/>
                <a:gd name="T13" fmla="*/ 0 h 34"/>
                <a:gd name="T14" fmla="*/ 0 w 47"/>
                <a:gd name="T15" fmla="*/ 0 h 3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7" h="34">
                  <a:moveTo>
                    <a:pt x="34" y="33"/>
                  </a:moveTo>
                  <a:lnTo>
                    <a:pt x="34" y="22"/>
                  </a:lnTo>
                  <a:lnTo>
                    <a:pt x="12" y="22"/>
                  </a:lnTo>
                  <a:lnTo>
                    <a:pt x="0" y="22"/>
                  </a:lnTo>
                  <a:lnTo>
                    <a:pt x="12" y="0"/>
                  </a:lnTo>
                  <a:lnTo>
                    <a:pt x="34" y="11"/>
                  </a:lnTo>
                  <a:lnTo>
                    <a:pt x="46" y="22"/>
                  </a:lnTo>
                  <a:lnTo>
                    <a:pt x="34" y="33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74" name="Freeform 31"/>
            <p:cNvSpPr>
              <a:spLocks noChangeAspect="1"/>
            </p:cNvSpPr>
            <p:nvPr>
              <p:custDataLst>
                <p:tags r:id="rId28"/>
              </p:custDataLst>
            </p:nvPr>
          </p:nvSpPr>
          <p:spPr bwMode="auto">
            <a:xfrm>
              <a:off x="684027" y="3317287"/>
              <a:ext cx="178254" cy="224497"/>
            </a:xfrm>
            <a:custGeom>
              <a:avLst/>
              <a:gdLst>
                <a:gd name="T0" fmla="*/ 0 w 69"/>
                <a:gd name="T1" fmla="*/ 0 h 91"/>
                <a:gd name="T2" fmla="*/ 0 w 69"/>
                <a:gd name="T3" fmla="*/ 0 h 91"/>
                <a:gd name="T4" fmla="*/ 0 w 69"/>
                <a:gd name="T5" fmla="*/ 0 h 91"/>
                <a:gd name="T6" fmla="*/ 0 w 69"/>
                <a:gd name="T7" fmla="*/ 0 h 91"/>
                <a:gd name="T8" fmla="*/ 0 w 69"/>
                <a:gd name="T9" fmla="*/ 0 h 91"/>
                <a:gd name="T10" fmla="*/ 0 w 69"/>
                <a:gd name="T11" fmla="*/ 0 h 91"/>
                <a:gd name="T12" fmla="*/ 0 w 69"/>
                <a:gd name="T13" fmla="*/ 0 h 91"/>
                <a:gd name="T14" fmla="*/ 0 w 69"/>
                <a:gd name="T15" fmla="*/ 0 h 91"/>
                <a:gd name="T16" fmla="*/ 0 w 69"/>
                <a:gd name="T17" fmla="*/ 0 h 91"/>
                <a:gd name="T18" fmla="*/ 0 w 69"/>
                <a:gd name="T19" fmla="*/ 0 h 91"/>
                <a:gd name="T20" fmla="*/ 0 w 69"/>
                <a:gd name="T21" fmla="*/ 0 h 91"/>
                <a:gd name="T22" fmla="*/ 0 w 69"/>
                <a:gd name="T23" fmla="*/ 0 h 91"/>
                <a:gd name="T24" fmla="*/ 0 w 69"/>
                <a:gd name="T25" fmla="*/ 0 h 91"/>
                <a:gd name="T26" fmla="*/ 0 w 69"/>
                <a:gd name="T27" fmla="*/ 0 h 91"/>
                <a:gd name="T28" fmla="*/ 0 w 69"/>
                <a:gd name="T29" fmla="*/ 0 h 91"/>
                <a:gd name="T30" fmla="*/ 0 w 69"/>
                <a:gd name="T31" fmla="*/ 0 h 91"/>
                <a:gd name="T32" fmla="*/ 0 w 69"/>
                <a:gd name="T33" fmla="*/ 0 h 91"/>
                <a:gd name="T34" fmla="*/ 0 w 69"/>
                <a:gd name="T35" fmla="*/ 0 h 91"/>
                <a:gd name="T36" fmla="*/ 0 w 69"/>
                <a:gd name="T37" fmla="*/ 0 h 91"/>
                <a:gd name="T38" fmla="*/ 0 w 69"/>
                <a:gd name="T39" fmla="*/ 0 h 91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69" h="91">
                  <a:moveTo>
                    <a:pt x="46" y="0"/>
                  </a:moveTo>
                  <a:lnTo>
                    <a:pt x="34" y="22"/>
                  </a:lnTo>
                  <a:lnTo>
                    <a:pt x="46" y="22"/>
                  </a:lnTo>
                  <a:lnTo>
                    <a:pt x="68" y="22"/>
                  </a:lnTo>
                  <a:lnTo>
                    <a:pt x="68" y="33"/>
                  </a:lnTo>
                  <a:lnTo>
                    <a:pt x="68" y="56"/>
                  </a:lnTo>
                  <a:lnTo>
                    <a:pt x="57" y="90"/>
                  </a:lnTo>
                  <a:lnTo>
                    <a:pt x="12" y="90"/>
                  </a:lnTo>
                  <a:lnTo>
                    <a:pt x="0" y="90"/>
                  </a:lnTo>
                  <a:lnTo>
                    <a:pt x="12" y="90"/>
                  </a:lnTo>
                  <a:lnTo>
                    <a:pt x="23" y="56"/>
                  </a:lnTo>
                  <a:lnTo>
                    <a:pt x="12" y="45"/>
                  </a:lnTo>
                  <a:lnTo>
                    <a:pt x="23" y="33"/>
                  </a:lnTo>
                  <a:lnTo>
                    <a:pt x="12" y="33"/>
                  </a:lnTo>
                  <a:lnTo>
                    <a:pt x="12" y="22"/>
                  </a:lnTo>
                  <a:lnTo>
                    <a:pt x="23" y="22"/>
                  </a:lnTo>
                  <a:lnTo>
                    <a:pt x="34" y="22"/>
                  </a:lnTo>
                  <a:lnTo>
                    <a:pt x="23" y="22"/>
                  </a:lnTo>
                  <a:lnTo>
                    <a:pt x="23" y="11"/>
                  </a:lnTo>
                  <a:lnTo>
                    <a:pt x="46" y="0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75" name="Freeform 32"/>
            <p:cNvSpPr>
              <a:spLocks noChangeAspect="1"/>
            </p:cNvSpPr>
            <p:nvPr>
              <p:custDataLst>
                <p:tags r:id="rId29"/>
              </p:custDataLst>
            </p:nvPr>
          </p:nvSpPr>
          <p:spPr bwMode="auto">
            <a:xfrm>
              <a:off x="1383840" y="3178627"/>
              <a:ext cx="125438" cy="171674"/>
            </a:xfrm>
            <a:custGeom>
              <a:avLst/>
              <a:gdLst>
                <a:gd name="T0" fmla="*/ 0 w 47"/>
                <a:gd name="T1" fmla="*/ 0 h 69"/>
                <a:gd name="T2" fmla="*/ 0 w 47"/>
                <a:gd name="T3" fmla="*/ 0 h 69"/>
                <a:gd name="T4" fmla="*/ 0 w 47"/>
                <a:gd name="T5" fmla="*/ 0 h 69"/>
                <a:gd name="T6" fmla="*/ 0 w 47"/>
                <a:gd name="T7" fmla="*/ 0 h 69"/>
                <a:gd name="T8" fmla="*/ 0 w 47"/>
                <a:gd name="T9" fmla="*/ 0 h 69"/>
                <a:gd name="T10" fmla="*/ 0 w 47"/>
                <a:gd name="T11" fmla="*/ 0 h 69"/>
                <a:gd name="T12" fmla="*/ 0 w 47"/>
                <a:gd name="T13" fmla="*/ 0 h 69"/>
                <a:gd name="T14" fmla="*/ 0 w 47"/>
                <a:gd name="T15" fmla="*/ 0 h 69"/>
                <a:gd name="T16" fmla="*/ 0 w 47"/>
                <a:gd name="T17" fmla="*/ 0 h 69"/>
                <a:gd name="T18" fmla="*/ 0 w 47"/>
                <a:gd name="T19" fmla="*/ 0 h 69"/>
                <a:gd name="T20" fmla="*/ 0 w 47"/>
                <a:gd name="T21" fmla="*/ 0 h 69"/>
                <a:gd name="T22" fmla="*/ 0 w 47"/>
                <a:gd name="T23" fmla="*/ 0 h 69"/>
                <a:gd name="T24" fmla="*/ 0 w 47"/>
                <a:gd name="T25" fmla="*/ 0 h 6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7" h="69">
                  <a:moveTo>
                    <a:pt x="12" y="68"/>
                  </a:moveTo>
                  <a:lnTo>
                    <a:pt x="23" y="68"/>
                  </a:lnTo>
                  <a:lnTo>
                    <a:pt x="34" y="68"/>
                  </a:lnTo>
                  <a:lnTo>
                    <a:pt x="34" y="34"/>
                  </a:lnTo>
                  <a:lnTo>
                    <a:pt x="46" y="34"/>
                  </a:lnTo>
                  <a:lnTo>
                    <a:pt x="46" y="23"/>
                  </a:lnTo>
                  <a:lnTo>
                    <a:pt x="34" y="23"/>
                  </a:lnTo>
                  <a:lnTo>
                    <a:pt x="34" y="0"/>
                  </a:lnTo>
                  <a:lnTo>
                    <a:pt x="12" y="11"/>
                  </a:lnTo>
                  <a:lnTo>
                    <a:pt x="0" y="23"/>
                  </a:lnTo>
                  <a:lnTo>
                    <a:pt x="0" y="45"/>
                  </a:lnTo>
                  <a:lnTo>
                    <a:pt x="12" y="57"/>
                  </a:lnTo>
                  <a:lnTo>
                    <a:pt x="12" y="68"/>
                  </a:lnTo>
                </a:path>
              </a:pathLst>
            </a:custGeom>
            <a:solidFill>
              <a:schemeClr val="accent1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76" name="Freeform 33"/>
            <p:cNvSpPr>
              <a:spLocks noChangeAspect="1"/>
            </p:cNvSpPr>
            <p:nvPr>
              <p:custDataLst>
                <p:tags r:id="rId30"/>
              </p:custDataLst>
            </p:nvPr>
          </p:nvSpPr>
          <p:spPr bwMode="auto">
            <a:xfrm>
              <a:off x="1212187" y="3429535"/>
              <a:ext cx="151846" cy="158468"/>
            </a:xfrm>
            <a:custGeom>
              <a:avLst/>
              <a:gdLst>
                <a:gd name="T0" fmla="*/ 0 w 57"/>
                <a:gd name="T1" fmla="*/ 0 h 68"/>
                <a:gd name="T2" fmla="*/ 0 w 57"/>
                <a:gd name="T3" fmla="*/ 0 h 68"/>
                <a:gd name="T4" fmla="*/ 0 w 57"/>
                <a:gd name="T5" fmla="*/ 0 h 68"/>
                <a:gd name="T6" fmla="*/ 0 w 57"/>
                <a:gd name="T7" fmla="*/ 0 h 68"/>
                <a:gd name="T8" fmla="*/ 0 w 57"/>
                <a:gd name="T9" fmla="*/ 0 h 68"/>
                <a:gd name="T10" fmla="*/ 0 w 57"/>
                <a:gd name="T11" fmla="*/ 0 h 68"/>
                <a:gd name="T12" fmla="*/ 0 w 57"/>
                <a:gd name="T13" fmla="*/ 0 h 68"/>
                <a:gd name="T14" fmla="*/ 0 w 57"/>
                <a:gd name="T15" fmla="*/ 0 h 68"/>
                <a:gd name="T16" fmla="*/ 0 w 57"/>
                <a:gd name="T17" fmla="*/ 0 h 68"/>
                <a:gd name="T18" fmla="*/ 0 w 57"/>
                <a:gd name="T19" fmla="*/ 0 h 68"/>
                <a:gd name="T20" fmla="*/ 0 w 57"/>
                <a:gd name="T21" fmla="*/ 0 h 68"/>
                <a:gd name="T22" fmla="*/ 0 w 57"/>
                <a:gd name="T23" fmla="*/ 0 h 68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7" h="68">
                  <a:moveTo>
                    <a:pt x="45" y="67"/>
                  </a:moveTo>
                  <a:lnTo>
                    <a:pt x="45" y="45"/>
                  </a:lnTo>
                  <a:lnTo>
                    <a:pt x="45" y="33"/>
                  </a:lnTo>
                  <a:lnTo>
                    <a:pt x="56" y="0"/>
                  </a:lnTo>
                  <a:lnTo>
                    <a:pt x="34" y="11"/>
                  </a:lnTo>
                  <a:lnTo>
                    <a:pt x="45" y="33"/>
                  </a:lnTo>
                  <a:lnTo>
                    <a:pt x="34" y="33"/>
                  </a:lnTo>
                  <a:lnTo>
                    <a:pt x="34" y="22"/>
                  </a:lnTo>
                  <a:lnTo>
                    <a:pt x="22" y="22"/>
                  </a:lnTo>
                  <a:lnTo>
                    <a:pt x="0" y="56"/>
                  </a:lnTo>
                  <a:lnTo>
                    <a:pt x="34" y="56"/>
                  </a:lnTo>
                  <a:lnTo>
                    <a:pt x="45" y="67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77" name="Freeform 34"/>
            <p:cNvSpPr>
              <a:spLocks noChangeAspect="1"/>
            </p:cNvSpPr>
            <p:nvPr>
              <p:custDataLst>
                <p:tags r:id="rId31"/>
              </p:custDataLst>
            </p:nvPr>
          </p:nvSpPr>
          <p:spPr bwMode="auto">
            <a:xfrm>
              <a:off x="1185779" y="3568195"/>
              <a:ext cx="145244" cy="105645"/>
            </a:xfrm>
            <a:custGeom>
              <a:avLst/>
              <a:gdLst>
                <a:gd name="T0" fmla="*/ 0 w 58"/>
                <a:gd name="T1" fmla="*/ 0 h 46"/>
                <a:gd name="T2" fmla="*/ 0 w 58"/>
                <a:gd name="T3" fmla="*/ 0 h 46"/>
                <a:gd name="T4" fmla="*/ 0 w 58"/>
                <a:gd name="T5" fmla="*/ 0 h 46"/>
                <a:gd name="T6" fmla="*/ 0 w 58"/>
                <a:gd name="T7" fmla="*/ 0 h 46"/>
                <a:gd name="T8" fmla="*/ 0 w 58"/>
                <a:gd name="T9" fmla="*/ 0 h 46"/>
                <a:gd name="T10" fmla="*/ 0 w 58"/>
                <a:gd name="T11" fmla="*/ 0 h 46"/>
                <a:gd name="T12" fmla="*/ 0 w 58"/>
                <a:gd name="T13" fmla="*/ 0 h 46"/>
                <a:gd name="T14" fmla="*/ 0 w 58"/>
                <a:gd name="T15" fmla="*/ 0 h 46"/>
                <a:gd name="T16" fmla="*/ 0 w 58"/>
                <a:gd name="T17" fmla="*/ 0 h 46"/>
                <a:gd name="T18" fmla="*/ 0 w 58"/>
                <a:gd name="T19" fmla="*/ 0 h 46"/>
                <a:gd name="T20" fmla="*/ 0 w 58"/>
                <a:gd name="T21" fmla="*/ 0 h 46"/>
                <a:gd name="T22" fmla="*/ 0 w 58"/>
                <a:gd name="T23" fmla="*/ 0 h 46"/>
                <a:gd name="T24" fmla="*/ 0 w 58"/>
                <a:gd name="T25" fmla="*/ 0 h 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8" h="46">
                  <a:moveTo>
                    <a:pt x="46" y="45"/>
                  </a:moveTo>
                  <a:lnTo>
                    <a:pt x="34" y="45"/>
                  </a:lnTo>
                  <a:lnTo>
                    <a:pt x="34" y="34"/>
                  </a:lnTo>
                  <a:lnTo>
                    <a:pt x="23" y="34"/>
                  </a:lnTo>
                  <a:lnTo>
                    <a:pt x="23" y="23"/>
                  </a:lnTo>
                  <a:lnTo>
                    <a:pt x="0" y="11"/>
                  </a:lnTo>
                  <a:lnTo>
                    <a:pt x="0" y="0"/>
                  </a:lnTo>
                  <a:lnTo>
                    <a:pt x="12" y="0"/>
                  </a:lnTo>
                  <a:lnTo>
                    <a:pt x="46" y="0"/>
                  </a:lnTo>
                  <a:lnTo>
                    <a:pt x="57" y="11"/>
                  </a:lnTo>
                  <a:lnTo>
                    <a:pt x="57" y="34"/>
                  </a:lnTo>
                  <a:lnTo>
                    <a:pt x="46" y="34"/>
                  </a:lnTo>
                  <a:lnTo>
                    <a:pt x="46" y="45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78" name="Rectangle 35"/>
            <p:cNvSpPr>
              <a:spLocks noChangeAspect="1" noChangeArrowheads="1"/>
            </p:cNvSpPr>
            <p:nvPr>
              <p:custDataLst>
                <p:tags r:id="rId32"/>
              </p:custDataLst>
            </p:nvPr>
          </p:nvSpPr>
          <p:spPr bwMode="auto">
            <a:xfrm>
              <a:off x="1317820" y="3654032"/>
              <a:ext cx="6602" cy="13206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896386"/>
              <a:endParaRPr lang="da-DK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79" name="Freeform 36"/>
            <p:cNvSpPr>
              <a:spLocks noChangeAspect="1"/>
            </p:cNvSpPr>
            <p:nvPr>
              <p:custDataLst>
                <p:tags r:id="rId33"/>
              </p:custDataLst>
            </p:nvPr>
          </p:nvSpPr>
          <p:spPr bwMode="auto">
            <a:xfrm>
              <a:off x="1628114" y="3343698"/>
              <a:ext cx="382916" cy="363156"/>
            </a:xfrm>
            <a:custGeom>
              <a:avLst/>
              <a:gdLst>
                <a:gd name="T0" fmla="*/ 0 w 147"/>
                <a:gd name="T1" fmla="*/ 0 h 147"/>
                <a:gd name="T2" fmla="*/ 0 w 147"/>
                <a:gd name="T3" fmla="*/ 0 h 147"/>
                <a:gd name="T4" fmla="*/ 0 w 147"/>
                <a:gd name="T5" fmla="*/ 0 h 147"/>
                <a:gd name="T6" fmla="*/ 0 w 147"/>
                <a:gd name="T7" fmla="*/ 0 h 147"/>
                <a:gd name="T8" fmla="*/ 0 w 147"/>
                <a:gd name="T9" fmla="*/ 0 h 147"/>
                <a:gd name="T10" fmla="*/ 0 w 147"/>
                <a:gd name="T11" fmla="*/ 0 h 147"/>
                <a:gd name="T12" fmla="*/ 0 w 147"/>
                <a:gd name="T13" fmla="*/ 0 h 147"/>
                <a:gd name="T14" fmla="*/ 0 w 147"/>
                <a:gd name="T15" fmla="*/ 0 h 147"/>
                <a:gd name="T16" fmla="*/ 0 w 147"/>
                <a:gd name="T17" fmla="*/ 0 h 147"/>
                <a:gd name="T18" fmla="*/ 0 w 147"/>
                <a:gd name="T19" fmla="*/ 0 h 147"/>
                <a:gd name="T20" fmla="*/ 0 w 147"/>
                <a:gd name="T21" fmla="*/ 0 h 147"/>
                <a:gd name="T22" fmla="*/ 0 w 147"/>
                <a:gd name="T23" fmla="*/ 0 h 147"/>
                <a:gd name="T24" fmla="*/ 0 w 147"/>
                <a:gd name="T25" fmla="*/ 0 h 147"/>
                <a:gd name="T26" fmla="*/ 0 w 147"/>
                <a:gd name="T27" fmla="*/ 0 h 147"/>
                <a:gd name="T28" fmla="*/ 0 w 147"/>
                <a:gd name="T29" fmla="*/ 0 h 147"/>
                <a:gd name="T30" fmla="*/ 0 w 147"/>
                <a:gd name="T31" fmla="*/ 0 h 147"/>
                <a:gd name="T32" fmla="*/ 0 w 147"/>
                <a:gd name="T33" fmla="*/ 0 h 147"/>
                <a:gd name="T34" fmla="*/ 0 w 147"/>
                <a:gd name="T35" fmla="*/ 0 h 147"/>
                <a:gd name="T36" fmla="*/ 0 w 147"/>
                <a:gd name="T37" fmla="*/ 0 h 147"/>
                <a:gd name="T38" fmla="*/ 0 w 147"/>
                <a:gd name="T39" fmla="*/ 0 h 147"/>
                <a:gd name="T40" fmla="*/ 0 w 147"/>
                <a:gd name="T41" fmla="*/ 0 h 14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47" h="147">
                  <a:moveTo>
                    <a:pt x="124" y="146"/>
                  </a:moveTo>
                  <a:lnTo>
                    <a:pt x="135" y="124"/>
                  </a:lnTo>
                  <a:lnTo>
                    <a:pt x="146" y="113"/>
                  </a:lnTo>
                  <a:lnTo>
                    <a:pt x="135" y="67"/>
                  </a:lnTo>
                  <a:lnTo>
                    <a:pt x="146" y="45"/>
                  </a:lnTo>
                  <a:lnTo>
                    <a:pt x="135" y="22"/>
                  </a:lnTo>
                  <a:lnTo>
                    <a:pt x="124" y="11"/>
                  </a:lnTo>
                  <a:lnTo>
                    <a:pt x="113" y="11"/>
                  </a:lnTo>
                  <a:lnTo>
                    <a:pt x="79" y="11"/>
                  </a:lnTo>
                  <a:lnTo>
                    <a:pt x="67" y="11"/>
                  </a:lnTo>
                  <a:lnTo>
                    <a:pt x="56" y="0"/>
                  </a:lnTo>
                  <a:lnTo>
                    <a:pt x="0" y="22"/>
                  </a:lnTo>
                  <a:lnTo>
                    <a:pt x="11" y="90"/>
                  </a:lnTo>
                  <a:lnTo>
                    <a:pt x="22" y="101"/>
                  </a:lnTo>
                  <a:lnTo>
                    <a:pt x="45" y="113"/>
                  </a:lnTo>
                  <a:lnTo>
                    <a:pt x="56" y="113"/>
                  </a:lnTo>
                  <a:lnTo>
                    <a:pt x="67" y="135"/>
                  </a:lnTo>
                  <a:lnTo>
                    <a:pt x="79" y="135"/>
                  </a:lnTo>
                  <a:lnTo>
                    <a:pt x="90" y="146"/>
                  </a:lnTo>
                  <a:lnTo>
                    <a:pt x="113" y="135"/>
                  </a:lnTo>
                  <a:lnTo>
                    <a:pt x="124" y="146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80" name="Freeform 37"/>
            <p:cNvSpPr>
              <a:spLocks noChangeAspect="1"/>
            </p:cNvSpPr>
            <p:nvPr>
              <p:custDataLst>
                <p:tags r:id="rId34"/>
              </p:custDataLst>
            </p:nvPr>
          </p:nvSpPr>
          <p:spPr bwMode="auto">
            <a:xfrm>
              <a:off x="1331024" y="3343698"/>
              <a:ext cx="330100" cy="442390"/>
            </a:xfrm>
            <a:custGeom>
              <a:avLst/>
              <a:gdLst>
                <a:gd name="T0" fmla="*/ 0 w 125"/>
                <a:gd name="T1" fmla="*/ 0 h 181"/>
                <a:gd name="T2" fmla="*/ 0 w 125"/>
                <a:gd name="T3" fmla="*/ 0 h 181"/>
                <a:gd name="T4" fmla="*/ 0 w 125"/>
                <a:gd name="T5" fmla="*/ 0 h 181"/>
                <a:gd name="T6" fmla="*/ 0 w 125"/>
                <a:gd name="T7" fmla="*/ 0 h 181"/>
                <a:gd name="T8" fmla="*/ 0 w 125"/>
                <a:gd name="T9" fmla="*/ 0 h 181"/>
                <a:gd name="T10" fmla="*/ 0 w 125"/>
                <a:gd name="T11" fmla="*/ 0 h 181"/>
                <a:gd name="T12" fmla="*/ 0 w 125"/>
                <a:gd name="T13" fmla="*/ 0 h 181"/>
                <a:gd name="T14" fmla="*/ 0 w 125"/>
                <a:gd name="T15" fmla="*/ 0 h 181"/>
                <a:gd name="T16" fmla="*/ 0 w 125"/>
                <a:gd name="T17" fmla="*/ 0 h 181"/>
                <a:gd name="T18" fmla="*/ 0 w 125"/>
                <a:gd name="T19" fmla="*/ 0 h 181"/>
                <a:gd name="T20" fmla="*/ 0 w 125"/>
                <a:gd name="T21" fmla="*/ 0 h 181"/>
                <a:gd name="T22" fmla="*/ 0 w 125"/>
                <a:gd name="T23" fmla="*/ 0 h 181"/>
                <a:gd name="T24" fmla="*/ 0 w 125"/>
                <a:gd name="T25" fmla="*/ 0 h 181"/>
                <a:gd name="T26" fmla="*/ 0 w 125"/>
                <a:gd name="T27" fmla="*/ 0 h 181"/>
                <a:gd name="T28" fmla="*/ 0 w 125"/>
                <a:gd name="T29" fmla="*/ 0 h 181"/>
                <a:gd name="T30" fmla="*/ 0 w 125"/>
                <a:gd name="T31" fmla="*/ 0 h 181"/>
                <a:gd name="T32" fmla="*/ 0 w 125"/>
                <a:gd name="T33" fmla="*/ 0 h 181"/>
                <a:gd name="T34" fmla="*/ 0 w 125"/>
                <a:gd name="T35" fmla="*/ 0 h 181"/>
                <a:gd name="T36" fmla="*/ 0 w 125"/>
                <a:gd name="T37" fmla="*/ 0 h 181"/>
                <a:gd name="T38" fmla="*/ 0 w 125"/>
                <a:gd name="T39" fmla="*/ 0 h 181"/>
                <a:gd name="T40" fmla="*/ 0 w 125"/>
                <a:gd name="T41" fmla="*/ 0 h 181"/>
                <a:gd name="T42" fmla="*/ 0 w 125"/>
                <a:gd name="T43" fmla="*/ 0 h 181"/>
                <a:gd name="T44" fmla="*/ 0 w 125"/>
                <a:gd name="T45" fmla="*/ 0 h 181"/>
                <a:gd name="T46" fmla="*/ 0 w 125"/>
                <a:gd name="T47" fmla="*/ 0 h 181"/>
                <a:gd name="T48" fmla="*/ 0 w 125"/>
                <a:gd name="T49" fmla="*/ 0 h 181"/>
                <a:gd name="T50" fmla="*/ 0 w 125"/>
                <a:gd name="T51" fmla="*/ 0 h 181"/>
                <a:gd name="T52" fmla="*/ 0 w 125"/>
                <a:gd name="T53" fmla="*/ 0 h 181"/>
                <a:gd name="T54" fmla="*/ 0 w 125"/>
                <a:gd name="T55" fmla="*/ 0 h 181"/>
                <a:gd name="T56" fmla="*/ 0 w 125"/>
                <a:gd name="T57" fmla="*/ 0 h 181"/>
                <a:gd name="T58" fmla="*/ 0 w 125"/>
                <a:gd name="T59" fmla="*/ 0 h 181"/>
                <a:gd name="T60" fmla="*/ 0 w 125"/>
                <a:gd name="T61" fmla="*/ 0 h 181"/>
                <a:gd name="T62" fmla="*/ 0 w 125"/>
                <a:gd name="T63" fmla="*/ 0 h 181"/>
                <a:gd name="T64" fmla="*/ 0 w 125"/>
                <a:gd name="T65" fmla="*/ 0 h 18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25" h="181">
                  <a:moveTo>
                    <a:pt x="68" y="22"/>
                  </a:moveTo>
                  <a:lnTo>
                    <a:pt x="113" y="11"/>
                  </a:lnTo>
                  <a:lnTo>
                    <a:pt x="101" y="11"/>
                  </a:lnTo>
                  <a:lnTo>
                    <a:pt x="113" y="22"/>
                  </a:lnTo>
                  <a:lnTo>
                    <a:pt x="124" y="90"/>
                  </a:lnTo>
                  <a:lnTo>
                    <a:pt x="113" y="90"/>
                  </a:lnTo>
                  <a:lnTo>
                    <a:pt x="101" y="101"/>
                  </a:lnTo>
                  <a:lnTo>
                    <a:pt x="79" y="113"/>
                  </a:lnTo>
                  <a:lnTo>
                    <a:pt x="90" y="135"/>
                  </a:lnTo>
                  <a:lnTo>
                    <a:pt x="113" y="146"/>
                  </a:lnTo>
                  <a:lnTo>
                    <a:pt x="101" y="158"/>
                  </a:lnTo>
                  <a:lnTo>
                    <a:pt x="101" y="169"/>
                  </a:lnTo>
                  <a:lnTo>
                    <a:pt x="56" y="180"/>
                  </a:lnTo>
                  <a:lnTo>
                    <a:pt x="45" y="180"/>
                  </a:lnTo>
                  <a:lnTo>
                    <a:pt x="11" y="180"/>
                  </a:lnTo>
                  <a:lnTo>
                    <a:pt x="22" y="146"/>
                  </a:lnTo>
                  <a:lnTo>
                    <a:pt x="0" y="135"/>
                  </a:lnTo>
                  <a:lnTo>
                    <a:pt x="0" y="124"/>
                  </a:lnTo>
                  <a:lnTo>
                    <a:pt x="0" y="101"/>
                  </a:lnTo>
                  <a:lnTo>
                    <a:pt x="0" y="79"/>
                  </a:lnTo>
                  <a:lnTo>
                    <a:pt x="0" y="67"/>
                  </a:lnTo>
                  <a:lnTo>
                    <a:pt x="11" y="34"/>
                  </a:lnTo>
                  <a:lnTo>
                    <a:pt x="34" y="34"/>
                  </a:lnTo>
                  <a:lnTo>
                    <a:pt x="45" y="11"/>
                  </a:lnTo>
                  <a:lnTo>
                    <a:pt x="34" y="11"/>
                  </a:lnTo>
                  <a:lnTo>
                    <a:pt x="45" y="11"/>
                  </a:lnTo>
                  <a:lnTo>
                    <a:pt x="34" y="0"/>
                  </a:lnTo>
                  <a:lnTo>
                    <a:pt x="45" y="0"/>
                  </a:lnTo>
                  <a:lnTo>
                    <a:pt x="56" y="0"/>
                  </a:lnTo>
                  <a:lnTo>
                    <a:pt x="56" y="11"/>
                  </a:lnTo>
                  <a:lnTo>
                    <a:pt x="68" y="11"/>
                  </a:lnTo>
                  <a:lnTo>
                    <a:pt x="56" y="22"/>
                  </a:lnTo>
                  <a:lnTo>
                    <a:pt x="68" y="2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81" name="Freeform 38"/>
            <p:cNvSpPr>
              <a:spLocks noChangeAspect="1"/>
            </p:cNvSpPr>
            <p:nvPr>
              <p:custDataLst>
                <p:tags r:id="rId35"/>
              </p:custDataLst>
            </p:nvPr>
          </p:nvSpPr>
          <p:spPr bwMode="auto">
            <a:xfrm>
              <a:off x="1535686" y="3568195"/>
              <a:ext cx="415926" cy="198085"/>
            </a:xfrm>
            <a:custGeom>
              <a:avLst/>
              <a:gdLst>
                <a:gd name="T0" fmla="*/ 0 w 159"/>
                <a:gd name="T1" fmla="*/ 0 h 80"/>
                <a:gd name="T2" fmla="*/ 0 w 159"/>
                <a:gd name="T3" fmla="*/ 0 h 80"/>
                <a:gd name="T4" fmla="*/ 0 w 159"/>
                <a:gd name="T5" fmla="*/ 0 h 80"/>
                <a:gd name="T6" fmla="*/ 0 w 159"/>
                <a:gd name="T7" fmla="*/ 0 h 80"/>
                <a:gd name="T8" fmla="*/ 0 w 159"/>
                <a:gd name="T9" fmla="*/ 0 h 80"/>
                <a:gd name="T10" fmla="*/ 0 w 159"/>
                <a:gd name="T11" fmla="*/ 0 h 80"/>
                <a:gd name="T12" fmla="*/ 0 w 159"/>
                <a:gd name="T13" fmla="*/ 0 h 80"/>
                <a:gd name="T14" fmla="*/ 0 w 159"/>
                <a:gd name="T15" fmla="*/ 0 h 80"/>
                <a:gd name="T16" fmla="*/ 0 w 159"/>
                <a:gd name="T17" fmla="*/ 0 h 80"/>
                <a:gd name="T18" fmla="*/ 0 w 159"/>
                <a:gd name="T19" fmla="*/ 0 h 80"/>
                <a:gd name="T20" fmla="*/ 0 w 159"/>
                <a:gd name="T21" fmla="*/ 0 h 80"/>
                <a:gd name="T22" fmla="*/ 0 w 159"/>
                <a:gd name="T23" fmla="*/ 0 h 80"/>
                <a:gd name="T24" fmla="*/ 0 w 159"/>
                <a:gd name="T25" fmla="*/ 0 h 80"/>
                <a:gd name="T26" fmla="*/ 0 w 159"/>
                <a:gd name="T27" fmla="*/ 0 h 80"/>
                <a:gd name="T28" fmla="*/ 0 w 159"/>
                <a:gd name="T29" fmla="*/ 0 h 80"/>
                <a:gd name="T30" fmla="*/ 0 w 159"/>
                <a:gd name="T31" fmla="*/ 0 h 80"/>
                <a:gd name="T32" fmla="*/ 0 w 159"/>
                <a:gd name="T33" fmla="*/ 0 h 80"/>
                <a:gd name="T34" fmla="*/ 0 w 159"/>
                <a:gd name="T35" fmla="*/ 0 h 80"/>
                <a:gd name="T36" fmla="*/ 0 w 159"/>
                <a:gd name="T37" fmla="*/ 0 h 80"/>
                <a:gd name="T38" fmla="*/ 0 w 159"/>
                <a:gd name="T39" fmla="*/ 0 h 80"/>
                <a:gd name="T40" fmla="*/ 0 w 159"/>
                <a:gd name="T41" fmla="*/ 0 h 8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59" h="80">
                  <a:moveTo>
                    <a:pt x="158" y="56"/>
                  </a:moveTo>
                  <a:lnTo>
                    <a:pt x="147" y="45"/>
                  </a:lnTo>
                  <a:lnTo>
                    <a:pt x="124" y="56"/>
                  </a:lnTo>
                  <a:lnTo>
                    <a:pt x="113" y="45"/>
                  </a:lnTo>
                  <a:lnTo>
                    <a:pt x="101" y="45"/>
                  </a:lnTo>
                  <a:lnTo>
                    <a:pt x="90" y="23"/>
                  </a:lnTo>
                  <a:lnTo>
                    <a:pt x="79" y="23"/>
                  </a:lnTo>
                  <a:lnTo>
                    <a:pt x="56" y="11"/>
                  </a:lnTo>
                  <a:lnTo>
                    <a:pt x="45" y="0"/>
                  </a:lnTo>
                  <a:lnTo>
                    <a:pt x="34" y="0"/>
                  </a:lnTo>
                  <a:lnTo>
                    <a:pt x="22" y="11"/>
                  </a:lnTo>
                  <a:lnTo>
                    <a:pt x="0" y="23"/>
                  </a:lnTo>
                  <a:lnTo>
                    <a:pt x="11" y="45"/>
                  </a:lnTo>
                  <a:lnTo>
                    <a:pt x="34" y="56"/>
                  </a:lnTo>
                  <a:lnTo>
                    <a:pt x="45" y="56"/>
                  </a:lnTo>
                  <a:lnTo>
                    <a:pt x="79" y="56"/>
                  </a:lnTo>
                  <a:lnTo>
                    <a:pt x="79" y="79"/>
                  </a:lnTo>
                  <a:lnTo>
                    <a:pt x="90" y="79"/>
                  </a:lnTo>
                  <a:lnTo>
                    <a:pt x="135" y="56"/>
                  </a:lnTo>
                  <a:lnTo>
                    <a:pt x="147" y="68"/>
                  </a:lnTo>
                  <a:lnTo>
                    <a:pt x="158" y="56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82" name="Freeform 39"/>
            <p:cNvSpPr>
              <a:spLocks noChangeAspect="1"/>
            </p:cNvSpPr>
            <p:nvPr>
              <p:custDataLst>
                <p:tags r:id="rId36"/>
              </p:custDataLst>
            </p:nvPr>
          </p:nvSpPr>
          <p:spPr bwMode="auto">
            <a:xfrm>
              <a:off x="1449860" y="3700252"/>
              <a:ext cx="297090" cy="145262"/>
            </a:xfrm>
            <a:custGeom>
              <a:avLst/>
              <a:gdLst>
                <a:gd name="T0" fmla="*/ 0 w 114"/>
                <a:gd name="T1" fmla="*/ 0 h 58"/>
                <a:gd name="T2" fmla="*/ 0 w 114"/>
                <a:gd name="T3" fmla="*/ 0 h 58"/>
                <a:gd name="T4" fmla="*/ 0 w 114"/>
                <a:gd name="T5" fmla="*/ 0 h 58"/>
                <a:gd name="T6" fmla="*/ 0 w 114"/>
                <a:gd name="T7" fmla="*/ 0 h 58"/>
                <a:gd name="T8" fmla="*/ 0 w 114"/>
                <a:gd name="T9" fmla="*/ 0 h 58"/>
                <a:gd name="T10" fmla="*/ 0 w 114"/>
                <a:gd name="T11" fmla="*/ 0 h 58"/>
                <a:gd name="T12" fmla="*/ 0 w 114"/>
                <a:gd name="T13" fmla="*/ 0 h 58"/>
                <a:gd name="T14" fmla="*/ 0 w 114"/>
                <a:gd name="T15" fmla="*/ 0 h 58"/>
                <a:gd name="T16" fmla="*/ 0 w 114"/>
                <a:gd name="T17" fmla="*/ 0 h 58"/>
                <a:gd name="T18" fmla="*/ 0 w 114"/>
                <a:gd name="T19" fmla="*/ 0 h 58"/>
                <a:gd name="T20" fmla="*/ 0 w 114"/>
                <a:gd name="T21" fmla="*/ 0 h 58"/>
                <a:gd name="T22" fmla="*/ 0 w 114"/>
                <a:gd name="T23" fmla="*/ 0 h 58"/>
                <a:gd name="T24" fmla="*/ 0 w 114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4" h="58">
                  <a:moveTo>
                    <a:pt x="0" y="34"/>
                  </a:moveTo>
                  <a:lnTo>
                    <a:pt x="11" y="34"/>
                  </a:lnTo>
                  <a:lnTo>
                    <a:pt x="56" y="23"/>
                  </a:lnTo>
                  <a:lnTo>
                    <a:pt x="56" y="12"/>
                  </a:lnTo>
                  <a:lnTo>
                    <a:pt x="68" y="0"/>
                  </a:lnTo>
                  <a:lnTo>
                    <a:pt x="79" y="0"/>
                  </a:lnTo>
                  <a:lnTo>
                    <a:pt x="113" y="0"/>
                  </a:lnTo>
                  <a:lnTo>
                    <a:pt x="113" y="23"/>
                  </a:lnTo>
                  <a:lnTo>
                    <a:pt x="102" y="45"/>
                  </a:lnTo>
                  <a:lnTo>
                    <a:pt x="68" y="57"/>
                  </a:lnTo>
                  <a:lnTo>
                    <a:pt x="45" y="45"/>
                  </a:lnTo>
                  <a:lnTo>
                    <a:pt x="11" y="45"/>
                  </a:lnTo>
                  <a:lnTo>
                    <a:pt x="0" y="34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83" name="Freeform 40"/>
            <p:cNvSpPr>
              <a:spLocks noChangeAspect="1"/>
            </p:cNvSpPr>
            <p:nvPr>
              <p:custDataLst>
                <p:tags r:id="rId37"/>
              </p:custDataLst>
            </p:nvPr>
          </p:nvSpPr>
          <p:spPr bwMode="auto">
            <a:xfrm>
              <a:off x="1449860" y="3812500"/>
              <a:ext cx="33010" cy="33014"/>
            </a:xfrm>
            <a:custGeom>
              <a:avLst/>
              <a:gdLst>
                <a:gd name="T0" fmla="*/ 0 w 12"/>
                <a:gd name="T1" fmla="*/ 0 h 13"/>
                <a:gd name="T2" fmla="*/ 0 w 12"/>
                <a:gd name="T3" fmla="*/ 0 h 13"/>
                <a:gd name="T4" fmla="*/ 0 w 12"/>
                <a:gd name="T5" fmla="*/ 0 h 1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" h="13">
                  <a:moveTo>
                    <a:pt x="11" y="12"/>
                  </a:moveTo>
                  <a:lnTo>
                    <a:pt x="0" y="0"/>
                  </a:lnTo>
                  <a:lnTo>
                    <a:pt x="11" y="1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84" name="Freeform 41"/>
            <p:cNvSpPr>
              <a:spLocks noChangeAspect="1"/>
            </p:cNvSpPr>
            <p:nvPr>
              <p:custDataLst>
                <p:tags r:id="rId38"/>
              </p:custDataLst>
            </p:nvPr>
          </p:nvSpPr>
          <p:spPr bwMode="auto">
            <a:xfrm>
              <a:off x="1449860" y="3786089"/>
              <a:ext cx="33010" cy="26411"/>
            </a:xfrm>
            <a:custGeom>
              <a:avLst/>
              <a:gdLst>
                <a:gd name="T0" fmla="*/ 0 w 12"/>
                <a:gd name="T1" fmla="*/ 0 h 12"/>
                <a:gd name="T2" fmla="*/ 0 w 12"/>
                <a:gd name="T3" fmla="*/ 0 h 12"/>
                <a:gd name="T4" fmla="*/ 0 w 12"/>
                <a:gd name="T5" fmla="*/ 0 h 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" h="12">
                  <a:moveTo>
                    <a:pt x="11" y="11"/>
                  </a:moveTo>
                  <a:lnTo>
                    <a:pt x="0" y="0"/>
                  </a:lnTo>
                  <a:lnTo>
                    <a:pt x="11" y="11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85" name="Freeform 42"/>
            <p:cNvSpPr>
              <a:spLocks noChangeAspect="1"/>
            </p:cNvSpPr>
            <p:nvPr>
              <p:custDataLst>
                <p:tags r:id="rId39"/>
              </p:custDataLst>
            </p:nvPr>
          </p:nvSpPr>
          <p:spPr bwMode="auto">
            <a:xfrm>
              <a:off x="1331024" y="3786089"/>
              <a:ext cx="151846" cy="85837"/>
            </a:xfrm>
            <a:custGeom>
              <a:avLst/>
              <a:gdLst>
                <a:gd name="T0" fmla="*/ 0 w 57"/>
                <a:gd name="T1" fmla="*/ 0 h 35"/>
                <a:gd name="T2" fmla="*/ 0 w 57"/>
                <a:gd name="T3" fmla="*/ 0 h 35"/>
                <a:gd name="T4" fmla="*/ 0 w 57"/>
                <a:gd name="T5" fmla="*/ 0 h 35"/>
                <a:gd name="T6" fmla="*/ 0 w 57"/>
                <a:gd name="T7" fmla="*/ 0 h 35"/>
                <a:gd name="T8" fmla="*/ 0 w 57"/>
                <a:gd name="T9" fmla="*/ 0 h 35"/>
                <a:gd name="T10" fmla="*/ 0 w 57"/>
                <a:gd name="T11" fmla="*/ 0 h 35"/>
                <a:gd name="T12" fmla="*/ 0 w 57"/>
                <a:gd name="T13" fmla="*/ 0 h 35"/>
                <a:gd name="T14" fmla="*/ 0 w 57"/>
                <a:gd name="T15" fmla="*/ 0 h 35"/>
                <a:gd name="T16" fmla="*/ 0 w 57"/>
                <a:gd name="T17" fmla="*/ 0 h 35"/>
                <a:gd name="T18" fmla="*/ 0 w 57"/>
                <a:gd name="T19" fmla="*/ 0 h 35"/>
                <a:gd name="T20" fmla="*/ 0 w 57"/>
                <a:gd name="T21" fmla="*/ 0 h 35"/>
                <a:gd name="T22" fmla="*/ 0 w 57"/>
                <a:gd name="T23" fmla="*/ 0 h 35"/>
                <a:gd name="T24" fmla="*/ 0 w 57"/>
                <a:gd name="T25" fmla="*/ 0 h 35"/>
                <a:gd name="T26" fmla="*/ 0 w 57"/>
                <a:gd name="T27" fmla="*/ 0 h 3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57" h="35">
                  <a:moveTo>
                    <a:pt x="11" y="34"/>
                  </a:moveTo>
                  <a:lnTo>
                    <a:pt x="34" y="34"/>
                  </a:lnTo>
                  <a:lnTo>
                    <a:pt x="45" y="34"/>
                  </a:lnTo>
                  <a:lnTo>
                    <a:pt x="45" y="23"/>
                  </a:lnTo>
                  <a:lnTo>
                    <a:pt x="56" y="34"/>
                  </a:lnTo>
                  <a:lnTo>
                    <a:pt x="56" y="11"/>
                  </a:lnTo>
                  <a:lnTo>
                    <a:pt x="45" y="0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23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0" y="34"/>
                  </a:lnTo>
                  <a:lnTo>
                    <a:pt x="11" y="34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86" name="Freeform 43"/>
            <p:cNvSpPr>
              <a:spLocks noChangeAspect="1"/>
            </p:cNvSpPr>
            <p:nvPr>
              <p:custDataLst>
                <p:tags r:id="rId40"/>
              </p:custDataLst>
            </p:nvPr>
          </p:nvSpPr>
          <p:spPr bwMode="auto">
            <a:xfrm>
              <a:off x="888689" y="3568195"/>
              <a:ext cx="501752" cy="468802"/>
            </a:xfrm>
            <a:custGeom>
              <a:avLst/>
              <a:gdLst>
                <a:gd name="T0" fmla="*/ 0 w 192"/>
                <a:gd name="T1" fmla="*/ 0 h 193"/>
                <a:gd name="T2" fmla="*/ 0 w 192"/>
                <a:gd name="T3" fmla="*/ 0 h 193"/>
                <a:gd name="T4" fmla="*/ 0 w 192"/>
                <a:gd name="T5" fmla="*/ 0 h 193"/>
                <a:gd name="T6" fmla="*/ 0 w 192"/>
                <a:gd name="T7" fmla="*/ 0 h 193"/>
                <a:gd name="T8" fmla="*/ 0 w 192"/>
                <a:gd name="T9" fmla="*/ 0 h 193"/>
                <a:gd name="T10" fmla="*/ 0 w 192"/>
                <a:gd name="T11" fmla="*/ 0 h 193"/>
                <a:gd name="T12" fmla="*/ 0 w 192"/>
                <a:gd name="T13" fmla="*/ 0 h 193"/>
                <a:gd name="T14" fmla="*/ 0 w 192"/>
                <a:gd name="T15" fmla="*/ 0 h 193"/>
                <a:gd name="T16" fmla="*/ 0 w 192"/>
                <a:gd name="T17" fmla="*/ 0 h 193"/>
                <a:gd name="T18" fmla="*/ 0 w 192"/>
                <a:gd name="T19" fmla="*/ 0 h 193"/>
                <a:gd name="T20" fmla="*/ 0 w 192"/>
                <a:gd name="T21" fmla="*/ 0 h 193"/>
                <a:gd name="T22" fmla="*/ 0 w 192"/>
                <a:gd name="T23" fmla="*/ 0 h 193"/>
                <a:gd name="T24" fmla="*/ 0 w 192"/>
                <a:gd name="T25" fmla="*/ 0 h 193"/>
                <a:gd name="T26" fmla="*/ 0 w 192"/>
                <a:gd name="T27" fmla="*/ 0 h 193"/>
                <a:gd name="T28" fmla="*/ 0 w 192"/>
                <a:gd name="T29" fmla="*/ 0 h 193"/>
                <a:gd name="T30" fmla="*/ 0 w 192"/>
                <a:gd name="T31" fmla="*/ 0 h 193"/>
                <a:gd name="T32" fmla="*/ 0 w 192"/>
                <a:gd name="T33" fmla="*/ 0 h 193"/>
                <a:gd name="T34" fmla="*/ 0 w 192"/>
                <a:gd name="T35" fmla="*/ 0 h 193"/>
                <a:gd name="T36" fmla="*/ 0 w 192"/>
                <a:gd name="T37" fmla="*/ 0 h 193"/>
                <a:gd name="T38" fmla="*/ 0 w 192"/>
                <a:gd name="T39" fmla="*/ 0 h 193"/>
                <a:gd name="T40" fmla="*/ 0 w 192"/>
                <a:gd name="T41" fmla="*/ 0 h 193"/>
                <a:gd name="T42" fmla="*/ 0 w 192"/>
                <a:gd name="T43" fmla="*/ 0 h 193"/>
                <a:gd name="T44" fmla="*/ 0 w 192"/>
                <a:gd name="T45" fmla="*/ 0 h 193"/>
                <a:gd name="T46" fmla="*/ 0 w 192"/>
                <a:gd name="T47" fmla="*/ 0 h 193"/>
                <a:gd name="T48" fmla="*/ 0 w 192"/>
                <a:gd name="T49" fmla="*/ 0 h 193"/>
                <a:gd name="T50" fmla="*/ 0 w 192"/>
                <a:gd name="T51" fmla="*/ 0 h 193"/>
                <a:gd name="T52" fmla="*/ 0 w 192"/>
                <a:gd name="T53" fmla="*/ 0 h 193"/>
                <a:gd name="T54" fmla="*/ 0 w 192"/>
                <a:gd name="T55" fmla="*/ 0 h 193"/>
                <a:gd name="T56" fmla="*/ 0 w 192"/>
                <a:gd name="T57" fmla="*/ 0 h 193"/>
                <a:gd name="T58" fmla="*/ 0 w 192"/>
                <a:gd name="T59" fmla="*/ 0 h 193"/>
                <a:gd name="T60" fmla="*/ 0 w 192"/>
                <a:gd name="T61" fmla="*/ 0 h 193"/>
                <a:gd name="T62" fmla="*/ 0 w 192"/>
                <a:gd name="T63" fmla="*/ 0 h 193"/>
                <a:gd name="T64" fmla="*/ 0 w 192"/>
                <a:gd name="T65" fmla="*/ 0 h 193"/>
                <a:gd name="T66" fmla="*/ 0 w 192"/>
                <a:gd name="T67" fmla="*/ 0 h 193"/>
                <a:gd name="T68" fmla="*/ 0 w 192"/>
                <a:gd name="T69" fmla="*/ 0 h 193"/>
                <a:gd name="T70" fmla="*/ 0 w 192"/>
                <a:gd name="T71" fmla="*/ 0 h 193"/>
                <a:gd name="T72" fmla="*/ 0 w 192"/>
                <a:gd name="T73" fmla="*/ 0 h 19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92" h="193">
                  <a:moveTo>
                    <a:pt x="112" y="0"/>
                  </a:moveTo>
                  <a:lnTo>
                    <a:pt x="101" y="11"/>
                  </a:lnTo>
                  <a:lnTo>
                    <a:pt x="101" y="34"/>
                  </a:lnTo>
                  <a:lnTo>
                    <a:pt x="79" y="45"/>
                  </a:lnTo>
                  <a:lnTo>
                    <a:pt x="67" y="56"/>
                  </a:lnTo>
                  <a:lnTo>
                    <a:pt x="56" y="56"/>
                  </a:lnTo>
                  <a:lnTo>
                    <a:pt x="56" y="45"/>
                  </a:lnTo>
                  <a:lnTo>
                    <a:pt x="45" y="45"/>
                  </a:lnTo>
                  <a:lnTo>
                    <a:pt x="56" y="56"/>
                  </a:lnTo>
                  <a:lnTo>
                    <a:pt x="33" y="68"/>
                  </a:lnTo>
                  <a:lnTo>
                    <a:pt x="33" y="56"/>
                  </a:lnTo>
                  <a:lnTo>
                    <a:pt x="0" y="68"/>
                  </a:lnTo>
                  <a:lnTo>
                    <a:pt x="0" y="79"/>
                  </a:lnTo>
                  <a:lnTo>
                    <a:pt x="45" y="90"/>
                  </a:lnTo>
                  <a:lnTo>
                    <a:pt x="56" y="124"/>
                  </a:lnTo>
                  <a:lnTo>
                    <a:pt x="56" y="180"/>
                  </a:lnTo>
                  <a:lnTo>
                    <a:pt x="67" y="192"/>
                  </a:lnTo>
                  <a:lnTo>
                    <a:pt x="112" y="192"/>
                  </a:lnTo>
                  <a:lnTo>
                    <a:pt x="135" y="180"/>
                  </a:lnTo>
                  <a:lnTo>
                    <a:pt x="169" y="192"/>
                  </a:lnTo>
                  <a:lnTo>
                    <a:pt x="180" y="169"/>
                  </a:lnTo>
                  <a:lnTo>
                    <a:pt x="169" y="147"/>
                  </a:lnTo>
                  <a:lnTo>
                    <a:pt x="169" y="124"/>
                  </a:lnTo>
                  <a:lnTo>
                    <a:pt x="169" y="113"/>
                  </a:lnTo>
                  <a:lnTo>
                    <a:pt x="169" y="124"/>
                  </a:lnTo>
                  <a:lnTo>
                    <a:pt x="169" y="113"/>
                  </a:lnTo>
                  <a:lnTo>
                    <a:pt x="169" y="90"/>
                  </a:lnTo>
                  <a:lnTo>
                    <a:pt x="180" y="90"/>
                  </a:lnTo>
                  <a:lnTo>
                    <a:pt x="191" y="56"/>
                  </a:lnTo>
                  <a:lnTo>
                    <a:pt x="169" y="45"/>
                  </a:lnTo>
                  <a:lnTo>
                    <a:pt x="158" y="45"/>
                  </a:lnTo>
                  <a:lnTo>
                    <a:pt x="146" y="45"/>
                  </a:lnTo>
                  <a:lnTo>
                    <a:pt x="146" y="34"/>
                  </a:lnTo>
                  <a:lnTo>
                    <a:pt x="135" y="34"/>
                  </a:lnTo>
                  <a:lnTo>
                    <a:pt x="135" y="23"/>
                  </a:lnTo>
                  <a:lnTo>
                    <a:pt x="112" y="11"/>
                  </a:lnTo>
                  <a:lnTo>
                    <a:pt x="112" y="0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87" name="Freeform 44"/>
            <p:cNvSpPr>
              <a:spLocks noChangeAspect="1"/>
            </p:cNvSpPr>
            <p:nvPr>
              <p:custDataLst>
                <p:tags r:id="rId41"/>
              </p:custDataLst>
            </p:nvPr>
          </p:nvSpPr>
          <p:spPr bwMode="auto">
            <a:xfrm>
              <a:off x="743445" y="3977571"/>
              <a:ext cx="442334" cy="363156"/>
            </a:xfrm>
            <a:custGeom>
              <a:avLst/>
              <a:gdLst>
                <a:gd name="T0" fmla="*/ 0 w 170"/>
                <a:gd name="T1" fmla="*/ 0 h 148"/>
                <a:gd name="T2" fmla="*/ 0 w 170"/>
                <a:gd name="T3" fmla="*/ 0 h 148"/>
                <a:gd name="T4" fmla="*/ 0 w 170"/>
                <a:gd name="T5" fmla="*/ 0 h 148"/>
                <a:gd name="T6" fmla="*/ 0 w 170"/>
                <a:gd name="T7" fmla="*/ 0 h 148"/>
                <a:gd name="T8" fmla="*/ 0 w 170"/>
                <a:gd name="T9" fmla="*/ 0 h 148"/>
                <a:gd name="T10" fmla="*/ 0 w 170"/>
                <a:gd name="T11" fmla="*/ 0 h 148"/>
                <a:gd name="T12" fmla="*/ 0 w 170"/>
                <a:gd name="T13" fmla="*/ 0 h 148"/>
                <a:gd name="T14" fmla="*/ 0 w 170"/>
                <a:gd name="T15" fmla="*/ 0 h 148"/>
                <a:gd name="T16" fmla="*/ 0 w 170"/>
                <a:gd name="T17" fmla="*/ 0 h 148"/>
                <a:gd name="T18" fmla="*/ 0 w 170"/>
                <a:gd name="T19" fmla="*/ 0 h 148"/>
                <a:gd name="T20" fmla="*/ 0 w 170"/>
                <a:gd name="T21" fmla="*/ 0 h 148"/>
                <a:gd name="T22" fmla="*/ 0 w 170"/>
                <a:gd name="T23" fmla="*/ 0 h 148"/>
                <a:gd name="T24" fmla="*/ 0 w 170"/>
                <a:gd name="T25" fmla="*/ 0 h 148"/>
                <a:gd name="T26" fmla="*/ 0 w 170"/>
                <a:gd name="T27" fmla="*/ 0 h 148"/>
                <a:gd name="T28" fmla="*/ 0 w 170"/>
                <a:gd name="T29" fmla="*/ 0 h 148"/>
                <a:gd name="T30" fmla="*/ 0 w 170"/>
                <a:gd name="T31" fmla="*/ 0 h 148"/>
                <a:gd name="T32" fmla="*/ 0 w 170"/>
                <a:gd name="T33" fmla="*/ 0 h 148"/>
                <a:gd name="T34" fmla="*/ 0 w 170"/>
                <a:gd name="T35" fmla="*/ 0 h 148"/>
                <a:gd name="T36" fmla="*/ 0 w 170"/>
                <a:gd name="T37" fmla="*/ 0 h 148"/>
                <a:gd name="T38" fmla="*/ 0 w 170"/>
                <a:gd name="T39" fmla="*/ 0 h 148"/>
                <a:gd name="T40" fmla="*/ 0 w 170"/>
                <a:gd name="T41" fmla="*/ 0 h 148"/>
                <a:gd name="T42" fmla="*/ 0 w 170"/>
                <a:gd name="T43" fmla="*/ 0 h 148"/>
                <a:gd name="T44" fmla="*/ 0 w 170"/>
                <a:gd name="T45" fmla="*/ 0 h 148"/>
                <a:gd name="T46" fmla="*/ 0 w 170"/>
                <a:gd name="T47" fmla="*/ 0 h 14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70" h="148">
                  <a:moveTo>
                    <a:pt x="0" y="34"/>
                  </a:moveTo>
                  <a:lnTo>
                    <a:pt x="45" y="34"/>
                  </a:lnTo>
                  <a:lnTo>
                    <a:pt x="45" y="45"/>
                  </a:lnTo>
                  <a:lnTo>
                    <a:pt x="34" y="57"/>
                  </a:lnTo>
                  <a:lnTo>
                    <a:pt x="34" y="79"/>
                  </a:lnTo>
                  <a:lnTo>
                    <a:pt x="23" y="79"/>
                  </a:lnTo>
                  <a:lnTo>
                    <a:pt x="34" y="113"/>
                  </a:lnTo>
                  <a:lnTo>
                    <a:pt x="23" y="135"/>
                  </a:lnTo>
                  <a:lnTo>
                    <a:pt x="57" y="147"/>
                  </a:lnTo>
                  <a:lnTo>
                    <a:pt x="102" y="147"/>
                  </a:lnTo>
                  <a:lnTo>
                    <a:pt x="136" y="102"/>
                  </a:lnTo>
                  <a:lnTo>
                    <a:pt x="124" y="79"/>
                  </a:lnTo>
                  <a:lnTo>
                    <a:pt x="147" y="57"/>
                  </a:lnTo>
                  <a:lnTo>
                    <a:pt x="169" y="34"/>
                  </a:lnTo>
                  <a:lnTo>
                    <a:pt x="169" y="23"/>
                  </a:lnTo>
                  <a:lnTo>
                    <a:pt x="124" y="23"/>
                  </a:lnTo>
                  <a:lnTo>
                    <a:pt x="113" y="11"/>
                  </a:lnTo>
                  <a:lnTo>
                    <a:pt x="102" y="11"/>
                  </a:lnTo>
                  <a:lnTo>
                    <a:pt x="79" y="11"/>
                  </a:lnTo>
                  <a:lnTo>
                    <a:pt x="68" y="11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0" y="23"/>
                  </a:lnTo>
                  <a:lnTo>
                    <a:pt x="0" y="34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88" name="Freeform 45"/>
            <p:cNvSpPr>
              <a:spLocks noChangeAspect="1"/>
            </p:cNvSpPr>
            <p:nvPr>
              <p:custDataLst>
                <p:tags r:id="rId42"/>
              </p:custDataLst>
            </p:nvPr>
          </p:nvSpPr>
          <p:spPr bwMode="auto">
            <a:xfrm>
              <a:off x="743445" y="4063408"/>
              <a:ext cx="118836" cy="244305"/>
            </a:xfrm>
            <a:custGeom>
              <a:avLst/>
              <a:gdLst>
                <a:gd name="T0" fmla="*/ 0 w 46"/>
                <a:gd name="T1" fmla="*/ 0 h 102"/>
                <a:gd name="T2" fmla="*/ 0 w 46"/>
                <a:gd name="T3" fmla="*/ 0 h 102"/>
                <a:gd name="T4" fmla="*/ 0 w 46"/>
                <a:gd name="T5" fmla="*/ 0 h 102"/>
                <a:gd name="T6" fmla="*/ 0 w 46"/>
                <a:gd name="T7" fmla="*/ 0 h 102"/>
                <a:gd name="T8" fmla="*/ 0 w 46"/>
                <a:gd name="T9" fmla="*/ 0 h 102"/>
                <a:gd name="T10" fmla="*/ 0 w 46"/>
                <a:gd name="T11" fmla="*/ 0 h 102"/>
                <a:gd name="T12" fmla="*/ 0 w 46"/>
                <a:gd name="T13" fmla="*/ 0 h 102"/>
                <a:gd name="T14" fmla="*/ 0 w 46"/>
                <a:gd name="T15" fmla="*/ 0 h 102"/>
                <a:gd name="T16" fmla="*/ 0 w 46"/>
                <a:gd name="T17" fmla="*/ 0 h 102"/>
                <a:gd name="T18" fmla="*/ 0 w 46"/>
                <a:gd name="T19" fmla="*/ 0 h 102"/>
                <a:gd name="T20" fmla="*/ 0 w 46"/>
                <a:gd name="T21" fmla="*/ 0 h 102"/>
                <a:gd name="T22" fmla="*/ 0 w 46"/>
                <a:gd name="T23" fmla="*/ 0 h 10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46" h="102">
                  <a:moveTo>
                    <a:pt x="23" y="101"/>
                  </a:moveTo>
                  <a:lnTo>
                    <a:pt x="34" y="79"/>
                  </a:lnTo>
                  <a:lnTo>
                    <a:pt x="23" y="45"/>
                  </a:lnTo>
                  <a:lnTo>
                    <a:pt x="34" y="45"/>
                  </a:lnTo>
                  <a:lnTo>
                    <a:pt x="34" y="23"/>
                  </a:lnTo>
                  <a:lnTo>
                    <a:pt x="45" y="11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23"/>
                  </a:lnTo>
                  <a:lnTo>
                    <a:pt x="0" y="68"/>
                  </a:lnTo>
                  <a:lnTo>
                    <a:pt x="0" y="101"/>
                  </a:lnTo>
                  <a:lnTo>
                    <a:pt x="23" y="101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89" name="Freeform 46"/>
            <p:cNvSpPr>
              <a:spLocks noChangeAspect="1"/>
            </p:cNvSpPr>
            <p:nvPr>
              <p:custDataLst>
                <p:tags r:id="rId43"/>
              </p:custDataLst>
            </p:nvPr>
          </p:nvSpPr>
          <p:spPr bwMode="auto">
            <a:xfrm>
              <a:off x="1331024" y="3812500"/>
              <a:ext cx="468742" cy="442390"/>
            </a:xfrm>
            <a:custGeom>
              <a:avLst/>
              <a:gdLst>
                <a:gd name="T0" fmla="*/ 0 w 181"/>
                <a:gd name="T1" fmla="*/ 0 h 182"/>
                <a:gd name="T2" fmla="*/ 0 w 181"/>
                <a:gd name="T3" fmla="*/ 0 h 182"/>
                <a:gd name="T4" fmla="*/ 0 w 181"/>
                <a:gd name="T5" fmla="*/ 0 h 182"/>
                <a:gd name="T6" fmla="*/ 0 w 181"/>
                <a:gd name="T7" fmla="*/ 0 h 182"/>
                <a:gd name="T8" fmla="*/ 0 w 181"/>
                <a:gd name="T9" fmla="*/ 0 h 182"/>
                <a:gd name="T10" fmla="*/ 0 w 181"/>
                <a:gd name="T11" fmla="*/ 0 h 182"/>
                <a:gd name="T12" fmla="*/ 0 w 181"/>
                <a:gd name="T13" fmla="*/ 0 h 182"/>
                <a:gd name="T14" fmla="*/ 0 w 181"/>
                <a:gd name="T15" fmla="*/ 0 h 182"/>
                <a:gd name="T16" fmla="*/ 0 w 181"/>
                <a:gd name="T17" fmla="*/ 0 h 182"/>
                <a:gd name="T18" fmla="*/ 0 w 181"/>
                <a:gd name="T19" fmla="*/ 0 h 182"/>
                <a:gd name="T20" fmla="*/ 0 w 181"/>
                <a:gd name="T21" fmla="*/ 0 h 182"/>
                <a:gd name="T22" fmla="*/ 0 w 181"/>
                <a:gd name="T23" fmla="*/ 0 h 182"/>
                <a:gd name="T24" fmla="*/ 0 w 181"/>
                <a:gd name="T25" fmla="*/ 0 h 182"/>
                <a:gd name="T26" fmla="*/ 0 w 181"/>
                <a:gd name="T27" fmla="*/ 0 h 182"/>
                <a:gd name="T28" fmla="*/ 0 w 181"/>
                <a:gd name="T29" fmla="*/ 0 h 182"/>
                <a:gd name="T30" fmla="*/ 0 w 181"/>
                <a:gd name="T31" fmla="*/ 0 h 182"/>
                <a:gd name="T32" fmla="*/ 0 w 181"/>
                <a:gd name="T33" fmla="*/ 0 h 182"/>
                <a:gd name="T34" fmla="*/ 0 w 181"/>
                <a:gd name="T35" fmla="*/ 0 h 182"/>
                <a:gd name="T36" fmla="*/ 0 w 181"/>
                <a:gd name="T37" fmla="*/ 0 h 182"/>
                <a:gd name="T38" fmla="*/ 0 w 181"/>
                <a:gd name="T39" fmla="*/ 0 h 182"/>
                <a:gd name="T40" fmla="*/ 0 w 181"/>
                <a:gd name="T41" fmla="*/ 0 h 182"/>
                <a:gd name="T42" fmla="*/ 0 w 181"/>
                <a:gd name="T43" fmla="*/ 0 h 182"/>
                <a:gd name="T44" fmla="*/ 0 w 181"/>
                <a:gd name="T45" fmla="*/ 0 h 182"/>
                <a:gd name="T46" fmla="*/ 0 w 181"/>
                <a:gd name="T47" fmla="*/ 0 h 182"/>
                <a:gd name="T48" fmla="*/ 0 w 181"/>
                <a:gd name="T49" fmla="*/ 0 h 182"/>
                <a:gd name="T50" fmla="*/ 0 w 181"/>
                <a:gd name="T51" fmla="*/ 0 h 182"/>
                <a:gd name="T52" fmla="*/ 0 w 181"/>
                <a:gd name="T53" fmla="*/ 0 h 182"/>
                <a:gd name="T54" fmla="*/ 0 w 181"/>
                <a:gd name="T55" fmla="*/ 0 h 182"/>
                <a:gd name="T56" fmla="*/ 0 w 181"/>
                <a:gd name="T57" fmla="*/ 0 h 182"/>
                <a:gd name="T58" fmla="*/ 0 w 181"/>
                <a:gd name="T59" fmla="*/ 0 h 182"/>
                <a:gd name="T60" fmla="*/ 0 w 181"/>
                <a:gd name="T61" fmla="*/ 0 h 182"/>
                <a:gd name="T62" fmla="*/ 0 w 181"/>
                <a:gd name="T63" fmla="*/ 0 h 182"/>
                <a:gd name="T64" fmla="*/ 0 w 181"/>
                <a:gd name="T65" fmla="*/ 0 h 182"/>
                <a:gd name="T66" fmla="*/ 0 w 181"/>
                <a:gd name="T67" fmla="*/ 0 h 182"/>
                <a:gd name="T68" fmla="*/ 0 w 181"/>
                <a:gd name="T69" fmla="*/ 0 h 182"/>
                <a:gd name="T70" fmla="*/ 0 w 181"/>
                <a:gd name="T71" fmla="*/ 0 h 182"/>
                <a:gd name="T72" fmla="*/ 0 w 181"/>
                <a:gd name="T73" fmla="*/ 0 h 18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81" h="182">
                  <a:moveTo>
                    <a:pt x="11" y="68"/>
                  </a:moveTo>
                  <a:lnTo>
                    <a:pt x="34" y="57"/>
                  </a:lnTo>
                  <a:lnTo>
                    <a:pt x="56" y="68"/>
                  </a:lnTo>
                  <a:lnTo>
                    <a:pt x="68" y="91"/>
                  </a:lnTo>
                  <a:lnTo>
                    <a:pt x="79" y="91"/>
                  </a:lnTo>
                  <a:lnTo>
                    <a:pt x="90" y="113"/>
                  </a:lnTo>
                  <a:lnTo>
                    <a:pt x="113" y="125"/>
                  </a:lnTo>
                  <a:lnTo>
                    <a:pt x="124" y="147"/>
                  </a:lnTo>
                  <a:lnTo>
                    <a:pt x="135" y="147"/>
                  </a:lnTo>
                  <a:lnTo>
                    <a:pt x="147" y="170"/>
                  </a:lnTo>
                  <a:lnTo>
                    <a:pt x="135" y="181"/>
                  </a:lnTo>
                  <a:lnTo>
                    <a:pt x="147" y="181"/>
                  </a:lnTo>
                  <a:lnTo>
                    <a:pt x="158" y="170"/>
                  </a:lnTo>
                  <a:lnTo>
                    <a:pt x="158" y="158"/>
                  </a:lnTo>
                  <a:lnTo>
                    <a:pt x="158" y="147"/>
                  </a:lnTo>
                  <a:lnTo>
                    <a:pt x="158" y="136"/>
                  </a:lnTo>
                  <a:lnTo>
                    <a:pt x="169" y="147"/>
                  </a:lnTo>
                  <a:lnTo>
                    <a:pt x="180" y="147"/>
                  </a:lnTo>
                  <a:lnTo>
                    <a:pt x="135" y="113"/>
                  </a:lnTo>
                  <a:lnTo>
                    <a:pt x="147" y="102"/>
                  </a:lnTo>
                  <a:lnTo>
                    <a:pt x="135" y="102"/>
                  </a:lnTo>
                  <a:lnTo>
                    <a:pt x="113" y="91"/>
                  </a:lnTo>
                  <a:lnTo>
                    <a:pt x="113" y="79"/>
                  </a:lnTo>
                  <a:lnTo>
                    <a:pt x="90" y="57"/>
                  </a:lnTo>
                  <a:lnTo>
                    <a:pt x="90" y="23"/>
                  </a:lnTo>
                  <a:lnTo>
                    <a:pt x="113" y="23"/>
                  </a:lnTo>
                  <a:lnTo>
                    <a:pt x="113" y="12"/>
                  </a:lnTo>
                  <a:lnTo>
                    <a:pt x="90" y="0"/>
                  </a:lnTo>
                  <a:lnTo>
                    <a:pt x="56" y="0"/>
                  </a:lnTo>
                  <a:lnTo>
                    <a:pt x="56" y="23"/>
                  </a:lnTo>
                  <a:lnTo>
                    <a:pt x="45" y="12"/>
                  </a:lnTo>
                  <a:lnTo>
                    <a:pt x="45" y="23"/>
                  </a:lnTo>
                  <a:lnTo>
                    <a:pt x="34" y="23"/>
                  </a:lnTo>
                  <a:lnTo>
                    <a:pt x="11" y="23"/>
                  </a:lnTo>
                  <a:lnTo>
                    <a:pt x="0" y="23"/>
                  </a:lnTo>
                  <a:lnTo>
                    <a:pt x="0" y="46"/>
                  </a:lnTo>
                  <a:lnTo>
                    <a:pt x="11" y="68"/>
                  </a:lnTo>
                </a:path>
              </a:pathLst>
            </a:custGeom>
            <a:solidFill>
              <a:schemeClr val="accent1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90" name="Freeform 47"/>
            <p:cNvSpPr>
              <a:spLocks noChangeAspect="1"/>
            </p:cNvSpPr>
            <p:nvPr>
              <p:custDataLst>
                <p:tags r:id="rId44"/>
              </p:custDataLst>
            </p:nvPr>
          </p:nvSpPr>
          <p:spPr bwMode="auto">
            <a:xfrm>
              <a:off x="1859184" y="3733266"/>
              <a:ext cx="356508" cy="277319"/>
            </a:xfrm>
            <a:custGeom>
              <a:avLst/>
              <a:gdLst>
                <a:gd name="T0" fmla="*/ 0 w 136"/>
                <a:gd name="T1" fmla="*/ 0 h 113"/>
                <a:gd name="T2" fmla="*/ 0 w 136"/>
                <a:gd name="T3" fmla="*/ 0 h 113"/>
                <a:gd name="T4" fmla="*/ 0 w 136"/>
                <a:gd name="T5" fmla="*/ 0 h 113"/>
                <a:gd name="T6" fmla="*/ 0 w 136"/>
                <a:gd name="T7" fmla="*/ 0 h 113"/>
                <a:gd name="T8" fmla="*/ 0 w 136"/>
                <a:gd name="T9" fmla="*/ 0 h 113"/>
                <a:gd name="T10" fmla="*/ 0 w 136"/>
                <a:gd name="T11" fmla="*/ 0 h 113"/>
                <a:gd name="T12" fmla="*/ 0 w 136"/>
                <a:gd name="T13" fmla="*/ 0 h 113"/>
                <a:gd name="T14" fmla="*/ 0 w 136"/>
                <a:gd name="T15" fmla="*/ 0 h 113"/>
                <a:gd name="T16" fmla="*/ 0 w 136"/>
                <a:gd name="T17" fmla="*/ 0 h 113"/>
                <a:gd name="T18" fmla="*/ 0 w 136"/>
                <a:gd name="T19" fmla="*/ 0 h 113"/>
                <a:gd name="T20" fmla="*/ 0 w 136"/>
                <a:gd name="T21" fmla="*/ 0 h 113"/>
                <a:gd name="T22" fmla="*/ 0 w 136"/>
                <a:gd name="T23" fmla="*/ 0 h 113"/>
                <a:gd name="T24" fmla="*/ 0 w 136"/>
                <a:gd name="T25" fmla="*/ 0 h 113"/>
                <a:gd name="T26" fmla="*/ 0 w 136"/>
                <a:gd name="T27" fmla="*/ 0 h 113"/>
                <a:gd name="T28" fmla="*/ 0 w 136"/>
                <a:gd name="T29" fmla="*/ 0 h 113"/>
                <a:gd name="T30" fmla="*/ 0 w 136"/>
                <a:gd name="T31" fmla="*/ 0 h 113"/>
                <a:gd name="T32" fmla="*/ 0 w 136"/>
                <a:gd name="T33" fmla="*/ 0 h 113"/>
                <a:gd name="T34" fmla="*/ 0 w 136"/>
                <a:gd name="T35" fmla="*/ 0 h 113"/>
                <a:gd name="T36" fmla="*/ 0 w 136"/>
                <a:gd name="T37" fmla="*/ 0 h 113"/>
                <a:gd name="T38" fmla="*/ 0 w 136"/>
                <a:gd name="T39" fmla="*/ 0 h 113"/>
                <a:gd name="T40" fmla="*/ 0 w 136"/>
                <a:gd name="T41" fmla="*/ 0 h 113"/>
                <a:gd name="T42" fmla="*/ 0 w 136"/>
                <a:gd name="T43" fmla="*/ 0 h 11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36" h="113">
                  <a:moveTo>
                    <a:pt x="23" y="79"/>
                  </a:moveTo>
                  <a:lnTo>
                    <a:pt x="34" y="79"/>
                  </a:lnTo>
                  <a:lnTo>
                    <a:pt x="34" y="90"/>
                  </a:lnTo>
                  <a:lnTo>
                    <a:pt x="45" y="101"/>
                  </a:lnTo>
                  <a:lnTo>
                    <a:pt x="56" y="101"/>
                  </a:lnTo>
                  <a:lnTo>
                    <a:pt x="79" y="112"/>
                  </a:lnTo>
                  <a:lnTo>
                    <a:pt x="102" y="90"/>
                  </a:lnTo>
                  <a:lnTo>
                    <a:pt x="124" y="101"/>
                  </a:lnTo>
                  <a:lnTo>
                    <a:pt x="124" y="90"/>
                  </a:lnTo>
                  <a:lnTo>
                    <a:pt x="135" y="79"/>
                  </a:lnTo>
                  <a:lnTo>
                    <a:pt x="135" y="67"/>
                  </a:lnTo>
                  <a:lnTo>
                    <a:pt x="124" y="67"/>
                  </a:lnTo>
                  <a:lnTo>
                    <a:pt x="124" y="56"/>
                  </a:lnTo>
                  <a:lnTo>
                    <a:pt x="124" y="33"/>
                  </a:lnTo>
                  <a:lnTo>
                    <a:pt x="102" y="0"/>
                  </a:lnTo>
                  <a:lnTo>
                    <a:pt x="90" y="0"/>
                  </a:lnTo>
                  <a:lnTo>
                    <a:pt x="68" y="11"/>
                  </a:lnTo>
                  <a:lnTo>
                    <a:pt x="34" y="11"/>
                  </a:lnTo>
                  <a:lnTo>
                    <a:pt x="23" y="11"/>
                  </a:lnTo>
                  <a:lnTo>
                    <a:pt x="23" y="56"/>
                  </a:lnTo>
                  <a:lnTo>
                    <a:pt x="0" y="56"/>
                  </a:lnTo>
                  <a:lnTo>
                    <a:pt x="23" y="79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91" name="Freeform 48"/>
            <p:cNvSpPr>
              <a:spLocks noChangeAspect="1"/>
            </p:cNvSpPr>
            <p:nvPr>
              <p:custDataLst>
                <p:tags r:id="rId45"/>
              </p:custDataLst>
            </p:nvPr>
          </p:nvSpPr>
          <p:spPr bwMode="auto">
            <a:xfrm>
              <a:off x="1859184" y="4089819"/>
              <a:ext cx="244274" cy="198085"/>
            </a:xfrm>
            <a:custGeom>
              <a:avLst/>
              <a:gdLst>
                <a:gd name="T0" fmla="*/ 0 w 91"/>
                <a:gd name="T1" fmla="*/ 0 h 80"/>
                <a:gd name="T2" fmla="*/ 0 w 91"/>
                <a:gd name="T3" fmla="*/ 0 h 80"/>
                <a:gd name="T4" fmla="*/ 0 w 91"/>
                <a:gd name="T5" fmla="*/ 0 h 80"/>
                <a:gd name="T6" fmla="*/ 0 w 91"/>
                <a:gd name="T7" fmla="*/ 0 h 80"/>
                <a:gd name="T8" fmla="*/ 0 w 91"/>
                <a:gd name="T9" fmla="*/ 0 h 80"/>
                <a:gd name="T10" fmla="*/ 0 w 91"/>
                <a:gd name="T11" fmla="*/ 0 h 80"/>
                <a:gd name="T12" fmla="*/ 0 w 91"/>
                <a:gd name="T13" fmla="*/ 0 h 80"/>
                <a:gd name="T14" fmla="*/ 0 w 91"/>
                <a:gd name="T15" fmla="*/ 0 h 80"/>
                <a:gd name="T16" fmla="*/ 0 w 91"/>
                <a:gd name="T17" fmla="*/ 0 h 80"/>
                <a:gd name="T18" fmla="*/ 0 w 91"/>
                <a:gd name="T19" fmla="*/ 0 h 80"/>
                <a:gd name="T20" fmla="*/ 0 w 91"/>
                <a:gd name="T21" fmla="*/ 0 h 80"/>
                <a:gd name="T22" fmla="*/ 0 w 91"/>
                <a:gd name="T23" fmla="*/ 0 h 80"/>
                <a:gd name="T24" fmla="*/ 0 w 91"/>
                <a:gd name="T25" fmla="*/ 0 h 80"/>
                <a:gd name="T26" fmla="*/ 0 w 91"/>
                <a:gd name="T27" fmla="*/ 0 h 80"/>
                <a:gd name="T28" fmla="*/ 0 w 91"/>
                <a:gd name="T29" fmla="*/ 0 h 80"/>
                <a:gd name="T30" fmla="*/ 0 w 91"/>
                <a:gd name="T31" fmla="*/ 0 h 80"/>
                <a:gd name="T32" fmla="*/ 0 w 91"/>
                <a:gd name="T33" fmla="*/ 0 h 80"/>
                <a:gd name="T34" fmla="*/ 0 w 91"/>
                <a:gd name="T35" fmla="*/ 0 h 80"/>
                <a:gd name="T36" fmla="*/ 0 w 91"/>
                <a:gd name="T37" fmla="*/ 0 h 80"/>
                <a:gd name="T38" fmla="*/ 0 w 91"/>
                <a:gd name="T39" fmla="*/ 0 h 80"/>
                <a:gd name="T40" fmla="*/ 0 w 91"/>
                <a:gd name="T41" fmla="*/ 0 h 8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" h="80">
                  <a:moveTo>
                    <a:pt x="23" y="12"/>
                  </a:moveTo>
                  <a:lnTo>
                    <a:pt x="45" y="0"/>
                  </a:lnTo>
                  <a:lnTo>
                    <a:pt x="68" y="0"/>
                  </a:lnTo>
                  <a:lnTo>
                    <a:pt x="79" y="12"/>
                  </a:lnTo>
                  <a:lnTo>
                    <a:pt x="90" y="0"/>
                  </a:lnTo>
                  <a:lnTo>
                    <a:pt x="79" y="23"/>
                  </a:lnTo>
                  <a:lnTo>
                    <a:pt x="68" y="12"/>
                  </a:lnTo>
                  <a:lnTo>
                    <a:pt x="56" y="23"/>
                  </a:lnTo>
                  <a:lnTo>
                    <a:pt x="56" y="34"/>
                  </a:lnTo>
                  <a:lnTo>
                    <a:pt x="45" y="34"/>
                  </a:lnTo>
                  <a:lnTo>
                    <a:pt x="34" y="23"/>
                  </a:lnTo>
                  <a:lnTo>
                    <a:pt x="34" y="34"/>
                  </a:lnTo>
                  <a:lnTo>
                    <a:pt x="45" y="45"/>
                  </a:lnTo>
                  <a:lnTo>
                    <a:pt x="68" y="68"/>
                  </a:lnTo>
                  <a:lnTo>
                    <a:pt x="56" y="68"/>
                  </a:lnTo>
                  <a:lnTo>
                    <a:pt x="56" y="79"/>
                  </a:lnTo>
                  <a:lnTo>
                    <a:pt x="34" y="68"/>
                  </a:lnTo>
                  <a:lnTo>
                    <a:pt x="23" y="68"/>
                  </a:lnTo>
                  <a:lnTo>
                    <a:pt x="0" y="34"/>
                  </a:lnTo>
                  <a:lnTo>
                    <a:pt x="23" y="23"/>
                  </a:lnTo>
                  <a:lnTo>
                    <a:pt x="23" y="1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92" name="Freeform 49"/>
            <p:cNvSpPr>
              <a:spLocks noChangeAspect="1"/>
            </p:cNvSpPr>
            <p:nvPr>
              <p:custDataLst>
                <p:tags r:id="rId46"/>
              </p:custDataLst>
            </p:nvPr>
          </p:nvSpPr>
          <p:spPr bwMode="auto">
            <a:xfrm>
              <a:off x="2453365" y="4307713"/>
              <a:ext cx="290488" cy="198085"/>
            </a:xfrm>
            <a:custGeom>
              <a:avLst/>
              <a:gdLst>
                <a:gd name="T0" fmla="*/ 0 w 114"/>
                <a:gd name="T1" fmla="*/ 0 h 80"/>
                <a:gd name="T2" fmla="*/ 0 w 114"/>
                <a:gd name="T3" fmla="*/ 0 h 80"/>
                <a:gd name="T4" fmla="*/ 0 w 114"/>
                <a:gd name="T5" fmla="*/ 0 h 80"/>
                <a:gd name="T6" fmla="*/ 0 w 114"/>
                <a:gd name="T7" fmla="*/ 0 h 80"/>
                <a:gd name="T8" fmla="*/ 0 w 114"/>
                <a:gd name="T9" fmla="*/ 0 h 80"/>
                <a:gd name="T10" fmla="*/ 0 w 114"/>
                <a:gd name="T11" fmla="*/ 0 h 80"/>
                <a:gd name="T12" fmla="*/ 0 w 114"/>
                <a:gd name="T13" fmla="*/ 0 h 80"/>
                <a:gd name="T14" fmla="*/ 0 w 114"/>
                <a:gd name="T15" fmla="*/ 0 h 80"/>
                <a:gd name="T16" fmla="*/ 0 w 114"/>
                <a:gd name="T17" fmla="*/ 0 h 80"/>
                <a:gd name="T18" fmla="*/ 0 w 114"/>
                <a:gd name="T19" fmla="*/ 0 h 80"/>
                <a:gd name="T20" fmla="*/ 0 w 114"/>
                <a:gd name="T21" fmla="*/ 0 h 80"/>
                <a:gd name="T22" fmla="*/ 0 w 114"/>
                <a:gd name="T23" fmla="*/ 0 h 80"/>
                <a:gd name="T24" fmla="*/ 0 w 114"/>
                <a:gd name="T25" fmla="*/ 0 h 80"/>
                <a:gd name="T26" fmla="*/ 0 w 114"/>
                <a:gd name="T27" fmla="*/ 0 h 80"/>
                <a:gd name="T28" fmla="*/ 0 w 114"/>
                <a:gd name="T29" fmla="*/ 0 h 8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14" h="80">
                  <a:moveTo>
                    <a:pt x="0" y="79"/>
                  </a:moveTo>
                  <a:lnTo>
                    <a:pt x="11" y="79"/>
                  </a:lnTo>
                  <a:lnTo>
                    <a:pt x="11" y="57"/>
                  </a:lnTo>
                  <a:lnTo>
                    <a:pt x="11" y="46"/>
                  </a:lnTo>
                  <a:lnTo>
                    <a:pt x="11" y="12"/>
                  </a:lnTo>
                  <a:lnTo>
                    <a:pt x="45" y="0"/>
                  </a:lnTo>
                  <a:lnTo>
                    <a:pt x="56" y="12"/>
                  </a:lnTo>
                  <a:lnTo>
                    <a:pt x="79" y="0"/>
                  </a:lnTo>
                  <a:lnTo>
                    <a:pt x="113" y="0"/>
                  </a:lnTo>
                  <a:lnTo>
                    <a:pt x="90" y="12"/>
                  </a:lnTo>
                  <a:lnTo>
                    <a:pt x="79" y="46"/>
                  </a:lnTo>
                  <a:lnTo>
                    <a:pt x="56" y="68"/>
                  </a:lnTo>
                  <a:lnTo>
                    <a:pt x="45" y="68"/>
                  </a:lnTo>
                  <a:lnTo>
                    <a:pt x="11" y="79"/>
                  </a:lnTo>
                  <a:lnTo>
                    <a:pt x="0" y="79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93" name="Freeform 50"/>
            <p:cNvSpPr>
              <a:spLocks noChangeAspect="1"/>
            </p:cNvSpPr>
            <p:nvPr>
              <p:custDataLst>
                <p:tags r:id="rId47"/>
              </p:custDataLst>
            </p:nvPr>
          </p:nvSpPr>
          <p:spPr bwMode="auto">
            <a:xfrm>
              <a:off x="2420355" y="4479387"/>
              <a:ext cx="178254" cy="191482"/>
            </a:xfrm>
            <a:custGeom>
              <a:avLst/>
              <a:gdLst>
                <a:gd name="T0" fmla="*/ 0 w 68"/>
                <a:gd name="T1" fmla="*/ 0 h 80"/>
                <a:gd name="T2" fmla="*/ 0 w 68"/>
                <a:gd name="T3" fmla="*/ 0 h 80"/>
                <a:gd name="T4" fmla="*/ 0 w 68"/>
                <a:gd name="T5" fmla="*/ 0 h 80"/>
                <a:gd name="T6" fmla="*/ 0 w 68"/>
                <a:gd name="T7" fmla="*/ 0 h 80"/>
                <a:gd name="T8" fmla="*/ 0 w 68"/>
                <a:gd name="T9" fmla="*/ 0 h 80"/>
                <a:gd name="T10" fmla="*/ 0 w 68"/>
                <a:gd name="T11" fmla="*/ 0 h 80"/>
                <a:gd name="T12" fmla="*/ 0 w 68"/>
                <a:gd name="T13" fmla="*/ 0 h 80"/>
                <a:gd name="T14" fmla="*/ 0 w 68"/>
                <a:gd name="T15" fmla="*/ 0 h 80"/>
                <a:gd name="T16" fmla="*/ 0 w 68"/>
                <a:gd name="T17" fmla="*/ 0 h 80"/>
                <a:gd name="T18" fmla="*/ 0 w 68"/>
                <a:gd name="T19" fmla="*/ 0 h 80"/>
                <a:gd name="T20" fmla="*/ 0 w 68"/>
                <a:gd name="T21" fmla="*/ 0 h 80"/>
                <a:gd name="T22" fmla="*/ 0 w 68"/>
                <a:gd name="T23" fmla="*/ 0 h 80"/>
                <a:gd name="T24" fmla="*/ 0 w 68"/>
                <a:gd name="T25" fmla="*/ 0 h 80"/>
                <a:gd name="T26" fmla="*/ 0 w 68"/>
                <a:gd name="T27" fmla="*/ 0 h 80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8" h="80">
                  <a:moveTo>
                    <a:pt x="67" y="11"/>
                  </a:moveTo>
                  <a:lnTo>
                    <a:pt x="67" y="0"/>
                  </a:lnTo>
                  <a:lnTo>
                    <a:pt x="56" y="0"/>
                  </a:lnTo>
                  <a:lnTo>
                    <a:pt x="22" y="11"/>
                  </a:lnTo>
                  <a:lnTo>
                    <a:pt x="11" y="11"/>
                  </a:lnTo>
                  <a:lnTo>
                    <a:pt x="11" y="23"/>
                  </a:lnTo>
                  <a:lnTo>
                    <a:pt x="11" y="45"/>
                  </a:lnTo>
                  <a:lnTo>
                    <a:pt x="0" y="79"/>
                  </a:lnTo>
                  <a:lnTo>
                    <a:pt x="22" y="79"/>
                  </a:lnTo>
                  <a:lnTo>
                    <a:pt x="22" y="68"/>
                  </a:lnTo>
                  <a:lnTo>
                    <a:pt x="33" y="68"/>
                  </a:lnTo>
                  <a:lnTo>
                    <a:pt x="45" y="45"/>
                  </a:lnTo>
                  <a:lnTo>
                    <a:pt x="33" y="34"/>
                  </a:lnTo>
                  <a:lnTo>
                    <a:pt x="67" y="11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94" name="Freeform 51"/>
            <p:cNvSpPr>
              <a:spLocks noChangeAspect="1"/>
            </p:cNvSpPr>
            <p:nvPr>
              <p:custDataLst>
                <p:tags r:id="rId48"/>
              </p:custDataLst>
            </p:nvPr>
          </p:nvSpPr>
          <p:spPr bwMode="auto">
            <a:xfrm>
              <a:off x="2453365" y="4419961"/>
              <a:ext cx="26408" cy="85837"/>
            </a:xfrm>
            <a:custGeom>
              <a:avLst/>
              <a:gdLst>
                <a:gd name="T0" fmla="*/ 0 w 12"/>
                <a:gd name="T1" fmla="*/ 0 h 34"/>
                <a:gd name="T2" fmla="*/ 0 w 12"/>
                <a:gd name="T3" fmla="*/ 0 h 34"/>
                <a:gd name="T4" fmla="*/ 0 w 12"/>
                <a:gd name="T5" fmla="*/ 0 h 34"/>
                <a:gd name="T6" fmla="*/ 0 w 12"/>
                <a:gd name="T7" fmla="*/ 0 h 34"/>
                <a:gd name="T8" fmla="*/ 0 w 12"/>
                <a:gd name="T9" fmla="*/ 0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34">
                  <a:moveTo>
                    <a:pt x="11" y="33"/>
                  </a:moveTo>
                  <a:lnTo>
                    <a:pt x="0" y="33"/>
                  </a:lnTo>
                  <a:lnTo>
                    <a:pt x="11" y="0"/>
                  </a:lnTo>
                  <a:lnTo>
                    <a:pt x="11" y="11"/>
                  </a:lnTo>
                  <a:lnTo>
                    <a:pt x="11" y="33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95" name="Freeform 52"/>
            <p:cNvSpPr>
              <a:spLocks noChangeAspect="1"/>
            </p:cNvSpPr>
            <p:nvPr>
              <p:custDataLst>
                <p:tags r:id="rId49"/>
              </p:custDataLst>
            </p:nvPr>
          </p:nvSpPr>
          <p:spPr bwMode="auto">
            <a:xfrm>
              <a:off x="2387345" y="4499195"/>
              <a:ext cx="92428" cy="171674"/>
            </a:xfrm>
            <a:custGeom>
              <a:avLst/>
              <a:gdLst>
                <a:gd name="T0" fmla="*/ 0 w 35"/>
                <a:gd name="T1" fmla="*/ 0 h 69"/>
                <a:gd name="T2" fmla="*/ 0 w 35"/>
                <a:gd name="T3" fmla="*/ 0 h 69"/>
                <a:gd name="T4" fmla="*/ 0 w 35"/>
                <a:gd name="T5" fmla="*/ 0 h 69"/>
                <a:gd name="T6" fmla="*/ 0 w 35"/>
                <a:gd name="T7" fmla="*/ 0 h 69"/>
                <a:gd name="T8" fmla="*/ 0 w 35"/>
                <a:gd name="T9" fmla="*/ 0 h 69"/>
                <a:gd name="T10" fmla="*/ 0 w 35"/>
                <a:gd name="T11" fmla="*/ 0 h 69"/>
                <a:gd name="T12" fmla="*/ 0 w 35"/>
                <a:gd name="T13" fmla="*/ 0 h 69"/>
                <a:gd name="T14" fmla="*/ 0 w 35"/>
                <a:gd name="T15" fmla="*/ 0 h 69"/>
                <a:gd name="T16" fmla="*/ 0 w 35"/>
                <a:gd name="T17" fmla="*/ 0 h 6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69">
                  <a:moveTo>
                    <a:pt x="23" y="0"/>
                  </a:moveTo>
                  <a:lnTo>
                    <a:pt x="23" y="12"/>
                  </a:lnTo>
                  <a:lnTo>
                    <a:pt x="23" y="34"/>
                  </a:lnTo>
                  <a:lnTo>
                    <a:pt x="12" y="68"/>
                  </a:lnTo>
                  <a:lnTo>
                    <a:pt x="0" y="23"/>
                  </a:lnTo>
                  <a:lnTo>
                    <a:pt x="12" y="12"/>
                  </a:lnTo>
                  <a:lnTo>
                    <a:pt x="23" y="0"/>
                  </a:lnTo>
                  <a:lnTo>
                    <a:pt x="34" y="0"/>
                  </a:lnTo>
                  <a:lnTo>
                    <a:pt x="23" y="0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96" name="Freeform 53"/>
            <p:cNvSpPr>
              <a:spLocks noChangeAspect="1"/>
            </p:cNvSpPr>
            <p:nvPr>
              <p:custDataLst>
                <p:tags r:id="rId50"/>
              </p:custDataLst>
            </p:nvPr>
          </p:nvSpPr>
          <p:spPr bwMode="auto">
            <a:xfrm>
              <a:off x="2598609" y="4281301"/>
              <a:ext cx="356508" cy="389568"/>
            </a:xfrm>
            <a:custGeom>
              <a:avLst/>
              <a:gdLst>
                <a:gd name="T0" fmla="*/ 0 w 137"/>
                <a:gd name="T1" fmla="*/ 0 h 159"/>
                <a:gd name="T2" fmla="*/ 0 w 137"/>
                <a:gd name="T3" fmla="*/ 0 h 159"/>
                <a:gd name="T4" fmla="*/ 0 w 137"/>
                <a:gd name="T5" fmla="*/ 0 h 159"/>
                <a:gd name="T6" fmla="*/ 0 w 137"/>
                <a:gd name="T7" fmla="*/ 0 h 159"/>
                <a:gd name="T8" fmla="*/ 0 w 137"/>
                <a:gd name="T9" fmla="*/ 0 h 159"/>
                <a:gd name="T10" fmla="*/ 0 w 137"/>
                <a:gd name="T11" fmla="*/ 0 h 159"/>
                <a:gd name="T12" fmla="*/ 0 w 137"/>
                <a:gd name="T13" fmla="*/ 0 h 159"/>
                <a:gd name="T14" fmla="*/ 0 w 137"/>
                <a:gd name="T15" fmla="*/ 0 h 159"/>
                <a:gd name="T16" fmla="*/ 0 w 137"/>
                <a:gd name="T17" fmla="*/ 0 h 159"/>
                <a:gd name="T18" fmla="*/ 0 w 137"/>
                <a:gd name="T19" fmla="*/ 0 h 159"/>
                <a:gd name="T20" fmla="*/ 0 w 137"/>
                <a:gd name="T21" fmla="*/ 0 h 159"/>
                <a:gd name="T22" fmla="*/ 0 w 137"/>
                <a:gd name="T23" fmla="*/ 0 h 159"/>
                <a:gd name="T24" fmla="*/ 0 w 137"/>
                <a:gd name="T25" fmla="*/ 0 h 159"/>
                <a:gd name="T26" fmla="*/ 0 w 137"/>
                <a:gd name="T27" fmla="*/ 0 h 159"/>
                <a:gd name="T28" fmla="*/ 0 w 137"/>
                <a:gd name="T29" fmla="*/ 0 h 159"/>
                <a:gd name="T30" fmla="*/ 0 w 137"/>
                <a:gd name="T31" fmla="*/ 0 h 159"/>
                <a:gd name="T32" fmla="*/ 0 w 137"/>
                <a:gd name="T33" fmla="*/ 0 h 159"/>
                <a:gd name="T34" fmla="*/ 0 w 137"/>
                <a:gd name="T35" fmla="*/ 0 h 159"/>
                <a:gd name="T36" fmla="*/ 0 w 137"/>
                <a:gd name="T37" fmla="*/ 0 h 159"/>
                <a:gd name="T38" fmla="*/ 0 w 137"/>
                <a:gd name="T39" fmla="*/ 0 h 159"/>
                <a:gd name="T40" fmla="*/ 0 w 137"/>
                <a:gd name="T41" fmla="*/ 0 h 159"/>
                <a:gd name="T42" fmla="*/ 0 w 137"/>
                <a:gd name="T43" fmla="*/ 0 h 159"/>
                <a:gd name="T44" fmla="*/ 0 w 137"/>
                <a:gd name="T45" fmla="*/ 0 h 159"/>
                <a:gd name="T46" fmla="*/ 0 w 137"/>
                <a:gd name="T47" fmla="*/ 0 h 159"/>
                <a:gd name="T48" fmla="*/ 0 w 137"/>
                <a:gd name="T49" fmla="*/ 0 h 159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37" h="159">
                  <a:moveTo>
                    <a:pt x="79" y="11"/>
                  </a:moveTo>
                  <a:lnTo>
                    <a:pt x="91" y="23"/>
                  </a:lnTo>
                  <a:lnTo>
                    <a:pt x="102" y="23"/>
                  </a:lnTo>
                  <a:lnTo>
                    <a:pt x="102" y="45"/>
                  </a:lnTo>
                  <a:lnTo>
                    <a:pt x="91" y="68"/>
                  </a:lnTo>
                  <a:lnTo>
                    <a:pt x="102" y="90"/>
                  </a:lnTo>
                  <a:lnTo>
                    <a:pt x="124" y="90"/>
                  </a:lnTo>
                  <a:lnTo>
                    <a:pt x="124" y="124"/>
                  </a:lnTo>
                  <a:lnTo>
                    <a:pt x="136" y="135"/>
                  </a:lnTo>
                  <a:lnTo>
                    <a:pt x="136" y="147"/>
                  </a:lnTo>
                  <a:lnTo>
                    <a:pt x="124" y="147"/>
                  </a:lnTo>
                  <a:lnTo>
                    <a:pt x="113" y="158"/>
                  </a:lnTo>
                  <a:lnTo>
                    <a:pt x="91" y="147"/>
                  </a:lnTo>
                  <a:lnTo>
                    <a:pt x="79" y="158"/>
                  </a:lnTo>
                  <a:lnTo>
                    <a:pt x="68" y="147"/>
                  </a:lnTo>
                  <a:lnTo>
                    <a:pt x="68" y="135"/>
                  </a:lnTo>
                  <a:lnTo>
                    <a:pt x="57" y="124"/>
                  </a:lnTo>
                  <a:lnTo>
                    <a:pt x="23" y="102"/>
                  </a:lnTo>
                  <a:lnTo>
                    <a:pt x="0" y="90"/>
                  </a:lnTo>
                  <a:lnTo>
                    <a:pt x="0" y="79"/>
                  </a:lnTo>
                  <a:lnTo>
                    <a:pt x="23" y="57"/>
                  </a:lnTo>
                  <a:lnTo>
                    <a:pt x="34" y="23"/>
                  </a:lnTo>
                  <a:lnTo>
                    <a:pt x="57" y="11"/>
                  </a:lnTo>
                  <a:lnTo>
                    <a:pt x="57" y="0"/>
                  </a:lnTo>
                  <a:lnTo>
                    <a:pt x="79" y="11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97" name="Freeform 54"/>
            <p:cNvSpPr>
              <a:spLocks noChangeAspect="1"/>
            </p:cNvSpPr>
            <p:nvPr>
              <p:custDataLst>
                <p:tags r:id="rId51"/>
              </p:custDataLst>
            </p:nvPr>
          </p:nvSpPr>
          <p:spPr bwMode="auto">
            <a:xfrm>
              <a:off x="2803271" y="4637855"/>
              <a:ext cx="92428" cy="33014"/>
            </a:xfrm>
            <a:custGeom>
              <a:avLst/>
              <a:gdLst>
                <a:gd name="T0" fmla="*/ 0 w 35"/>
                <a:gd name="T1" fmla="*/ 0 h 12"/>
                <a:gd name="T2" fmla="*/ 0 w 35"/>
                <a:gd name="T3" fmla="*/ 0 h 12"/>
                <a:gd name="T4" fmla="*/ 0 w 35"/>
                <a:gd name="T5" fmla="*/ 0 h 12"/>
                <a:gd name="T6" fmla="*/ 0 w 35"/>
                <a:gd name="T7" fmla="*/ 0 h 12"/>
                <a:gd name="T8" fmla="*/ 0 w 35"/>
                <a:gd name="T9" fmla="*/ 0 h 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" h="12">
                  <a:moveTo>
                    <a:pt x="0" y="11"/>
                  </a:moveTo>
                  <a:lnTo>
                    <a:pt x="12" y="0"/>
                  </a:lnTo>
                  <a:lnTo>
                    <a:pt x="34" y="11"/>
                  </a:lnTo>
                  <a:lnTo>
                    <a:pt x="12" y="11"/>
                  </a:lnTo>
                  <a:lnTo>
                    <a:pt x="0" y="11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98" name="Freeform 55"/>
            <p:cNvSpPr>
              <a:spLocks noChangeAspect="1"/>
            </p:cNvSpPr>
            <p:nvPr>
              <p:custDataLst>
                <p:tags r:id="rId52"/>
              </p:custDataLst>
            </p:nvPr>
          </p:nvSpPr>
          <p:spPr bwMode="auto">
            <a:xfrm>
              <a:off x="2889097" y="4637855"/>
              <a:ext cx="66020" cy="33014"/>
            </a:xfrm>
            <a:custGeom>
              <a:avLst/>
              <a:gdLst>
                <a:gd name="T0" fmla="*/ 0 w 24"/>
                <a:gd name="T1" fmla="*/ 0 h 12"/>
                <a:gd name="T2" fmla="*/ 0 w 24"/>
                <a:gd name="T3" fmla="*/ 0 h 12"/>
                <a:gd name="T4" fmla="*/ 0 w 24"/>
                <a:gd name="T5" fmla="*/ 0 h 12"/>
                <a:gd name="T6" fmla="*/ 0 w 24"/>
                <a:gd name="T7" fmla="*/ 0 h 12"/>
                <a:gd name="T8" fmla="*/ 0 w 24"/>
                <a:gd name="T9" fmla="*/ 0 h 12"/>
                <a:gd name="T10" fmla="*/ 0 w 24"/>
                <a:gd name="T11" fmla="*/ 0 h 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" h="12">
                  <a:moveTo>
                    <a:pt x="0" y="11"/>
                  </a:moveTo>
                  <a:lnTo>
                    <a:pt x="11" y="0"/>
                  </a:lnTo>
                  <a:lnTo>
                    <a:pt x="23" y="0"/>
                  </a:lnTo>
                  <a:lnTo>
                    <a:pt x="11" y="11"/>
                  </a:lnTo>
                  <a:lnTo>
                    <a:pt x="23" y="11"/>
                  </a:lnTo>
                  <a:lnTo>
                    <a:pt x="0" y="11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99" name="Freeform 56"/>
            <p:cNvSpPr>
              <a:spLocks noChangeAspect="1"/>
            </p:cNvSpPr>
            <p:nvPr>
              <p:custDataLst>
                <p:tags r:id="rId53"/>
              </p:custDataLst>
            </p:nvPr>
          </p:nvSpPr>
          <p:spPr bwMode="auto">
            <a:xfrm>
              <a:off x="2420355" y="4499195"/>
              <a:ext cx="858261" cy="779135"/>
            </a:xfrm>
            <a:custGeom>
              <a:avLst/>
              <a:gdLst>
                <a:gd name="T0" fmla="*/ 0 w 328"/>
                <a:gd name="T1" fmla="*/ 0 h 317"/>
                <a:gd name="T2" fmla="*/ 0 w 328"/>
                <a:gd name="T3" fmla="*/ 0 h 317"/>
                <a:gd name="T4" fmla="*/ 0 w 328"/>
                <a:gd name="T5" fmla="*/ 0 h 317"/>
                <a:gd name="T6" fmla="*/ 0 w 328"/>
                <a:gd name="T7" fmla="*/ 0 h 317"/>
                <a:gd name="T8" fmla="*/ 0 w 328"/>
                <a:gd name="T9" fmla="*/ 0 h 317"/>
                <a:gd name="T10" fmla="*/ 0 w 328"/>
                <a:gd name="T11" fmla="*/ 0 h 317"/>
                <a:gd name="T12" fmla="*/ 0 w 328"/>
                <a:gd name="T13" fmla="*/ 0 h 317"/>
                <a:gd name="T14" fmla="*/ 0 w 328"/>
                <a:gd name="T15" fmla="*/ 0 h 317"/>
                <a:gd name="T16" fmla="*/ 0 w 328"/>
                <a:gd name="T17" fmla="*/ 0 h 317"/>
                <a:gd name="T18" fmla="*/ 0 w 328"/>
                <a:gd name="T19" fmla="*/ 0 h 317"/>
                <a:gd name="T20" fmla="*/ 0 w 328"/>
                <a:gd name="T21" fmla="*/ 0 h 317"/>
                <a:gd name="T22" fmla="*/ 0 w 328"/>
                <a:gd name="T23" fmla="*/ 0 h 317"/>
                <a:gd name="T24" fmla="*/ 0 w 328"/>
                <a:gd name="T25" fmla="*/ 0 h 317"/>
                <a:gd name="T26" fmla="*/ 0 w 328"/>
                <a:gd name="T27" fmla="*/ 0 h 317"/>
                <a:gd name="T28" fmla="*/ 0 w 328"/>
                <a:gd name="T29" fmla="*/ 0 h 317"/>
                <a:gd name="T30" fmla="*/ 0 w 328"/>
                <a:gd name="T31" fmla="*/ 0 h 317"/>
                <a:gd name="T32" fmla="*/ 0 w 328"/>
                <a:gd name="T33" fmla="*/ 0 h 317"/>
                <a:gd name="T34" fmla="*/ 0 w 328"/>
                <a:gd name="T35" fmla="*/ 0 h 317"/>
                <a:gd name="T36" fmla="*/ 0 w 328"/>
                <a:gd name="T37" fmla="*/ 0 h 317"/>
                <a:gd name="T38" fmla="*/ 0 w 328"/>
                <a:gd name="T39" fmla="*/ 0 h 317"/>
                <a:gd name="T40" fmla="*/ 0 w 328"/>
                <a:gd name="T41" fmla="*/ 0 h 317"/>
                <a:gd name="T42" fmla="*/ 0 w 328"/>
                <a:gd name="T43" fmla="*/ 0 h 317"/>
                <a:gd name="T44" fmla="*/ 0 w 328"/>
                <a:gd name="T45" fmla="*/ 0 h 317"/>
                <a:gd name="T46" fmla="*/ 0 w 328"/>
                <a:gd name="T47" fmla="*/ 0 h 317"/>
                <a:gd name="T48" fmla="*/ 0 w 328"/>
                <a:gd name="T49" fmla="*/ 0 h 317"/>
                <a:gd name="T50" fmla="*/ 0 w 328"/>
                <a:gd name="T51" fmla="*/ 0 h 317"/>
                <a:gd name="T52" fmla="*/ 0 w 328"/>
                <a:gd name="T53" fmla="*/ 0 h 317"/>
                <a:gd name="T54" fmla="*/ 0 w 328"/>
                <a:gd name="T55" fmla="*/ 0 h 317"/>
                <a:gd name="T56" fmla="*/ 0 w 328"/>
                <a:gd name="T57" fmla="*/ 0 h 317"/>
                <a:gd name="T58" fmla="*/ 0 w 328"/>
                <a:gd name="T59" fmla="*/ 0 h 317"/>
                <a:gd name="T60" fmla="*/ 0 w 328"/>
                <a:gd name="T61" fmla="*/ 0 h 317"/>
                <a:gd name="T62" fmla="*/ 0 w 328"/>
                <a:gd name="T63" fmla="*/ 0 h 317"/>
                <a:gd name="T64" fmla="*/ 0 w 328"/>
                <a:gd name="T65" fmla="*/ 0 h 317"/>
                <a:gd name="T66" fmla="*/ 0 w 328"/>
                <a:gd name="T67" fmla="*/ 0 h 317"/>
                <a:gd name="T68" fmla="*/ 0 w 328"/>
                <a:gd name="T69" fmla="*/ 0 h 317"/>
                <a:gd name="T70" fmla="*/ 0 w 328"/>
                <a:gd name="T71" fmla="*/ 0 h 317"/>
                <a:gd name="T72" fmla="*/ 0 w 328"/>
                <a:gd name="T73" fmla="*/ 0 h 317"/>
                <a:gd name="T74" fmla="*/ 0 w 328"/>
                <a:gd name="T75" fmla="*/ 0 h 317"/>
                <a:gd name="T76" fmla="*/ 0 w 328"/>
                <a:gd name="T77" fmla="*/ 0 h 317"/>
                <a:gd name="T78" fmla="*/ 0 w 328"/>
                <a:gd name="T79" fmla="*/ 0 h 317"/>
                <a:gd name="T80" fmla="*/ 0 w 328"/>
                <a:gd name="T81" fmla="*/ 0 h 317"/>
                <a:gd name="T82" fmla="*/ 0 w 328"/>
                <a:gd name="T83" fmla="*/ 0 h 317"/>
                <a:gd name="T84" fmla="*/ 0 w 328"/>
                <a:gd name="T85" fmla="*/ 0 h 317"/>
                <a:gd name="T86" fmla="*/ 0 w 328"/>
                <a:gd name="T87" fmla="*/ 0 h 317"/>
                <a:gd name="T88" fmla="*/ 0 w 328"/>
                <a:gd name="T89" fmla="*/ 0 h 317"/>
                <a:gd name="T90" fmla="*/ 0 w 328"/>
                <a:gd name="T91" fmla="*/ 0 h 317"/>
                <a:gd name="T92" fmla="*/ 0 w 328"/>
                <a:gd name="T93" fmla="*/ 0 h 317"/>
                <a:gd name="T94" fmla="*/ 0 w 328"/>
                <a:gd name="T95" fmla="*/ 0 h 317"/>
                <a:gd name="T96" fmla="*/ 0 w 328"/>
                <a:gd name="T97" fmla="*/ 0 h 317"/>
                <a:gd name="T98" fmla="*/ 0 w 328"/>
                <a:gd name="T99" fmla="*/ 0 h 31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28" h="317">
                  <a:moveTo>
                    <a:pt x="270" y="260"/>
                  </a:moveTo>
                  <a:lnTo>
                    <a:pt x="282" y="248"/>
                  </a:lnTo>
                  <a:lnTo>
                    <a:pt x="293" y="237"/>
                  </a:lnTo>
                  <a:lnTo>
                    <a:pt x="304" y="226"/>
                  </a:lnTo>
                  <a:lnTo>
                    <a:pt x="304" y="215"/>
                  </a:lnTo>
                  <a:lnTo>
                    <a:pt x="316" y="203"/>
                  </a:lnTo>
                  <a:lnTo>
                    <a:pt x="327" y="203"/>
                  </a:lnTo>
                  <a:lnTo>
                    <a:pt x="327" y="192"/>
                  </a:lnTo>
                  <a:lnTo>
                    <a:pt x="327" y="181"/>
                  </a:lnTo>
                  <a:lnTo>
                    <a:pt x="316" y="169"/>
                  </a:lnTo>
                  <a:lnTo>
                    <a:pt x="304" y="158"/>
                  </a:lnTo>
                  <a:lnTo>
                    <a:pt x="293" y="158"/>
                  </a:lnTo>
                  <a:lnTo>
                    <a:pt x="293" y="169"/>
                  </a:lnTo>
                  <a:lnTo>
                    <a:pt x="282" y="169"/>
                  </a:lnTo>
                  <a:lnTo>
                    <a:pt x="270" y="169"/>
                  </a:lnTo>
                  <a:lnTo>
                    <a:pt x="259" y="169"/>
                  </a:lnTo>
                  <a:lnTo>
                    <a:pt x="248" y="169"/>
                  </a:lnTo>
                  <a:lnTo>
                    <a:pt x="237" y="158"/>
                  </a:lnTo>
                  <a:lnTo>
                    <a:pt x="248" y="147"/>
                  </a:lnTo>
                  <a:lnTo>
                    <a:pt x="237" y="136"/>
                  </a:lnTo>
                  <a:lnTo>
                    <a:pt x="237" y="102"/>
                  </a:lnTo>
                  <a:lnTo>
                    <a:pt x="203" y="68"/>
                  </a:lnTo>
                  <a:lnTo>
                    <a:pt x="180" y="68"/>
                  </a:lnTo>
                  <a:lnTo>
                    <a:pt x="158" y="68"/>
                  </a:lnTo>
                  <a:lnTo>
                    <a:pt x="146" y="68"/>
                  </a:lnTo>
                  <a:lnTo>
                    <a:pt x="135" y="57"/>
                  </a:lnTo>
                  <a:lnTo>
                    <a:pt x="135" y="45"/>
                  </a:lnTo>
                  <a:lnTo>
                    <a:pt x="124" y="34"/>
                  </a:lnTo>
                  <a:lnTo>
                    <a:pt x="90" y="12"/>
                  </a:lnTo>
                  <a:lnTo>
                    <a:pt x="67" y="0"/>
                  </a:lnTo>
                  <a:lnTo>
                    <a:pt x="33" y="23"/>
                  </a:lnTo>
                  <a:lnTo>
                    <a:pt x="45" y="34"/>
                  </a:lnTo>
                  <a:lnTo>
                    <a:pt x="33" y="57"/>
                  </a:lnTo>
                  <a:lnTo>
                    <a:pt x="22" y="57"/>
                  </a:lnTo>
                  <a:lnTo>
                    <a:pt x="22" y="68"/>
                  </a:lnTo>
                  <a:lnTo>
                    <a:pt x="0" y="68"/>
                  </a:lnTo>
                  <a:lnTo>
                    <a:pt x="0" y="79"/>
                  </a:lnTo>
                  <a:lnTo>
                    <a:pt x="11" y="79"/>
                  </a:lnTo>
                  <a:lnTo>
                    <a:pt x="45" y="136"/>
                  </a:lnTo>
                  <a:lnTo>
                    <a:pt x="56" y="147"/>
                  </a:lnTo>
                  <a:lnTo>
                    <a:pt x="67" y="169"/>
                  </a:lnTo>
                  <a:lnTo>
                    <a:pt x="67" y="192"/>
                  </a:lnTo>
                  <a:lnTo>
                    <a:pt x="90" y="215"/>
                  </a:lnTo>
                  <a:lnTo>
                    <a:pt x="112" y="260"/>
                  </a:lnTo>
                  <a:lnTo>
                    <a:pt x="124" y="271"/>
                  </a:lnTo>
                  <a:lnTo>
                    <a:pt x="135" y="260"/>
                  </a:lnTo>
                  <a:lnTo>
                    <a:pt x="158" y="294"/>
                  </a:lnTo>
                  <a:lnTo>
                    <a:pt x="169" y="316"/>
                  </a:lnTo>
                  <a:lnTo>
                    <a:pt x="237" y="260"/>
                  </a:lnTo>
                  <a:lnTo>
                    <a:pt x="270" y="260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00" name="Freeform 57"/>
            <p:cNvSpPr>
              <a:spLocks noChangeAspect="1"/>
            </p:cNvSpPr>
            <p:nvPr>
              <p:custDataLst>
                <p:tags r:id="rId54"/>
              </p:custDataLst>
            </p:nvPr>
          </p:nvSpPr>
          <p:spPr bwMode="auto">
            <a:xfrm>
              <a:off x="3126769" y="4835940"/>
              <a:ext cx="270682" cy="310333"/>
            </a:xfrm>
            <a:custGeom>
              <a:avLst/>
              <a:gdLst>
                <a:gd name="T0" fmla="*/ 0 w 103"/>
                <a:gd name="T1" fmla="*/ 0 h 125"/>
                <a:gd name="T2" fmla="*/ 0 w 103"/>
                <a:gd name="T3" fmla="*/ 0 h 125"/>
                <a:gd name="T4" fmla="*/ 0 w 103"/>
                <a:gd name="T5" fmla="*/ 0 h 125"/>
                <a:gd name="T6" fmla="*/ 0 w 103"/>
                <a:gd name="T7" fmla="*/ 0 h 125"/>
                <a:gd name="T8" fmla="*/ 0 w 103"/>
                <a:gd name="T9" fmla="*/ 0 h 125"/>
                <a:gd name="T10" fmla="*/ 0 w 103"/>
                <a:gd name="T11" fmla="*/ 0 h 125"/>
                <a:gd name="T12" fmla="*/ 0 w 103"/>
                <a:gd name="T13" fmla="*/ 0 h 125"/>
                <a:gd name="T14" fmla="*/ 0 w 103"/>
                <a:gd name="T15" fmla="*/ 0 h 125"/>
                <a:gd name="T16" fmla="*/ 0 w 103"/>
                <a:gd name="T17" fmla="*/ 0 h 125"/>
                <a:gd name="T18" fmla="*/ 0 w 103"/>
                <a:gd name="T19" fmla="*/ 0 h 125"/>
                <a:gd name="T20" fmla="*/ 0 w 103"/>
                <a:gd name="T21" fmla="*/ 0 h 125"/>
                <a:gd name="T22" fmla="*/ 0 w 103"/>
                <a:gd name="T23" fmla="*/ 0 h 125"/>
                <a:gd name="T24" fmla="*/ 0 w 103"/>
                <a:gd name="T25" fmla="*/ 0 h 125"/>
                <a:gd name="T26" fmla="*/ 0 w 103"/>
                <a:gd name="T27" fmla="*/ 0 h 125"/>
                <a:gd name="T28" fmla="*/ 0 w 103"/>
                <a:gd name="T29" fmla="*/ 0 h 125"/>
                <a:gd name="T30" fmla="*/ 0 w 103"/>
                <a:gd name="T31" fmla="*/ 0 h 125"/>
                <a:gd name="T32" fmla="*/ 0 w 103"/>
                <a:gd name="T33" fmla="*/ 0 h 125"/>
                <a:gd name="T34" fmla="*/ 0 w 103"/>
                <a:gd name="T35" fmla="*/ 0 h 125"/>
                <a:gd name="T36" fmla="*/ 0 w 103"/>
                <a:gd name="T37" fmla="*/ 0 h 125"/>
                <a:gd name="T38" fmla="*/ 0 w 103"/>
                <a:gd name="T39" fmla="*/ 0 h 125"/>
                <a:gd name="T40" fmla="*/ 0 w 103"/>
                <a:gd name="T41" fmla="*/ 0 h 125"/>
                <a:gd name="T42" fmla="*/ 0 w 103"/>
                <a:gd name="T43" fmla="*/ 0 h 125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03" h="125">
                  <a:moveTo>
                    <a:pt x="0" y="124"/>
                  </a:moveTo>
                  <a:lnTo>
                    <a:pt x="34" y="124"/>
                  </a:lnTo>
                  <a:lnTo>
                    <a:pt x="46" y="112"/>
                  </a:lnTo>
                  <a:lnTo>
                    <a:pt x="68" y="101"/>
                  </a:lnTo>
                  <a:lnTo>
                    <a:pt x="79" y="90"/>
                  </a:lnTo>
                  <a:lnTo>
                    <a:pt x="79" y="79"/>
                  </a:lnTo>
                  <a:lnTo>
                    <a:pt x="91" y="56"/>
                  </a:lnTo>
                  <a:lnTo>
                    <a:pt x="102" y="45"/>
                  </a:lnTo>
                  <a:lnTo>
                    <a:pt x="91" y="22"/>
                  </a:lnTo>
                  <a:lnTo>
                    <a:pt x="68" y="11"/>
                  </a:lnTo>
                  <a:lnTo>
                    <a:pt x="57" y="0"/>
                  </a:lnTo>
                  <a:lnTo>
                    <a:pt x="34" y="22"/>
                  </a:lnTo>
                  <a:lnTo>
                    <a:pt x="46" y="33"/>
                  </a:lnTo>
                  <a:lnTo>
                    <a:pt x="57" y="45"/>
                  </a:lnTo>
                  <a:lnTo>
                    <a:pt x="57" y="56"/>
                  </a:lnTo>
                  <a:lnTo>
                    <a:pt x="57" y="67"/>
                  </a:lnTo>
                  <a:lnTo>
                    <a:pt x="46" y="67"/>
                  </a:lnTo>
                  <a:lnTo>
                    <a:pt x="34" y="79"/>
                  </a:lnTo>
                  <a:lnTo>
                    <a:pt x="34" y="90"/>
                  </a:lnTo>
                  <a:lnTo>
                    <a:pt x="23" y="101"/>
                  </a:lnTo>
                  <a:lnTo>
                    <a:pt x="12" y="112"/>
                  </a:lnTo>
                  <a:lnTo>
                    <a:pt x="0" y="124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01" name="Freeform 58"/>
            <p:cNvSpPr>
              <a:spLocks noChangeAspect="1"/>
            </p:cNvSpPr>
            <p:nvPr>
              <p:custDataLst>
                <p:tags r:id="rId55"/>
              </p:custDataLst>
            </p:nvPr>
          </p:nvSpPr>
          <p:spPr bwMode="auto">
            <a:xfrm>
              <a:off x="2743853" y="5139671"/>
              <a:ext cx="382916" cy="171674"/>
            </a:xfrm>
            <a:custGeom>
              <a:avLst/>
              <a:gdLst>
                <a:gd name="T0" fmla="*/ 0 w 147"/>
                <a:gd name="T1" fmla="*/ 0 h 68"/>
                <a:gd name="T2" fmla="*/ 0 w 147"/>
                <a:gd name="T3" fmla="*/ 0 h 68"/>
                <a:gd name="T4" fmla="*/ 0 w 147"/>
                <a:gd name="T5" fmla="*/ 0 h 68"/>
                <a:gd name="T6" fmla="*/ 0 w 147"/>
                <a:gd name="T7" fmla="*/ 0 h 68"/>
                <a:gd name="T8" fmla="*/ 0 w 147"/>
                <a:gd name="T9" fmla="*/ 0 h 68"/>
                <a:gd name="T10" fmla="*/ 0 w 147"/>
                <a:gd name="T11" fmla="*/ 0 h 68"/>
                <a:gd name="T12" fmla="*/ 0 w 147"/>
                <a:gd name="T13" fmla="*/ 0 h 68"/>
                <a:gd name="T14" fmla="*/ 0 w 147"/>
                <a:gd name="T15" fmla="*/ 0 h 68"/>
                <a:gd name="T16" fmla="*/ 0 w 147"/>
                <a:gd name="T17" fmla="*/ 0 h 68"/>
                <a:gd name="T18" fmla="*/ 0 w 147"/>
                <a:gd name="T19" fmla="*/ 0 h 68"/>
                <a:gd name="T20" fmla="*/ 0 w 147"/>
                <a:gd name="T21" fmla="*/ 0 h 68"/>
                <a:gd name="T22" fmla="*/ 0 w 147"/>
                <a:gd name="T23" fmla="*/ 0 h 68"/>
                <a:gd name="T24" fmla="*/ 0 w 147"/>
                <a:gd name="T25" fmla="*/ 0 h 68"/>
                <a:gd name="T26" fmla="*/ 0 w 147"/>
                <a:gd name="T27" fmla="*/ 0 h 6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7" h="68">
                  <a:moveTo>
                    <a:pt x="0" y="11"/>
                  </a:moveTo>
                  <a:lnTo>
                    <a:pt x="11" y="0"/>
                  </a:lnTo>
                  <a:lnTo>
                    <a:pt x="34" y="34"/>
                  </a:lnTo>
                  <a:lnTo>
                    <a:pt x="45" y="56"/>
                  </a:lnTo>
                  <a:lnTo>
                    <a:pt x="113" y="0"/>
                  </a:lnTo>
                  <a:lnTo>
                    <a:pt x="146" y="0"/>
                  </a:lnTo>
                  <a:lnTo>
                    <a:pt x="135" y="11"/>
                  </a:lnTo>
                  <a:lnTo>
                    <a:pt x="135" y="22"/>
                  </a:lnTo>
                  <a:lnTo>
                    <a:pt x="101" y="34"/>
                  </a:lnTo>
                  <a:lnTo>
                    <a:pt x="67" y="67"/>
                  </a:lnTo>
                  <a:lnTo>
                    <a:pt x="45" y="67"/>
                  </a:lnTo>
                  <a:lnTo>
                    <a:pt x="22" y="67"/>
                  </a:lnTo>
                  <a:lnTo>
                    <a:pt x="11" y="67"/>
                  </a:lnTo>
                  <a:lnTo>
                    <a:pt x="0" y="11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02" name="Freeform 59"/>
            <p:cNvSpPr>
              <a:spLocks noChangeAspect="1"/>
            </p:cNvSpPr>
            <p:nvPr>
              <p:custDataLst>
                <p:tags r:id="rId56"/>
              </p:custDataLst>
            </p:nvPr>
          </p:nvSpPr>
          <p:spPr bwMode="auto">
            <a:xfrm>
              <a:off x="2776863" y="4175656"/>
              <a:ext cx="732823" cy="660284"/>
            </a:xfrm>
            <a:custGeom>
              <a:avLst/>
              <a:gdLst>
                <a:gd name="T0" fmla="*/ 0 w 283"/>
                <a:gd name="T1" fmla="*/ 0 h 272"/>
                <a:gd name="T2" fmla="*/ 0 w 283"/>
                <a:gd name="T3" fmla="*/ 0 h 272"/>
                <a:gd name="T4" fmla="*/ 0 w 283"/>
                <a:gd name="T5" fmla="*/ 0 h 272"/>
                <a:gd name="T6" fmla="*/ 0 w 283"/>
                <a:gd name="T7" fmla="*/ 0 h 272"/>
                <a:gd name="T8" fmla="*/ 0 w 283"/>
                <a:gd name="T9" fmla="*/ 0 h 272"/>
                <a:gd name="T10" fmla="*/ 0 w 283"/>
                <a:gd name="T11" fmla="*/ 0 h 272"/>
                <a:gd name="T12" fmla="*/ 0 w 283"/>
                <a:gd name="T13" fmla="*/ 0 h 272"/>
                <a:gd name="T14" fmla="*/ 0 w 283"/>
                <a:gd name="T15" fmla="*/ 0 h 272"/>
                <a:gd name="T16" fmla="*/ 0 w 283"/>
                <a:gd name="T17" fmla="*/ 0 h 272"/>
                <a:gd name="T18" fmla="*/ 0 w 283"/>
                <a:gd name="T19" fmla="*/ 0 h 272"/>
                <a:gd name="T20" fmla="*/ 0 w 283"/>
                <a:gd name="T21" fmla="*/ 0 h 272"/>
                <a:gd name="T22" fmla="*/ 0 w 283"/>
                <a:gd name="T23" fmla="*/ 0 h 272"/>
                <a:gd name="T24" fmla="*/ 0 w 283"/>
                <a:gd name="T25" fmla="*/ 0 h 272"/>
                <a:gd name="T26" fmla="*/ 0 w 283"/>
                <a:gd name="T27" fmla="*/ 0 h 272"/>
                <a:gd name="T28" fmla="*/ 0 w 283"/>
                <a:gd name="T29" fmla="*/ 0 h 272"/>
                <a:gd name="T30" fmla="*/ 0 w 283"/>
                <a:gd name="T31" fmla="*/ 0 h 272"/>
                <a:gd name="T32" fmla="*/ 0 w 283"/>
                <a:gd name="T33" fmla="*/ 0 h 272"/>
                <a:gd name="T34" fmla="*/ 0 w 283"/>
                <a:gd name="T35" fmla="*/ 0 h 272"/>
                <a:gd name="T36" fmla="*/ 0 w 283"/>
                <a:gd name="T37" fmla="*/ 0 h 272"/>
                <a:gd name="T38" fmla="*/ 0 w 283"/>
                <a:gd name="T39" fmla="*/ 0 h 272"/>
                <a:gd name="T40" fmla="*/ 0 w 283"/>
                <a:gd name="T41" fmla="*/ 0 h 272"/>
                <a:gd name="T42" fmla="*/ 0 w 283"/>
                <a:gd name="T43" fmla="*/ 0 h 272"/>
                <a:gd name="T44" fmla="*/ 0 w 283"/>
                <a:gd name="T45" fmla="*/ 0 h 272"/>
                <a:gd name="T46" fmla="*/ 0 w 283"/>
                <a:gd name="T47" fmla="*/ 0 h 272"/>
                <a:gd name="T48" fmla="*/ 0 w 283"/>
                <a:gd name="T49" fmla="*/ 0 h 272"/>
                <a:gd name="T50" fmla="*/ 0 w 283"/>
                <a:gd name="T51" fmla="*/ 0 h 272"/>
                <a:gd name="T52" fmla="*/ 0 w 283"/>
                <a:gd name="T53" fmla="*/ 0 h 272"/>
                <a:gd name="T54" fmla="*/ 0 w 283"/>
                <a:gd name="T55" fmla="*/ 0 h 272"/>
                <a:gd name="T56" fmla="*/ 0 w 283"/>
                <a:gd name="T57" fmla="*/ 0 h 272"/>
                <a:gd name="T58" fmla="*/ 0 w 283"/>
                <a:gd name="T59" fmla="*/ 0 h 272"/>
                <a:gd name="T60" fmla="*/ 0 w 283"/>
                <a:gd name="T61" fmla="*/ 0 h 272"/>
                <a:gd name="T62" fmla="*/ 0 w 283"/>
                <a:gd name="T63" fmla="*/ 0 h 272"/>
                <a:gd name="T64" fmla="*/ 0 w 283"/>
                <a:gd name="T65" fmla="*/ 0 h 272"/>
                <a:gd name="T66" fmla="*/ 0 w 283"/>
                <a:gd name="T67" fmla="*/ 0 h 272"/>
                <a:gd name="T68" fmla="*/ 0 w 283"/>
                <a:gd name="T69" fmla="*/ 0 h 272"/>
                <a:gd name="T70" fmla="*/ 0 w 283"/>
                <a:gd name="T71" fmla="*/ 0 h 272"/>
                <a:gd name="T72" fmla="*/ 0 w 283"/>
                <a:gd name="T73" fmla="*/ 0 h 272"/>
                <a:gd name="T74" fmla="*/ 0 w 283"/>
                <a:gd name="T75" fmla="*/ 0 h 272"/>
                <a:gd name="T76" fmla="*/ 0 w 283"/>
                <a:gd name="T77" fmla="*/ 0 h 272"/>
                <a:gd name="T78" fmla="*/ 0 w 283"/>
                <a:gd name="T79" fmla="*/ 0 h 272"/>
                <a:gd name="T80" fmla="*/ 0 w 283"/>
                <a:gd name="T81" fmla="*/ 0 h 272"/>
                <a:gd name="T82" fmla="*/ 0 w 283"/>
                <a:gd name="T83" fmla="*/ 0 h 272"/>
                <a:gd name="T84" fmla="*/ 0 w 283"/>
                <a:gd name="T85" fmla="*/ 0 h 272"/>
                <a:gd name="T86" fmla="*/ 0 w 283"/>
                <a:gd name="T87" fmla="*/ 0 h 272"/>
                <a:gd name="T88" fmla="*/ 0 w 283"/>
                <a:gd name="T89" fmla="*/ 0 h 27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283" h="272">
                  <a:moveTo>
                    <a:pt x="271" y="271"/>
                  </a:moveTo>
                  <a:lnTo>
                    <a:pt x="203" y="259"/>
                  </a:lnTo>
                  <a:lnTo>
                    <a:pt x="192" y="237"/>
                  </a:lnTo>
                  <a:lnTo>
                    <a:pt x="169" y="248"/>
                  </a:lnTo>
                  <a:lnTo>
                    <a:pt x="147" y="248"/>
                  </a:lnTo>
                  <a:lnTo>
                    <a:pt x="113" y="214"/>
                  </a:lnTo>
                  <a:lnTo>
                    <a:pt x="102" y="192"/>
                  </a:lnTo>
                  <a:lnTo>
                    <a:pt x="79" y="180"/>
                  </a:lnTo>
                  <a:lnTo>
                    <a:pt x="68" y="180"/>
                  </a:lnTo>
                  <a:lnTo>
                    <a:pt x="56" y="169"/>
                  </a:lnTo>
                  <a:lnTo>
                    <a:pt x="56" y="135"/>
                  </a:lnTo>
                  <a:lnTo>
                    <a:pt x="34" y="135"/>
                  </a:lnTo>
                  <a:lnTo>
                    <a:pt x="23" y="113"/>
                  </a:lnTo>
                  <a:lnTo>
                    <a:pt x="34" y="90"/>
                  </a:lnTo>
                  <a:lnTo>
                    <a:pt x="34" y="68"/>
                  </a:lnTo>
                  <a:lnTo>
                    <a:pt x="23" y="68"/>
                  </a:lnTo>
                  <a:lnTo>
                    <a:pt x="11" y="56"/>
                  </a:lnTo>
                  <a:lnTo>
                    <a:pt x="0" y="0"/>
                  </a:lnTo>
                  <a:lnTo>
                    <a:pt x="11" y="0"/>
                  </a:lnTo>
                  <a:lnTo>
                    <a:pt x="23" y="11"/>
                  </a:lnTo>
                  <a:lnTo>
                    <a:pt x="34" y="11"/>
                  </a:lnTo>
                  <a:lnTo>
                    <a:pt x="45" y="11"/>
                  </a:lnTo>
                  <a:lnTo>
                    <a:pt x="56" y="0"/>
                  </a:lnTo>
                  <a:lnTo>
                    <a:pt x="68" y="0"/>
                  </a:lnTo>
                  <a:lnTo>
                    <a:pt x="56" y="11"/>
                  </a:lnTo>
                  <a:lnTo>
                    <a:pt x="79" y="23"/>
                  </a:lnTo>
                  <a:lnTo>
                    <a:pt x="79" y="45"/>
                  </a:lnTo>
                  <a:lnTo>
                    <a:pt x="113" y="68"/>
                  </a:lnTo>
                  <a:lnTo>
                    <a:pt x="158" y="68"/>
                  </a:lnTo>
                  <a:lnTo>
                    <a:pt x="158" y="45"/>
                  </a:lnTo>
                  <a:lnTo>
                    <a:pt x="169" y="34"/>
                  </a:lnTo>
                  <a:lnTo>
                    <a:pt x="203" y="34"/>
                  </a:lnTo>
                  <a:lnTo>
                    <a:pt x="260" y="68"/>
                  </a:lnTo>
                  <a:lnTo>
                    <a:pt x="260" y="79"/>
                  </a:lnTo>
                  <a:lnTo>
                    <a:pt x="260" y="90"/>
                  </a:lnTo>
                  <a:lnTo>
                    <a:pt x="248" y="113"/>
                  </a:lnTo>
                  <a:lnTo>
                    <a:pt x="248" y="147"/>
                  </a:lnTo>
                  <a:lnTo>
                    <a:pt x="271" y="158"/>
                  </a:lnTo>
                  <a:lnTo>
                    <a:pt x="271" y="169"/>
                  </a:lnTo>
                  <a:lnTo>
                    <a:pt x="260" y="192"/>
                  </a:lnTo>
                  <a:lnTo>
                    <a:pt x="271" y="203"/>
                  </a:lnTo>
                  <a:lnTo>
                    <a:pt x="282" y="214"/>
                  </a:lnTo>
                  <a:lnTo>
                    <a:pt x="282" y="237"/>
                  </a:lnTo>
                  <a:lnTo>
                    <a:pt x="271" y="248"/>
                  </a:lnTo>
                  <a:lnTo>
                    <a:pt x="271" y="271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03" name="Freeform 60"/>
            <p:cNvSpPr>
              <a:spLocks noChangeAspect="1"/>
            </p:cNvSpPr>
            <p:nvPr>
              <p:custDataLst>
                <p:tags r:id="rId57"/>
              </p:custDataLst>
            </p:nvPr>
          </p:nvSpPr>
          <p:spPr bwMode="auto">
            <a:xfrm>
              <a:off x="3417257" y="4228479"/>
              <a:ext cx="567773" cy="442390"/>
            </a:xfrm>
            <a:custGeom>
              <a:avLst/>
              <a:gdLst>
                <a:gd name="T0" fmla="*/ 0 w 216"/>
                <a:gd name="T1" fmla="*/ 0 h 181"/>
                <a:gd name="T2" fmla="*/ 0 w 216"/>
                <a:gd name="T3" fmla="*/ 0 h 181"/>
                <a:gd name="T4" fmla="*/ 0 w 216"/>
                <a:gd name="T5" fmla="*/ 0 h 181"/>
                <a:gd name="T6" fmla="*/ 0 w 216"/>
                <a:gd name="T7" fmla="*/ 0 h 181"/>
                <a:gd name="T8" fmla="*/ 0 w 216"/>
                <a:gd name="T9" fmla="*/ 0 h 181"/>
                <a:gd name="T10" fmla="*/ 0 w 216"/>
                <a:gd name="T11" fmla="*/ 0 h 181"/>
                <a:gd name="T12" fmla="*/ 0 w 216"/>
                <a:gd name="T13" fmla="*/ 0 h 181"/>
                <a:gd name="T14" fmla="*/ 0 w 216"/>
                <a:gd name="T15" fmla="*/ 0 h 181"/>
                <a:gd name="T16" fmla="*/ 0 w 216"/>
                <a:gd name="T17" fmla="*/ 0 h 181"/>
                <a:gd name="T18" fmla="*/ 0 w 216"/>
                <a:gd name="T19" fmla="*/ 0 h 181"/>
                <a:gd name="T20" fmla="*/ 0 w 216"/>
                <a:gd name="T21" fmla="*/ 0 h 181"/>
                <a:gd name="T22" fmla="*/ 0 w 216"/>
                <a:gd name="T23" fmla="*/ 0 h 181"/>
                <a:gd name="T24" fmla="*/ 0 w 216"/>
                <a:gd name="T25" fmla="*/ 0 h 181"/>
                <a:gd name="T26" fmla="*/ 0 w 216"/>
                <a:gd name="T27" fmla="*/ 0 h 181"/>
                <a:gd name="T28" fmla="*/ 0 w 216"/>
                <a:gd name="T29" fmla="*/ 0 h 181"/>
                <a:gd name="T30" fmla="*/ 0 w 216"/>
                <a:gd name="T31" fmla="*/ 0 h 181"/>
                <a:gd name="T32" fmla="*/ 0 w 216"/>
                <a:gd name="T33" fmla="*/ 0 h 181"/>
                <a:gd name="T34" fmla="*/ 0 w 216"/>
                <a:gd name="T35" fmla="*/ 0 h 181"/>
                <a:gd name="T36" fmla="*/ 0 w 216"/>
                <a:gd name="T37" fmla="*/ 0 h 181"/>
                <a:gd name="T38" fmla="*/ 0 w 216"/>
                <a:gd name="T39" fmla="*/ 0 h 181"/>
                <a:gd name="T40" fmla="*/ 0 w 216"/>
                <a:gd name="T41" fmla="*/ 0 h 181"/>
                <a:gd name="T42" fmla="*/ 0 w 216"/>
                <a:gd name="T43" fmla="*/ 0 h 181"/>
                <a:gd name="T44" fmla="*/ 0 w 216"/>
                <a:gd name="T45" fmla="*/ 0 h 181"/>
                <a:gd name="T46" fmla="*/ 0 w 216"/>
                <a:gd name="T47" fmla="*/ 0 h 181"/>
                <a:gd name="T48" fmla="*/ 0 w 216"/>
                <a:gd name="T49" fmla="*/ 0 h 181"/>
                <a:gd name="T50" fmla="*/ 0 w 216"/>
                <a:gd name="T51" fmla="*/ 0 h 181"/>
                <a:gd name="T52" fmla="*/ 0 w 216"/>
                <a:gd name="T53" fmla="*/ 0 h 181"/>
                <a:gd name="T54" fmla="*/ 0 w 216"/>
                <a:gd name="T55" fmla="*/ 0 h 181"/>
                <a:gd name="T56" fmla="*/ 0 w 216"/>
                <a:gd name="T57" fmla="*/ 0 h 181"/>
                <a:gd name="T58" fmla="*/ 0 w 216"/>
                <a:gd name="T59" fmla="*/ 0 h 181"/>
                <a:gd name="T60" fmla="*/ 0 w 216"/>
                <a:gd name="T61" fmla="*/ 0 h 181"/>
                <a:gd name="T62" fmla="*/ 0 w 216"/>
                <a:gd name="T63" fmla="*/ 0 h 181"/>
                <a:gd name="T64" fmla="*/ 0 w 216"/>
                <a:gd name="T65" fmla="*/ 0 h 181"/>
                <a:gd name="T66" fmla="*/ 0 w 216"/>
                <a:gd name="T67" fmla="*/ 0 h 181"/>
                <a:gd name="T68" fmla="*/ 0 w 216"/>
                <a:gd name="T69" fmla="*/ 0 h 181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16" h="181">
                  <a:moveTo>
                    <a:pt x="204" y="33"/>
                  </a:moveTo>
                  <a:lnTo>
                    <a:pt x="181" y="45"/>
                  </a:lnTo>
                  <a:lnTo>
                    <a:pt x="158" y="45"/>
                  </a:lnTo>
                  <a:lnTo>
                    <a:pt x="158" y="67"/>
                  </a:lnTo>
                  <a:lnTo>
                    <a:pt x="147" y="90"/>
                  </a:lnTo>
                  <a:lnTo>
                    <a:pt x="147" y="101"/>
                  </a:lnTo>
                  <a:lnTo>
                    <a:pt x="136" y="112"/>
                  </a:lnTo>
                  <a:lnTo>
                    <a:pt x="136" y="124"/>
                  </a:lnTo>
                  <a:lnTo>
                    <a:pt x="91" y="135"/>
                  </a:lnTo>
                  <a:lnTo>
                    <a:pt x="91" y="146"/>
                  </a:lnTo>
                  <a:lnTo>
                    <a:pt x="91" y="169"/>
                  </a:lnTo>
                  <a:lnTo>
                    <a:pt x="34" y="180"/>
                  </a:lnTo>
                  <a:lnTo>
                    <a:pt x="12" y="169"/>
                  </a:lnTo>
                  <a:lnTo>
                    <a:pt x="23" y="146"/>
                  </a:lnTo>
                  <a:lnTo>
                    <a:pt x="23" y="135"/>
                  </a:lnTo>
                  <a:lnTo>
                    <a:pt x="0" y="124"/>
                  </a:lnTo>
                  <a:lnTo>
                    <a:pt x="0" y="90"/>
                  </a:lnTo>
                  <a:lnTo>
                    <a:pt x="12" y="67"/>
                  </a:lnTo>
                  <a:lnTo>
                    <a:pt x="12" y="56"/>
                  </a:lnTo>
                  <a:lnTo>
                    <a:pt x="34" y="56"/>
                  </a:lnTo>
                  <a:lnTo>
                    <a:pt x="34" y="45"/>
                  </a:lnTo>
                  <a:lnTo>
                    <a:pt x="57" y="45"/>
                  </a:lnTo>
                  <a:lnTo>
                    <a:pt x="68" y="33"/>
                  </a:lnTo>
                  <a:lnTo>
                    <a:pt x="79" y="33"/>
                  </a:lnTo>
                  <a:lnTo>
                    <a:pt x="79" y="22"/>
                  </a:lnTo>
                  <a:lnTo>
                    <a:pt x="113" y="33"/>
                  </a:lnTo>
                  <a:lnTo>
                    <a:pt x="136" y="33"/>
                  </a:lnTo>
                  <a:lnTo>
                    <a:pt x="136" y="22"/>
                  </a:lnTo>
                  <a:lnTo>
                    <a:pt x="147" y="22"/>
                  </a:lnTo>
                  <a:lnTo>
                    <a:pt x="147" y="0"/>
                  </a:lnTo>
                  <a:lnTo>
                    <a:pt x="158" y="11"/>
                  </a:lnTo>
                  <a:lnTo>
                    <a:pt x="170" y="45"/>
                  </a:lnTo>
                  <a:lnTo>
                    <a:pt x="192" y="22"/>
                  </a:lnTo>
                  <a:lnTo>
                    <a:pt x="215" y="33"/>
                  </a:lnTo>
                  <a:lnTo>
                    <a:pt x="204" y="33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04" name="Freeform 61"/>
            <p:cNvSpPr>
              <a:spLocks noChangeAspect="1"/>
            </p:cNvSpPr>
            <p:nvPr>
              <p:custDataLst>
                <p:tags r:id="rId58"/>
              </p:custDataLst>
            </p:nvPr>
          </p:nvSpPr>
          <p:spPr bwMode="auto">
            <a:xfrm>
              <a:off x="3450267" y="4307713"/>
              <a:ext cx="653599" cy="587653"/>
            </a:xfrm>
            <a:custGeom>
              <a:avLst/>
              <a:gdLst>
                <a:gd name="T0" fmla="*/ 0 w 249"/>
                <a:gd name="T1" fmla="*/ 0 h 238"/>
                <a:gd name="T2" fmla="*/ 0 w 249"/>
                <a:gd name="T3" fmla="*/ 0 h 238"/>
                <a:gd name="T4" fmla="*/ 0 w 249"/>
                <a:gd name="T5" fmla="*/ 0 h 238"/>
                <a:gd name="T6" fmla="*/ 0 w 249"/>
                <a:gd name="T7" fmla="*/ 0 h 238"/>
                <a:gd name="T8" fmla="*/ 0 w 249"/>
                <a:gd name="T9" fmla="*/ 0 h 238"/>
                <a:gd name="T10" fmla="*/ 0 w 249"/>
                <a:gd name="T11" fmla="*/ 0 h 238"/>
                <a:gd name="T12" fmla="*/ 0 w 249"/>
                <a:gd name="T13" fmla="*/ 0 h 238"/>
                <a:gd name="T14" fmla="*/ 0 w 249"/>
                <a:gd name="T15" fmla="*/ 0 h 238"/>
                <a:gd name="T16" fmla="*/ 0 w 249"/>
                <a:gd name="T17" fmla="*/ 0 h 238"/>
                <a:gd name="T18" fmla="*/ 0 w 249"/>
                <a:gd name="T19" fmla="*/ 0 h 238"/>
                <a:gd name="T20" fmla="*/ 0 w 249"/>
                <a:gd name="T21" fmla="*/ 0 h 238"/>
                <a:gd name="T22" fmla="*/ 0 w 249"/>
                <a:gd name="T23" fmla="*/ 0 h 238"/>
                <a:gd name="T24" fmla="*/ 0 w 249"/>
                <a:gd name="T25" fmla="*/ 0 h 238"/>
                <a:gd name="T26" fmla="*/ 0 w 249"/>
                <a:gd name="T27" fmla="*/ 0 h 238"/>
                <a:gd name="T28" fmla="*/ 0 w 249"/>
                <a:gd name="T29" fmla="*/ 0 h 238"/>
                <a:gd name="T30" fmla="*/ 0 w 249"/>
                <a:gd name="T31" fmla="*/ 0 h 238"/>
                <a:gd name="T32" fmla="*/ 0 w 249"/>
                <a:gd name="T33" fmla="*/ 0 h 238"/>
                <a:gd name="T34" fmla="*/ 0 w 249"/>
                <a:gd name="T35" fmla="*/ 0 h 238"/>
                <a:gd name="T36" fmla="*/ 0 w 249"/>
                <a:gd name="T37" fmla="*/ 0 h 238"/>
                <a:gd name="T38" fmla="*/ 0 w 249"/>
                <a:gd name="T39" fmla="*/ 0 h 238"/>
                <a:gd name="T40" fmla="*/ 0 w 249"/>
                <a:gd name="T41" fmla="*/ 0 h 238"/>
                <a:gd name="T42" fmla="*/ 0 w 249"/>
                <a:gd name="T43" fmla="*/ 0 h 238"/>
                <a:gd name="T44" fmla="*/ 0 w 249"/>
                <a:gd name="T45" fmla="*/ 0 h 238"/>
                <a:gd name="T46" fmla="*/ 0 w 249"/>
                <a:gd name="T47" fmla="*/ 0 h 238"/>
                <a:gd name="T48" fmla="*/ 0 w 249"/>
                <a:gd name="T49" fmla="*/ 0 h 238"/>
                <a:gd name="T50" fmla="*/ 0 w 249"/>
                <a:gd name="T51" fmla="*/ 0 h 238"/>
                <a:gd name="T52" fmla="*/ 0 w 249"/>
                <a:gd name="T53" fmla="*/ 0 h 238"/>
                <a:gd name="T54" fmla="*/ 0 w 249"/>
                <a:gd name="T55" fmla="*/ 0 h 238"/>
                <a:gd name="T56" fmla="*/ 0 w 249"/>
                <a:gd name="T57" fmla="*/ 0 h 238"/>
                <a:gd name="T58" fmla="*/ 0 w 249"/>
                <a:gd name="T59" fmla="*/ 0 h 238"/>
                <a:gd name="T60" fmla="*/ 0 w 249"/>
                <a:gd name="T61" fmla="*/ 0 h 238"/>
                <a:gd name="T62" fmla="*/ 0 w 249"/>
                <a:gd name="T63" fmla="*/ 0 h 238"/>
                <a:gd name="T64" fmla="*/ 0 w 249"/>
                <a:gd name="T65" fmla="*/ 0 h 238"/>
                <a:gd name="T66" fmla="*/ 0 w 249"/>
                <a:gd name="T67" fmla="*/ 0 h 238"/>
                <a:gd name="T68" fmla="*/ 0 w 249"/>
                <a:gd name="T69" fmla="*/ 0 h 238"/>
                <a:gd name="T70" fmla="*/ 0 w 249"/>
                <a:gd name="T71" fmla="*/ 0 h 238"/>
                <a:gd name="T72" fmla="*/ 0 w 249"/>
                <a:gd name="T73" fmla="*/ 0 h 238"/>
                <a:gd name="T74" fmla="*/ 0 w 249"/>
                <a:gd name="T75" fmla="*/ 0 h 238"/>
                <a:gd name="T76" fmla="*/ 0 w 249"/>
                <a:gd name="T77" fmla="*/ 0 h 238"/>
                <a:gd name="T78" fmla="*/ 0 w 249"/>
                <a:gd name="T79" fmla="*/ 0 h 238"/>
                <a:gd name="T80" fmla="*/ 0 w 249"/>
                <a:gd name="T81" fmla="*/ 0 h 238"/>
                <a:gd name="T82" fmla="*/ 0 w 249"/>
                <a:gd name="T83" fmla="*/ 0 h 238"/>
                <a:gd name="T84" fmla="*/ 0 w 249"/>
                <a:gd name="T85" fmla="*/ 0 h 238"/>
                <a:gd name="T86" fmla="*/ 0 w 249"/>
                <a:gd name="T87" fmla="*/ 0 h 238"/>
                <a:gd name="T88" fmla="*/ 0 w 249"/>
                <a:gd name="T89" fmla="*/ 0 h 238"/>
                <a:gd name="T90" fmla="*/ 0 w 249"/>
                <a:gd name="T91" fmla="*/ 0 h 238"/>
                <a:gd name="T92" fmla="*/ 0 w 249"/>
                <a:gd name="T93" fmla="*/ 0 h 23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249" h="238">
                  <a:moveTo>
                    <a:pt x="11" y="215"/>
                  </a:moveTo>
                  <a:lnTo>
                    <a:pt x="11" y="192"/>
                  </a:lnTo>
                  <a:lnTo>
                    <a:pt x="22" y="181"/>
                  </a:lnTo>
                  <a:lnTo>
                    <a:pt x="22" y="158"/>
                  </a:lnTo>
                  <a:lnTo>
                    <a:pt x="11" y="147"/>
                  </a:lnTo>
                  <a:lnTo>
                    <a:pt x="0" y="136"/>
                  </a:lnTo>
                  <a:lnTo>
                    <a:pt x="22" y="147"/>
                  </a:lnTo>
                  <a:lnTo>
                    <a:pt x="79" y="136"/>
                  </a:lnTo>
                  <a:lnTo>
                    <a:pt x="79" y="113"/>
                  </a:lnTo>
                  <a:lnTo>
                    <a:pt x="79" y="102"/>
                  </a:lnTo>
                  <a:lnTo>
                    <a:pt x="124" y="91"/>
                  </a:lnTo>
                  <a:lnTo>
                    <a:pt x="124" y="79"/>
                  </a:lnTo>
                  <a:lnTo>
                    <a:pt x="135" y="68"/>
                  </a:lnTo>
                  <a:lnTo>
                    <a:pt x="135" y="57"/>
                  </a:lnTo>
                  <a:lnTo>
                    <a:pt x="146" y="34"/>
                  </a:lnTo>
                  <a:lnTo>
                    <a:pt x="146" y="12"/>
                  </a:lnTo>
                  <a:lnTo>
                    <a:pt x="169" y="12"/>
                  </a:lnTo>
                  <a:lnTo>
                    <a:pt x="192" y="0"/>
                  </a:lnTo>
                  <a:lnTo>
                    <a:pt x="214" y="12"/>
                  </a:lnTo>
                  <a:lnTo>
                    <a:pt x="225" y="12"/>
                  </a:lnTo>
                  <a:lnTo>
                    <a:pt x="248" y="23"/>
                  </a:lnTo>
                  <a:lnTo>
                    <a:pt x="237" y="34"/>
                  </a:lnTo>
                  <a:lnTo>
                    <a:pt x="214" y="46"/>
                  </a:lnTo>
                  <a:lnTo>
                    <a:pt x="192" y="34"/>
                  </a:lnTo>
                  <a:lnTo>
                    <a:pt x="192" y="46"/>
                  </a:lnTo>
                  <a:lnTo>
                    <a:pt x="192" y="57"/>
                  </a:lnTo>
                  <a:lnTo>
                    <a:pt x="192" y="79"/>
                  </a:lnTo>
                  <a:lnTo>
                    <a:pt x="203" y="79"/>
                  </a:lnTo>
                  <a:lnTo>
                    <a:pt x="203" y="91"/>
                  </a:lnTo>
                  <a:lnTo>
                    <a:pt x="192" y="91"/>
                  </a:lnTo>
                  <a:lnTo>
                    <a:pt x="203" y="102"/>
                  </a:lnTo>
                  <a:lnTo>
                    <a:pt x="158" y="158"/>
                  </a:lnTo>
                  <a:lnTo>
                    <a:pt x="135" y="170"/>
                  </a:lnTo>
                  <a:lnTo>
                    <a:pt x="135" y="158"/>
                  </a:lnTo>
                  <a:lnTo>
                    <a:pt x="124" y="170"/>
                  </a:lnTo>
                  <a:lnTo>
                    <a:pt x="124" y="192"/>
                  </a:lnTo>
                  <a:lnTo>
                    <a:pt x="135" y="192"/>
                  </a:lnTo>
                  <a:lnTo>
                    <a:pt x="135" y="203"/>
                  </a:lnTo>
                  <a:lnTo>
                    <a:pt x="135" y="215"/>
                  </a:lnTo>
                  <a:lnTo>
                    <a:pt x="135" y="226"/>
                  </a:lnTo>
                  <a:lnTo>
                    <a:pt x="113" y="226"/>
                  </a:lnTo>
                  <a:lnTo>
                    <a:pt x="101" y="237"/>
                  </a:lnTo>
                  <a:lnTo>
                    <a:pt x="90" y="226"/>
                  </a:lnTo>
                  <a:lnTo>
                    <a:pt x="79" y="215"/>
                  </a:lnTo>
                  <a:lnTo>
                    <a:pt x="56" y="215"/>
                  </a:lnTo>
                  <a:lnTo>
                    <a:pt x="33" y="215"/>
                  </a:lnTo>
                  <a:lnTo>
                    <a:pt x="11" y="215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05" name="Freeform 62"/>
            <p:cNvSpPr>
              <a:spLocks noChangeAspect="1"/>
            </p:cNvSpPr>
            <p:nvPr>
              <p:custDataLst>
                <p:tags r:id="rId59"/>
              </p:custDataLst>
            </p:nvPr>
          </p:nvSpPr>
          <p:spPr bwMode="auto">
            <a:xfrm>
              <a:off x="4189692" y="4618046"/>
              <a:ext cx="297090" cy="165071"/>
            </a:xfrm>
            <a:custGeom>
              <a:avLst/>
              <a:gdLst>
                <a:gd name="T0" fmla="*/ 0 w 114"/>
                <a:gd name="T1" fmla="*/ 0 h 69"/>
                <a:gd name="T2" fmla="*/ 0 w 114"/>
                <a:gd name="T3" fmla="*/ 0 h 69"/>
                <a:gd name="T4" fmla="*/ 0 w 114"/>
                <a:gd name="T5" fmla="*/ 0 h 69"/>
                <a:gd name="T6" fmla="*/ 0 w 114"/>
                <a:gd name="T7" fmla="*/ 0 h 69"/>
                <a:gd name="T8" fmla="*/ 0 w 114"/>
                <a:gd name="T9" fmla="*/ 0 h 69"/>
                <a:gd name="T10" fmla="*/ 0 w 114"/>
                <a:gd name="T11" fmla="*/ 0 h 69"/>
                <a:gd name="T12" fmla="*/ 0 w 114"/>
                <a:gd name="T13" fmla="*/ 0 h 69"/>
                <a:gd name="T14" fmla="*/ 0 w 114"/>
                <a:gd name="T15" fmla="*/ 0 h 69"/>
                <a:gd name="T16" fmla="*/ 0 w 114"/>
                <a:gd name="T17" fmla="*/ 0 h 69"/>
                <a:gd name="T18" fmla="*/ 0 w 114"/>
                <a:gd name="T19" fmla="*/ 0 h 69"/>
                <a:gd name="T20" fmla="*/ 0 w 114"/>
                <a:gd name="T21" fmla="*/ 0 h 69"/>
                <a:gd name="T22" fmla="*/ 0 w 114"/>
                <a:gd name="T23" fmla="*/ 0 h 69"/>
                <a:gd name="T24" fmla="*/ 0 w 114"/>
                <a:gd name="T25" fmla="*/ 0 h 6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4" h="69">
                  <a:moveTo>
                    <a:pt x="11" y="0"/>
                  </a:moveTo>
                  <a:lnTo>
                    <a:pt x="0" y="23"/>
                  </a:lnTo>
                  <a:lnTo>
                    <a:pt x="22" y="34"/>
                  </a:lnTo>
                  <a:lnTo>
                    <a:pt x="101" y="68"/>
                  </a:lnTo>
                  <a:lnTo>
                    <a:pt x="113" y="68"/>
                  </a:lnTo>
                  <a:lnTo>
                    <a:pt x="113" y="57"/>
                  </a:lnTo>
                  <a:lnTo>
                    <a:pt x="113" y="34"/>
                  </a:lnTo>
                  <a:lnTo>
                    <a:pt x="79" y="34"/>
                  </a:lnTo>
                  <a:lnTo>
                    <a:pt x="68" y="23"/>
                  </a:lnTo>
                  <a:lnTo>
                    <a:pt x="56" y="23"/>
                  </a:lnTo>
                  <a:lnTo>
                    <a:pt x="45" y="23"/>
                  </a:lnTo>
                  <a:lnTo>
                    <a:pt x="22" y="0"/>
                  </a:lnTo>
                  <a:lnTo>
                    <a:pt x="11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06" name="Freeform 63"/>
            <p:cNvSpPr>
              <a:spLocks noChangeAspect="1"/>
            </p:cNvSpPr>
            <p:nvPr>
              <p:custDataLst>
                <p:tags r:id="rId60"/>
              </p:custDataLst>
            </p:nvPr>
          </p:nvSpPr>
          <p:spPr bwMode="auto">
            <a:xfrm>
              <a:off x="4480180" y="4776514"/>
              <a:ext cx="178254" cy="198085"/>
            </a:xfrm>
            <a:custGeom>
              <a:avLst/>
              <a:gdLst>
                <a:gd name="T0" fmla="*/ 0 w 68"/>
                <a:gd name="T1" fmla="*/ 0 h 80"/>
                <a:gd name="T2" fmla="*/ 0 w 68"/>
                <a:gd name="T3" fmla="*/ 0 h 80"/>
                <a:gd name="T4" fmla="*/ 0 w 68"/>
                <a:gd name="T5" fmla="*/ 0 h 80"/>
                <a:gd name="T6" fmla="*/ 0 w 68"/>
                <a:gd name="T7" fmla="*/ 0 h 80"/>
                <a:gd name="T8" fmla="*/ 0 w 68"/>
                <a:gd name="T9" fmla="*/ 0 h 80"/>
                <a:gd name="T10" fmla="*/ 0 w 68"/>
                <a:gd name="T11" fmla="*/ 0 h 80"/>
                <a:gd name="T12" fmla="*/ 0 w 68"/>
                <a:gd name="T13" fmla="*/ 0 h 80"/>
                <a:gd name="T14" fmla="*/ 0 w 68"/>
                <a:gd name="T15" fmla="*/ 0 h 80"/>
                <a:gd name="T16" fmla="*/ 0 w 68"/>
                <a:gd name="T17" fmla="*/ 0 h 80"/>
                <a:gd name="T18" fmla="*/ 0 w 68"/>
                <a:gd name="T19" fmla="*/ 0 h 80"/>
                <a:gd name="T20" fmla="*/ 0 w 68"/>
                <a:gd name="T21" fmla="*/ 0 h 80"/>
                <a:gd name="T22" fmla="*/ 0 w 68"/>
                <a:gd name="T23" fmla="*/ 0 h 80"/>
                <a:gd name="T24" fmla="*/ 0 w 68"/>
                <a:gd name="T25" fmla="*/ 0 h 80"/>
                <a:gd name="T26" fmla="*/ 0 w 68"/>
                <a:gd name="T27" fmla="*/ 0 h 80"/>
                <a:gd name="T28" fmla="*/ 0 w 68"/>
                <a:gd name="T29" fmla="*/ 0 h 80"/>
                <a:gd name="T30" fmla="*/ 0 w 68"/>
                <a:gd name="T31" fmla="*/ 0 h 80"/>
                <a:gd name="T32" fmla="*/ 0 w 68"/>
                <a:gd name="T33" fmla="*/ 0 h 8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8" h="80">
                  <a:moveTo>
                    <a:pt x="67" y="79"/>
                  </a:moveTo>
                  <a:lnTo>
                    <a:pt x="67" y="45"/>
                  </a:lnTo>
                  <a:lnTo>
                    <a:pt x="67" y="34"/>
                  </a:lnTo>
                  <a:lnTo>
                    <a:pt x="56" y="45"/>
                  </a:lnTo>
                  <a:lnTo>
                    <a:pt x="45" y="45"/>
                  </a:lnTo>
                  <a:lnTo>
                    <a:pt x="45" y="34"/>
                  </a:lnTo>
                  <a:lnTo>
                    <a:pt x="67" y="23"/>
                  </a:lnTo>
                  <a:lnTo>
                    <a:pt x="22" y="23"/>
                  </a:lnTo>
                  <a:lnTo>
                    <a:pt x="22" y="0"/>
                  </a:lnTo>
                  <a:lnTo>
                    <a:pt x="11" y="0"/>
                  </a:lnTo>
                  <a:lnTo>
                    <a:pt x="11" y="11"/>
                  </a:lnTo>
                  <a:lnTo>
                    <a:pt x="0" y="23"/>
                  </a:lnTo>
                  <a:lnTo>
                    <a:pt x="11" y="23"/>
                  </a:lnTo>
                  <a:lnTo>
                    <a:pt x="22" y="79"/>
                  </a:lnTo>
                  <a:lnTo>
                    <a:pt x="34" y="79"/>
                  </a:lnTo>
                  <a:lnTo>
                    <a:pt x="56" y="56"/>
                  </a:lnTo>
                  <a:lnTo>
                    <a:pt x="67" y="79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07" name="Freeform 64"/>
            <p:cNvSpPr>
              <a:spLocks noChangeAspect="1"/>
            </p:cNvSpPr>
            <p:nvPr>
              <p:custDataLst>
                <p:tags r:id="rId61"/>
              </p:custDataLst>
            </p:nvPr>
          </p:nvSpPr>
          <p:spPr bwMode="auto">
            <a:xfrm>
              <a:off x="4658435" y="4697280"/>
              <a:ext cx="330100" cy="752724"/>
            </a:xfrm>
            <a:custGeom>
              <a:avLst/>
              <a:gdLst>
                <a:gd name="T0" fmla="*/ 0 w 126"/>
                <a:gd name="T1" fmla="*/ 0 h 306"/>
                <a:gd name="T2" fmla="*/ 0 w 126"/>
                <a:gd name="T3" fmla="*/ 0 h 306"/>
                <a:gd name="T4" fmla="*/ 0 w 126"/>
                <a:gd name="T5" fmla="*/ 0 h 306"/>
                <a:gd name="T6" fmla="*/ 0 w 126"/>
                <a:gd name="T7" fmla="*/ 0 h 306"/>
                <a:gd name="T8" fmla="*/ 0 w 126"/>
                <a:gd name="T9" fmla="*/ 0 h 306"/>
                <a:gd name="T10" fmla="*/ 0 w 126"/>
                <a:gd name="T11" fmla="*/ 0 h 306"/>
                <a:gd name="T12" fmla="*/ 0 w 126"/>
                <a:gd name="T13" fmla="*/ 0 h 306"/>
                <a:gd name="T14" fmla="*/ 0 w 126"/>
                <a:gd name="T15" fmla="*/ 0 h 306"/>
                <a:gd name="T16" fmla="*/ 0 w 126"/>
                <a:gd name="T17" fmla="*/ 0 h 306"/>
                <a:gd name="T18" fmla="*/ 0 w 126"/>
                <a:gd name="T19" fmla="*/ 0 h 306"/>
                <a:gd name="T20" fmla="*/ 0 w 126"/>
                <a:gd name="T21" fmla="*/ 0 h 306"/>
                <a:gd name="T22" fmla="*/ 0 w 126"/>
                <a:gd name="T23" fmla="*/ 0 h 306"/>
                <a:gd name="T24" fmla="*/ 0 w 126"/>
                <a:gd name="T25" fmla="*/ 0 h 306"/>
                <a:gd name="T26" fmla="*/ 0 w 126"/>
                <a:gd name="T27" fmla="*/ 0 h 306"/>
                <a:gd name="T28" fmla="*/ 0 w 126"/>
                <a:gd name="T29" fmla="*/ 0 h 306"/>
                <a:gd name="T30" fmla="*/ 0 w 126"/>
                <a:gd name="T31" fmla="*/ 0 h 306"/>
                <a:gd name="T32" fmla="*/ 0 w 126"/>
                <a:gd name="T33" fmla="*/ 0 h 306"/>
                <a:gd name="T34" fmla="*/ 0 w 126"/>
                <a:gd name="T35" fmla="*/ 0 h 306"/>
                <a:gd name="T36" fmla="*/ 0 w 126"/>
                <a:gd name="T37" fmla="*/ 0 h 306"/>
                <a:gd name="T38" fmla="*/ 0 w 126"/>
                <a:gd name="T39" fmla="*/ 0 h 306"/>
                <a:gd name="T40" fmla="*/ 0 w 126"/>
                <a:gd name="T41" fmla="*/ 0 h 306"/>
                <a:gd name="T42" fmla="*/ 0 w 126"/>
                <a:gd name="T43" fmla="*/ 0 h 306"/>
                <a:gd name="T44" fmla="*/ 0 w 126"/>
                <a:gd name="T45" fmla="*/ 0 h 306"/>
                <a:gd name="T46" fmla="*/ 0 w 126"/>
                <a:gd name="T47" fmla="*/ 0 h 306"/>
                <a:gd name="T48" fmla="*/ 0 w 126"/>
                <a:gd name="T49" fmla="*/ 0 h 306"/>
                <a:gd name="T50" fmla="*/ 0 w 126"/>
                <a:gd name="T51" fmla="*/ 0 h 306"/>
                <a:gd name="T52" fmla="*/ 0 w 126"/>
                <a:gd name="T53" fmla="*/ 0 h 306"/>
                <a:gd name="T54" fmla="*/ 0 w 126"/>
                <a:gd name="T55" fmla="*/ 0 h 306"/>
                <a:gd name="T56" fmla="*/ 0 w 126"/>
                <a:gd name="T57" fmla="*/ 0 h 306"/>
                <a:gd name="T58" fmla="*/ 0 w 126"/>
                <a:gd name="T59" fmla="*/ 0 h 306"/>
                <a:gd name="T60" fmla="*/ 0 w 126"/>
                <a:gd name="T61" fmla="*/ 0 h 306"/>
                <a:gd name="T62" fmla="*/ 0 w 126"/>
                <a:gd name="T63" fmla="*/ 0 h 306"/>
                <a:gd name="T64" fmla="*/ 0 w 126"/>
                <a:gd name="T65" fmla="*/ 0 h 306"/>
                <a:gd name="T66" fmla="*/ 0 w 126"/>
                <a:gd name="T67" fmla="*/ 0 h 30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26" h="306">
                  <a:moveTo>
                    <a:pt x="91" y="305"/>
                  </a:moveTo>
                  <a:lnTo>
                    <a:pt x="113" y="260"/>
                  </a:lnTo>
                  <a:lnTo>
                    <a:pt x="102" y="237"/>
                  </a:lnTo>
                  <a:lnTo>
                    <a:pt x="91" y="215"/>
                  </a:lnTo>
                  <a:lnTo>
                    <a:pt x="91" y="192"/>
                  </a:lnTo>
                  <a:lnTo>
                    <a:pt x="79" y="169"/>
                  </a:lnTo>
                  <a:lnTo>
                    <a:pt x="79" y="147"/>
                  </a:lnTo>
                  <a:lnTo>
                    <a:pt x="113" y="124"/>
                  </a:lnTo>
                  <a:lnTo>
                    <a:pt x="125" y="113"/>
                  </a:lnTo>
                  <a:lnTo>
                    <a:pt x="113" y="113"/>
                  </a:lnTo>
                  <a:lnTo>
                    <a:pt x="102" y="102"/>
                  </a:lnTo>
                  <a:lnTo>
                    <a:pt x="102" y="90"/>
                  </a:lnTo>
                  <a:lnTo>
                    <a:pt x="102" y="79"/>
                  </a:lnTo>
                  <a:lnTo>
                    <a:pt x="91" y="68"/>
                  </a:lnTo>
                  <a:lnTo>
                    <a:pt x="79" y="68"/>
                  </a:lnTo>
                  <a:lnTo>
                    <a:pt x="91" y="23"/>
                  </a:lnTo>
                  <a:lnTo>
                    <a:pt x="79" y="0"/>
                  </a:lnTo>
                  <a:lnTo>
                    <a:pt x="68" y="0"/>
                  </a:lnTo>
                  <a:lnTo>
                    <a:pt x="68" y="23"/>
                  </a:lnTo>
                  <a:lnTo>
                    <a:pt x="57" y="23"/>
                  </a:lnTo>
                  <a:lnTo>
                    <a:pt x="46" y="34"/>
                  </a:lnTo>
                  <a:lnTo>
                    <a:pt x="23" y="68"/>
                  </a:lnTo>
                  <a:lnTo>
                    <a:pt x="12" y="79"/>
                  </a:lnTo>
                  <a:lnTo>
                    <a:pt x="0" y="102"/>
                  </a:lnTo>
                  <a:lnTo>
                    <a:pt x="0" y="113"/>
                  </a:lnTo>
                  <a:lnTo>
                    <a:pt x="12" y="136"/>
                  </a:lnTo>
                  <a:lnTo>
                    <a:pt x="23" y="158"/>
                  </a:lnTo>
                  <a:lnTo>
                    <a:pt x="34" y="181"/>
                  </a:lnTo>
                  <a:lnTo>
                    <a:pt x="23" y="192"/>
                  </a:lnTo>
                  <a:lnTo>
                    <a:pt x="46" y="203"/>
                  </a:lnTo>
                  <a:lnTo>
                    <a:pt x="57" y="181"/>
                  </a:lnTo>
                  <a:lnTo>
                    <a:pt x="68" y="192"/>
                  </a:lnTo>
                  <a:lnTo>
                    <a:pt x="91" y="248"/>
                  </a:lnTo>
                  <a:lnTo>
                    <a:pt x="91" y="305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08" name="Freeform 65"/>
            <p:cNvSpPr>
              <a:spLocks noChangeAspect="1"/>
            </p:cNvSpPr>
            <p:nvPr>
              <p:custDataLst>
                <p:tags r:id="rId62"/>
              </p:custDataLst>
            </p:nvPr>
          </p:nvSpPr>
          <p:spPr bwMode="auto">
            <a:xfrm>
              <a:off x="4863097" y="5001011"/>
              <a:ext cx="297090" cy="587653"/>
            </a:xfrm>
            <a:custGeom>
              <a:avLst/>
              <a:gdLst>
                <a:gd name="T0" fmla="*/ 0 w 114"/>
                <a:gd name="T1" fmla="*/ 0 h 238"/>
                <a:gd name="T2" fmla="*/ 0 w 114"/>
                <a:gd name="T3" fmla="*/ 0 h 238"/>
                <a:gd name="T4" fmla="*/ 0 w 114"/>
                <a:gd name="T5" fmla="*/ 0 h 238"/>
                <a:gd name="T6" fmla="*/ 0 w 114"/>
                <a:gd name="T7" fmla="*/ 0 h 238"/>
                <a:gd name="T8" fmla="*/ 0 w 114"/>
                <a:gd name="T9" fmla="*/ 0 h 238"/>
                <a:gd name="T10" fmla="*/ 0 w 114"/>
                <a:gd name="T11" fmla="*/ 0 h 238"/>
                <a:gd name="T12" fmla="*/ 0 w 114"/>
                <a:gd name="T13" fmla="*/ 0 h 238"/>
                <a:gd name="T14" fmla="*/ 0 w 114"/>
                <a:gd name="T15" fmla="*/ 0 h 238"/>
                <a:gd name="T16" fmla="*/ 0 w 114"/>
                <a:gd name="T17" fmla="*/ 0 h 238"/>
                <a:gd name="T18" fmla="*/ 0 w 114"/>
                <a:gd name="T19" fmla="*/ 0 h 238"/>
                <a:gd name="T20" fmla="*/ 0 w 114"/>
                <a:gd name="T21" fmla="*/ 0 h 238"/>
                <a:gd name="T22" fmla="*/ 0 w 114"/>
                <a:gd name="T23" fmla="*/ 0 h 238"/>
                <a:gd name="T24" fmla="*/ 0 w 114"/>
                <a:gd name="T25" fmla="*/ 0 h 238"/>
                <a:gd name="T26" fmla="*/ 0 w 114"/>
                <a:gd name="T27" fmla="*/ 0 h 238"/>
                <a:gd name="T28" fmla="*/ 0 w 114"/>
                <a:gd name="T29" fmla="*/ 0 h 238"/>
                <a:gd name="T30" fmla="*/ 0 w 114"/>
                <a:gd name="T31" fmla="*/ 0 h 238"/>
                <a:gd name="T32" fmla="*/ 0 w 114"/>
                <a:gd name="T33" fmla="*/ 0 h 238"/>
                <a:gd name="T34" fmla="*/ 0 w 114"/>
                <a:gd name="T35" fmla="*/ 0 h 238"/>
                <a:gd name="T36" fmla="*/ 0 w 114"/>
                <a:gd name="T37" fmla="*/ 0 h 238"/>
                <a:gd name="T38" fmla="*/ 0 w 114"/>
                <a:gd name="T39" fmla="*/ 0 h 238"/>
                <a:gd name="T40" fmla="*/ 0 w 114"/>
                <a:gd name="T41" fmla="*/ 0 h 238"/>
                <a:gd name="T42" fmla="*/ 0 w 114"/>
                <a:gd name="T43" fmla="*/ 0 h 238"/>
                <a:gd name="T44" fmla="*/ 0 w 114"/>
                <a:gd name="T45" fmla="*/ 0 h 238"/>
                <a:gd name="T46" fmla="*/ 0 w 114"/>
                <a:gd name="T47" fmla="*/ 0 h 238"/>
                <a:gd name="T48" fmla="*/ 0 w 114"/>
                <a:gd name="T49" fmla="*/ 0 h 238"/>
                <a:gd name="T50" fmla="*/ 0 w 114"/>
                <a:gd name="T51" fmla="*/ 0 h 238"/>
                <a:gd name="T52" fmla="*/ 0 w 114"/>
                <a:gd name="T53" fmla="*/ 0 h 238"/>
                <a:gd name="T54" fmla="*/ 0 w 114"/>
                <a:gd name="T55" fmla="*/ 0 h 238"/>
                <a:gd name="T56" fmla="*/ 0 w 114"/>
                <a:gd name="T57" fmla="*/ 0 h 238"/>
                <a:gd name="T58" fmla="*/ 0 w 114"/>
                <a:gd name="T59" fmla="*/ 0 h 238"/>
                <a:gd name="T60" fmla="*/ 0 w 114"/>
                <a:gd name="T61" fmla="*/ 0 h 238"/>
                <a:gd name="T62" fmla="*/ 0 w 114"/>
                <a:gd name="T63" fmla="*/ 0 h 238"/>
                <a:gd name="T64" fmla="*/ 0 w 114"/>
                <a:gd name="T65" fmla="*/ 0 h 238"/>
                <a:gd name="T66" fmla="*/ 0 w 114"/>
                <a:gd name="T67" fmla="*/ 0 h 238"/>
                <a:gd name="T68" fmla="*/ 0 w 114"/>
                <a:gd name="T69" fmla="*/ 0 h 238"/>
                <a:gd name="T70" fmla="*/ 0 w 114"/>
                <a:gd name="T71" fmla="*/ 0 h 238"/>
                <a:gd name="T72" fmla="*/ 0 w 114"/>
                <a:gd name="T73" fmla="*/ 0 h 23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14" h="238">
                  <a:moveTo>
                    <a:pt x="34" y="0"/>
                  </a:moveTo>
                  <a:lnTo>
                    <a:pt x="0" y="23"/>
                  </a:lnTo>
                  <a:lnTo>
                    <a:pt x="0" y="45"/>
                  </a:lnTo>
                  <a:lnTo>
                    <a:pt x="12" y="68"/>
                  </a:lnTo>
                  <a:lnTo>
                    <a:pt x="12" y="91"/>
                  </a:lnTo>
                  <a:lnTo>
                    <a:pt x="23" y="113"/>
                  </a:lnTo>
                  <a:lnTo>
                    <a:pt x="34" y="136"/>
                  </a:lnTo>
                  <a:lnTo>
                    <a:pt x="12" y="181"/>
                  </a:lnTo>
                  <a:lnTo>
                    <a:pt x="12" y="192"/>
                  </a:lnTo>
                  <a:lnTo>
                    <a:pt x="34" y="226"/>
                  </a:lnTo>
                  <a:lnTo>
                    <a:pt x="34" y="215"/>
                  </a:lnTo>
                  <a:lnTo>
                    <a:pt x="46" y="226"/>
                  </a:lnTo>
                  <a:lnTo>
                    <a:pt x="57" y="237"/>
                  </a:lnTo>
                  <a:lnTo>
                    <a:pt x="68" y="226"/>
                  </a:lnTo>
                  <a:lnTo>
                    <a:pt x="57" y="215"/>
                  </a:lnTo>
                  <a:lnTo>
                    <a:pt x="34" y="215"/>
                  </a:lnTo>
                  <a:lnTo>
                    <a:pt x="34" y="181"/>
                  </a:lnTo>
                  <a:lnTo>
                    <a:pt x="23" y="181"/>
                  </a:lnTo>
                  <a:lnTo>
                    <a:pt x="23" y="169"/>
                  </a:lnTo>
                  <a:lnTo>
                    <a:pt x="34" y="136"/>
                  </a:lnTo>
                  <a:lnTo>
                    <a:pt x="34" y="124"/>
                  </a:lnTo>
                  <a:lnTo>
                    <a:pt x="46" y="124"/>
                  </a:lnTo>
                  <a:lnTo>
                    <a:pt x="57" y="124"/>
                  </a:lnTo>
                  <a:lnTo>
                    <a:pt x="80" y="147"/>
                  </a:lnTo>
                  <a:lnTo>
                    <a:pt x="80" y="136"/>
                  </a:lnTo>
                  <a:lnTo>
                    <a:pt x="68" y="124"/>
                  </a:lnTo>
                  <a:lnTo>
                    <a:pt x="80" y="102"/>
                  </a:lnTo>
                  <a:lnTo>
                    <a:pt x="113" y="102"/>
                  </a:lnTo>
                  <a:lnTo>
                    <a:pt x="113" y="79"/>
                  </a:lnTo>
                  <a:lnTo>
                    <a:pt x="102" y="68"/>
                  </a:lnTo>
                  <a:lnTo>
                    <a:pt x="91" y="57"/>
                  </a:lnTo>
                  <a:lnTo>
                    <a:pt x="91" y="34"/>
                  </a:lnTo>
                  <a:lnTo>
                    <a:pt x="68" y="45"/>
                  </a:lnTo>
                  <a:lnTo>
                    <a:pt x="46" y="57"/>
                  </a:lnTo>
                  <a:lnTo>
                    <a:pt x="46" y="23"/>
                  </a:lnTo>
                  <a:lnTo>
                    <a:pt x="34" y="12"/>
                  </a:lnTo>
                  <a:lnTo>
                    <a:pt x="34" y="0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09" name="Freeform 66"/>
            <p:cNvSpPr>
              <a:spLocks noChangeAspect="1"/>
            </p:cNvSpPr>
            <p:nvPr>
              <p:custDataLst>
                <p:tags r:id="rId63"/>
              </p:custDataLst>
            </p:nvPr>
          </p:nvSpPr>
          <p:spPr bwMode="auto">
            <a:xfrm>
              <a:off x="4955525" y="4948188"/>
              <a:ext cx="290488" cy="330142"/>
            </a:xfrm>
            <a:custGeom>
              <a:avLst/>
              <a:gdLst>
                <a:gd name="T0" fmla="*/ 0 w 114"/>
                <a:gd name="T1" fmla="*/ 0 h 136"/>
                <a:gd name="T2" fmla="*/ 0 w 114"/>
                <a:gd name="T3" fmla="*/ 0 h 136"/>
                <a:gd name="T4" fmla="*/ 0 w 114"/>
                <a:gd name="T5" fmla="*/ 0 h 136"/>
                <a:gd name="T6" fmla="*/ 0 w 114"/>
                <a:gd name="T7" fmla="*/ 0 h 136"/>
                <a:gd name="T8" fmla="*/ 0 w 114"/>
                <a:gd name="T9" fmla="*/ 0 h 136"/>
                <a:gd name="T10" fmla="*/ 0 w 114"/>
                <a:gd name="T11" fmla="*/ 0 h 136"/>
                <a:gd name="T12" fmla="*/ 0 w 114"/>
                <a:gd name="T13" fmla="*/ 0 h 136"/>
                <a:gd name="T14" fmla="*/ 0 w 114"/>
                <a:gd name="T15" fmla="*/ 0 h 136"/>
                <a:gd name="T16" fmla="*/ 0 w 114"/>
                <a:gd name="T17" fmla="*/ 0 h 136"/>
                <a:gd name="T18" fmla="*/ 0 w 114"/>
                <a:gd name="T19" fmla="*/ 0 h 136"/>
                <a:gd name="T20" fmla="*/ 0 w 114"/>
                <a:gd name="T21" fmla="*/ 0 h 136"/>
                <a:gd name="T22" fmla="*/ 0 w 114"/>
                <a:gd name="T23" fmla="*/ 0 h 136"/>
                <a:gd name="T24" fmla="*/ 0 w 114"/>
                <a:gd name="T25" fmla="*/ 0 h 136"/>
                <a:gd name="T26" fmla="*/ 0 w 114"/>
                <a:gd name="T27" fmla="*/ 0 h 136"/>
                <a:gd name="T28" fmla="*/ 0 w 114"/>
                <a:gd name="T29" fmla="*/ 0 h 136"/>
                <a:gd name="T30" fmla="*/ 0 w 114"/>
                <a:gd name="T31" fmla="*/ 0 h 136"/>
                <a:gd name="T32" fmla="*/ 0 w 114"/>
                <a:gd name="T33" fmla="*/ 0 h 136"/>
                <a:gd name="T34" fmla="*/ 0 w 114"/>
                <a:gd name="T35" fmla="*/ 0 h 136"/>
                <a:gd name="T36" fmla="*/ 0 w 114"/>
                <a:gd name="T37" fmla="*/ 0 h 136"/>
                <a:gd name="T38" fmla="*/ 0 w 114"/>
                <a:gd name="T39" fmla="*/ 0 h 136"/>
                <a:gd name="T40" fmla="*/ 0 w 114"/>
                <a:gd name="T41" fmla="*/ 0 h 136"/>
                <a:gd name="T42" fmla="*/ 0 w 114"/>
                <a:gd name="T43" fmla="*/ 0 h 136"/>
                <a:gd name="T44" fmla="*/ 0 w 114"/>
                <a:gd name="T45" fmla="*/ 0 h 136"/>
                <a:gd name="T46" fmla="*/ 0 w 114"/>
                <a:gd name="T47" fmla="*/ 0 h 1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114" h="136">
                  <a:moveTo>
                    <a:pt x="113" y="124"/>
                  </a:moveTo>
                  <a:lnTo>
                    <a:pt x="113" y="101"/>
                  </a:lnTo>
                  <a:lnTo>
                    <a:pt x="91" y="79"/>
                  </a:lnTo>
                  <a:lnTo>
                    <a:pt x="57" y="45"/>
                  </a:lnTo>
                  <a:lnTo>
                    <a:pt x="68" y="34"/>
                  </a:lnTo>
                  <a:lnTo>
                    <a:pt x="57" y="22"/>
                  </a:lnTo>
                  <a:lnTo>
                    <a:pt x="46" y="11"/>
                  </a:lnTo>
                  <a:lnTo>
                    <a:pt x="34" y="0"/>
                  </a:lnTo>
                  <a:lnTo>
                    <a:pt x="23" y="0"/>
                  </a:lnTo>
                  <a:lnTo>
                    <a:pt x="23" y="11"/>
                  </a:lnTo>
                  <a:lnTo>
                    <a:pt x="12" y="11"/>
                  </a:lnTo>
                  <a:lnTo>
                    <a:pt x="0" y="22"/>
                  </a:lnTo>
                  <a:lnTo>
                    <a:pt x="0" y="34"/>
                  </a:lnTo>
                  <a:lnTo>
                    <a:pt x="12" y="45"/>
                  </a:lnTo>
                  <a:lnTo>
                    <a:pt x="12" y="79"/>
                  </a:lnTo>
                  <a:lnTo>
                    <a:pt x="34" y="67"/>
                  </a:lnTo>
                  <a:lnTo>
                    <a:pt x="57" y="56"/>
                  </a:lnTo>
                  <a:lnTo>
                    <a:pt x="57" y="79"/>
                  </a:lnTo>
                  <a:lnTo>
                    <a:pt x="68" y="90"/>
                  </a:lnTo>
                  <a:lnTo>
                    <a:pt x="79" y="101"/>
                  </a:lnTo>
                  <a:lnTo>
                    <a:pt x="79" y="124"/>
                  </a:lnTo>
                  <a:lnTo>
                    <a:pt x="91" y="135"/>
                  </a:lnTo>
                  <a:lnTo>
                    <a:pt x="91" y="124"/>
                  </a:lnTo>
                  <a:lnTo>
                    <a:pt x="113" y="124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10" name="Freeform 67"/>
            <p:cNvSpPr>
              <a:spLocks noChangeAspect="1"/>
            </p:cNvSpPr>
            <p:nvPr>
              <p:custDataLst>
                <p:tags r:id="rId64"/>
              </p:custDataLst>
            </p:nvPr>
          </p:nvSpPr>
          <p:spPr bwMode="auto">
            <a:xfrm>
              <a:off x="5041351" y="4915174"/>
              <a:ext cx="264080" cy="554639"/>
            </a:xfrm>
            <a:custGeom>
              <a:avLst/>
              <a:gdLst>
                <a:gd name="T0" fmla="*/ 0 w 103"/>
                <a:gd name="T1" fmla="*/ 0 h 227"/>
                <a:gd name="T2" fmla="*/ 0 w 103"/>
                <a:gd name="T3" fmla="*/ 0 h 227"/>
                <a:gd name="T4" fmla="*/ 0 w 103"/>
                <a:gd name="T5" fmla="*/ 0 h 227"/>
                <a:gd name="T6" fmla="*/ 0 w 103"/>
                <a:gd name="T7" fmla="*/ 0 h 227"/>
                <a:gd name="T8" fmla="*/ 0 w 103"/>
                <a:gd name="T9" fmla="*/ 0 h 227"/>
                <a:gd name="T10" fmla="*/ 0 w 103"/>
                <a:gd name="T11" fmla="*/ 0 h 227"/>
                <a:gd name="T12" fmla="*/ 0 w 103"/>
                <a:gd name="T13" fmla="*/ 0 h 227"/>
                <a:gd name="T14" fmla="*/ 0 w 103"/>
                <a:gd name="T15" fmla="*/ 0 h 227"/>
                <a:gd name="T16" fmla="*/ 0 w 103"/>
                <a:gd name="T17" fmla="*/ 0 h 227"/>
                <a:gd name="T18" fmla="*/ 0 w 103"/>
                <a:gd name="T19" fmla="*/ 0 h 227"/>
                <a:gd name="T20" fmla="*/ 0 w 103"/>
                <a:gd name="T21" fmla="*/ 0 h 227"/>
                <a:gd name="T22" fmla="*/ 0 w 103"/>
                <a:gd name="T23" fmla="*/ 0 h 227"/>
                <a:gd name="T24" fmla="*/ 0 w 103"/>
                <a:gd name="T25" fmla="*/ 0 h 227"/>
                <a:gd name="T26" fmla="*/ 0 w 103"/>
                <a:gd name="T27" fmla="*/ 0 h 227"/>
                <a:gd name="T28" fmla="*/ 0 w 103"/>
                <a:gd name="T29" fmla="*/ 0 h 227"/>
                <a:gd name="T30" fmla="*/ 0 w 103"/>
                <a:gd name="T31" fmla="*/ 0 h 227"/>
                <a:gd name="T32" fmla="*/ 0 w 103"/>
                <a:gd name="T33" fmla="*/ 0 h 227"/>
                <a:gd name="T34" fmla="*/ 0 w 103"/>
                <a:gd name="T35" fmla="*/ 0 h 227"/>
                <a:gd name="T36" fmla="*/ 0 w 103"/>
                <a:gd name="T37" fmla="*/ 0 h 227"/>
                <a:gd name="T38" fmla="*/ 0 w 103"/>
                <a:gd name="T39" fmla="*/ 0 h 227"/>
                <a:gd name="T40" fmla="*/ 0 w 103"/>
                <a:gd name="T41" fmla="*/ 0 h 227"/>
                <a:gd name="T42" fmla="*/ 0 w 103"/>
                <a:gd name="T43" fmla="*/ 0 h 227"/>
                <a:gd name="T44" fmla="*/ 0 w 103"/>
                <a:gd name="T45" fmla="*/ 0 h 227"/>
                <a:gd name="T46" fmla="*/ 0 w 103"/>
                <a:gd name="T47" fmla="*/ 0 h 227"/>
                <a:gd name="T48" fmla="*/ 0 w 103"/>
                <a:gd name="T49" fmla="*/ 0 h 227"/>
                <a:gd name="T50" fmla="*/ 0 w 103"/>
                <a:gd name="T51" fmla="*/ 0 h 227"/>
                <a:gd name="T52" fmla="*/ 0 w 103"/>
                <a:gd name="T53" fmla="*/ 0 h 227"/>
                <a:gd name="T54" fmla="*/ 0 w 103"/>
                <a:gd name="T55" fmla="*/ 0 h 227"/>
                <a:gd name="T56" fmla="*/ 0 w 103"/>
                <a:gd name="T57" fmla="*/ 0 h 227"/>
                <a:gd name="T58" fmla="*/ 0 w 103"/>
                <a:gd name="T59" fmla="*/ 0 h 227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0" t="0" r="r" b="b"/>
              <a:pathLst>
                <a:path w="103" h="227">
                  <a:moveTo>
                    <a:pt x="0" y="12"/>
                  </a:moveTo>
                  <a:lnTo>
                    <a:pt x="0" y="0"/>
                  </a:lnTo>
                  <a:lnTo>
                    <a:pt x="12" y="12"/>
                  </a:lnTo>
                  <a:lnTo>
                    <a:pt x="45" y="0"/>
                  </a:lnTo>
                  <a:lnTo>
                    <a:pt x="68" y="0"/>
                  </a:lnTo>
                  <a:lnTo>
                    <a:pt x="68" y="23"/>
                  </a:lnTo>
                  <a:lnTo>
                    <a:pt x="79" y="23"/>
                  </a:lnTo>
                  <a:lnTo>
                    <a:pt x="68" y="23"/>
                  </a:lnTo>
                  <a:lnTo>
                    <a:pt x="57" y="46"/>
                  </a:lnTo>
                  <a:lnTo>
                    <a:pt x="45" y="57"/>
                  </a:lnTo>
                  <a:lnTo>
                    <a:pt x="91" y="125"/>
                  </a:lnTo>
                  <a:lnTo>
                    <a:pt x="102" y="147"/>
                  </a:lnTo>
                  <a:lnTo>
                    <a:pt x="91" y="181"/>
                  </a:lnTo>
                  <a:lnTo>
                    <a:pt x="79" y="192"/>
                  </a:lnTo>
                  <a:lnTo>
                    <a:pt x="68" y="192"/>
                  </a:lnTo>
                  <a:lnTo>
                    <a:pt x="57" y="215"/>
                  </a:lnTo>
                  <a:lnTo>
                    <a:pt x="34" y="226"/>
                  </a:lnTo>
                  <a:lnTo>
                    <a:pt x="34" y="203"/>
                  </a:lnTo>
                  <a:lnTo>
                    <a:pt x="23" y="192"/>
                  </a:lnTo>
                  <a:lnTo>
                    <a:pt x="45" y="181"/>
                  </a:lnTo>
                  <a:lnTo>
                    <a:pt x="57" y="170"/>
                  </a:lnTo>
                  <a:lnTo>
                    <a:pt x="79" y="158"/>
                  </a:lnTo>
                  <a:lnTo>
                    <a:pt x="79" y="136"/>
                  </a:lnTo>
                  <a:lnTo>
                    <a:pt x="79" y="113"/>
                  </a:lnTo>
                  <a:lnTo>
                    <a:pt x="57" y="91"/>
                  </a:lnTo>
                  <a:lnTo>
                    <a:pt x="23" y="57"/>
                  </a:lnTo>
                  <a:lnTo>
                    <a:pt x="34" y="46"/>
                  </a:lnTo>
                  <a:lnTo>
                    <a:pt x="23" y="34"/>
                  </a:lnTo>
                  <a:lnTo>
                    <a:pt x="12" y="23"/>
                  </a:lnTo>
                  <a:lnTo>
                    <a:pt x="0" y="12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11" name="Freeform 68"/>
            <p:cNvSpPr>
              <a:spLocks noChangeAspect="1"/>
            </p:cNvSpPr>
            <p:nvPr>
              <p:custDataLst>
                <p:tags r:id="rId65"/>
              </p:custDataLst>
            </p:nvPr>
          </p:nvSpPr>
          <p:spPr bwMode="auto">
            <a:xfrm>
              <a:off x="5041351" y="5251919"/>
              <a:ext cx="204662" cy="138660"/>
            </a:xfrm>
            <a:custGeom>
              <a:avLst/>
              <a:gdLst>
                <a:gd name="T0" fmla="*/ 0 w 80"/>
                <a:gd name="T1" fmla="*/ 0 h 57"/>
                <a:gd name="T2" fmla="*/ 0 w 80"/>
                <a:gd name="T3" fmla="*/ 0 h 57"/>
                <a:gd name="T4" fmla="*/ 0 w 80"/>
                <a:gd name="T5" fmla="*/ 0 h 57"/>
                <a:gd name="T6" fmla="*/ 0 w 80"/>
                <a:gd name="T7" fmla="*/ 0 h 57"/>
                <a:gd name="T8" fmla="*/ 0 w 80"/>
                <a:gd name="T9" fmla="*/ 0 h 57"/>
                <a:gd name="T10" fmla="*/ 0 w 80"/>
                <a:gd name="T11" fmla="*/ 0 h 57"/>
                <a:gd name="T12" fmla="*/ 0 w 80"/>
                <a:gd name="T13" fmla="*/ 0 h 57"/>
                <a:gd name="T14" fmla="*/ 0 w 80"/>
                <a:gd name="T15" fmla="*/ 0 h 57"/>
                <a:gd name="T16" fmla="*/ 0 w 80"/>
                <a:gd name="T17" fmla="*/ 0 h 57"/>
                <a:gd name="T18" fmla="*/ 0 w 80"/>
                <a:gd name="T19" fmla="*/ 0 h 57"/>
                <a:gd name="T20" fmla="*/ 0 w 80"/>
                <a:gd name="T21" fmla="*/ 0 h 57"/>
                <a:gd name="T22" fmla="*/ 0 w 80"/>
                <a:gd name="T23" fmla="*/ 0 h 57"/>
                <a:gd name="T24" fmla="*/ 0 w 80"/>
                <a:gd name="T25" fmla="*/ 0 h 57"/>
                <a:gd name="T26" fmla="*/ 0 w 80"/>
                <a:gd name="T27" fmla="*/ 0 h 5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0" h="57">
                  <a:moveTo>
                    <a:pt x="23" y="56"/>
                  </a:moveTo>
                  <a:lnTo>
                    <a:pt x="45" y="45"/>
                  </a:lnTo>
                  <a:lnTo>
                    <a:pt x="57" y="34"/>
                  </a:lnTo>
                  <a:lnTo>
                    <a:pt x="79" y="22"/>
                  </a:lnTo>
                  <a:lnTo>
                    <a:pt x="79" y="0"/>
                  </a:lnTo>
                  <a:lnTo>
                    <a:pt x="57" y="0"/>
                  </a:lnTo>
                  <a:lnTo>
                    <a:pt x="57" y="11"/>
                  </a:lnTo>
                  <a:lnTo>
                    <a:pt x="45" y="0"/>
                  </a:lnTo>
                  <a:lnTo>
                    <a:pt x="12" y="0"/>
                  </a:lnTo>
                  <a:lnTo>
                    <a:pt x="0" y="22"/>
                  </a:lnTo>
                  <a:lnTo>
                    <a:pt x="12" y="34"/>
                  </a:lnTo>
                  <a:lnTo>
                    <a:pt x="12" y="45"/>
                  </a:lnTo>
                  <a:lnTo>
                    <a:pt x="12" y="56"/>
                  </a:lnTo>
                  <a:lnTo>
                    <a:pt x="23" y="56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12" name="Freeform 69"/>
            <p:cNvSpPr>
              <a:spLocks noChangeAspect="1"/>
            </p:cNvSpPr>
            <p:nvPr>
              <p:custDataLst>
                <p:tags r:id="rId66"/>
              </p:custDataLst>
            </p:nvPr>
          </p:nvSpPr>
          <p:spPr bwMode="auto">
            <a:xfrm>
              <a:off x="4955525" y="5522635"/>
              <a:ext cx="145244" cy="224497"/>
            </a:xfrm>
            <a:custGeom>
              <a:avLst/>
              <a:gdLst>
                <a:gd name="T0" fmla="*/ 0 w 58"/>
                <a:gd name="T1" fmla="*/ 0 h 91"/>
                <a:gd name="T2" fmla="*/ 0 w 58"/>
                <a:gd name="T3" fmla="*/ 0 h 91"/>
                <a:gd name="T4" fmla="*/ 0 w 58"/>
                <a:gd name="T5" fmla="*/ 0 h 91"/>
                <a:gd name="T6" fmla="*/ 0 w 58"/>
                <a:gd name="T7" fmla="*/ 0 h 91"/>
                <a:gd name="T8" fmla="*/ 0 w 58"/>
                <a:gd name="T9" fmla="*/ 0 h 91"/>
                <a:gd name="T10" fmla="*/ 0 w 58"/>
                <a:gd name="T11" fmla="*/ 0 h 91"/>
                <a:gd name="T12" fmla="*/ 0 w 58"/>
                <a:gd name="T13" fmla="*/ 0 h 91"/>
                <a:gd name="T14" fmla="*/ 0 w 58"/>
                <a:gd name="T15" fmla="*/ 0 h 91"/>
                <a:gd name="T16" fmla="*/ 0 w 58"/>
                <a:gd name="T17" fmla="*/ 0 h 91"/>
                <a:gd name="T18" fmla="*/ 0 w 58"/>
                <a:gd name="T19" fmla="*/ 0 h 91"/>
                <a:gd name="T20" fmla="*/ 0 w 58"/>
                <a:gd name="T21" fmla="*/ 0 h 91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58" h="91">
                  <a:moveTo>
                    <a:pt x="34" y="11"/>
                  </a:moveTo>
                  <a:lnTo>
                    <a:pt x="23" y="22"/>
                  </a:lnTo>
                  <a:lnTo>
                    <a:pt x="12" y="11"/>
                  </a:lnTo>
                  <a:lnTo>
                    <a:pt x="0" y="0"/>
                  </a:lnTo>
                  <a:lnTo>
                    <a:pt x="0" y="11"/>
                  </a:lnTo>
                  <a:lnTo>
                    <a:pt x="0" y="45"/>
                  </a:lnTo>
                  <a:lnTo>
                    <a:pt x="23" y="56"/>
                  </a:lnTo>
                  <a:lnTo>
                    <a:pt x="57" y="90"/>
                  </a:lnTo>
                  <a:lnTo>
                    <a:pt x="57" y="56"/>
                  </a:lnTo>
                  <a:lnTo>
                    <a:pt x="57" y="33"/>
                  </a:lnTo>
                  <a:lnTo>
                    <a:pt x="34" y="11"/>
                  </a:lnTo>
                </a:path>
              </a:pathLst>
            </a:custGeom>
            <a:solidFill>
              <a:schemeClr val="accent1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13" name="Freeform 70"/>
            <p:cNvSpPr>
              <a:spLocks noChangeAspect="1"/>
            </p:cNvSpPr>
            <p:nvPr>
              <p:custDataLst>
                <p:tags r:id="rId67"/>
              </p:custDataLst>
            </p:nvPr>
          </p:nvSpPr>
          <p:spPr bwMode="auto">
            <a:xfrm>
              <a:off x="5305431" y="5522635"/>
              <a:ext cx="389518" cy="224497"/>
            </a:xfrm>
            <a:custGeom>
              <a:avLst/>
              <a:gdLst>
                <a:gd name="T0" fmla="*/ 0 w 148"/>
                <a:gd name="T1" fmla="*/ 0 h 91"/>
                <a:gd name="T2" fmla="*/ 0 w 148"/>
                <a:gd name="T3" fmla="*/ 0 h 91"/>
                <a:gd name="T4" fmla="*/ 0 w 148"/>
                <a:gd name="T5" fmla="*/ 0 h 91"/>
                <a:gd name="T6" fmla="*/ 0 w 148"/>
                <a:gd name="T7" fmla="*/ 0 h 91"/>
                <a:gd name="T8" fmla="*/ 0 w 148"/>
                <a:gd name="T9" fmla="*/ 0 h 91"/>
                <a:gd name="T10" fmla="*/ 0 w 148"/>
                <a:gd name="T11" fmla="*/ 0 h 91"/>
                <a:gd name="T12" fmla="*/ 0 w 148"/>
                <a:gd name="T13" fmla="*/ 0 h 91"/>
                <a:gd name="T14" fmla="*/ 0 w 148"/>
                <a:gd name="T15" fmla="*/ 0 h 91"/>
                <a:gd name="T16" fmla="*/ 0 w 148"/>
                <a:gd name="T17" fmla="*/ 0 h 91"/>
                <a:gd name="T18" fmla="*/ 0 w 148"/>
                <a:gd name="T19" fmla="*/ 0 h 91"/>
                <a:gd name="T20" fmla="*/ 0 w 148"/>
                <a:gd name="T21" fmla="*/ 0 h 91"/>
                <a:gd name="T22" fmla="*/ 0 w 148"/>
                <a:gd name="T23" fmla="*/ 0 h 91"/>
                <a:gd name="T24" fmla="*/ 0 w 148"/>
                <a:gd name="T25" fmla="*/ 0 h 91"/>
                <a:gd name="T26" fmla="*/ 0 w 148"/>
                <a:gd name="T27" fmla="*/ 0 h 91"/>
                <a:gd name="T28" fmla="*/ 0 w 148"/>
                <a:gd name="T29" fmla="*/ 0 h 91"/>
                <a:gd name="T30" fmla="*/ 0 w 148"/>
                <a:gd name="T31" fmla="*/ 0 h 91"/>
                <a:gd name="T32" fmla="*/ 0 w 148"/>
                <a:gd name="T33" fmla="*/ 0 h 91"/>
                <a:gd name="T34" fmla="*/ 0 w 148"/>
                <a:gd name="T35" fmla="*/ 0 h 91"/>
                <a:gd name="T36" fmla="*/ 0 w 148"/>
                <a:gd name="T37" fmla="*/ 0 h 91"/>
                <a:gd name="T38" fmla="*/ 0 w 148"/>
                <a:gd name="T39" fmla="*/ 0 h 91"/>
                <a:gd name="T40" fmla="*/ 0 w 148"/>
                <a:gd name="T41" fmla="*/ 0 h 91"/>
                <a:gd name="T42" fmla="*/ 0 w 148"/>
                <a:gd name="T43" fmla="*/ 0 h 91"/>
                <a:gd name="T44" fmla="*/ 0 w 148"/>
                <a:gd name="T45" fmla="*/ 0 h 9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48" h="91">
                  <a:moveTo>
                    <a:pt x="90" y="33"/>
                  </a:moveTo>
                  <a:lnTo>
                    <a:pt x="90" y="45"/>
                  </a:lnTo>
                  <a:lnTo>
                    <a:pt x="79" y="45"/>
                  </a:lnTo>
                  <a:lnTo>
                    <a:pt x="68" y="45"/>
                  </a:lnTo>
                  <a:lnTo>
                    <a:pt x="45" y="56"/>
                  </a:lnTo>
                  <a:lnTo>
                    <a:pt x="34" y="56"/>
                  </a:lnTo>
                  <a:lnTo>
                    <a:pt x="34" y="78"/>
                  </a:lnTo>
                  <a:lnTo>
                    <a:pt x="0" y="78"/>
                  </a:lnTo>
                  <a:lnTo>
                    <a:pt x="22" y="90"/>
                  </a:lnTo>
                  <a:lnTo>
                    <a:pt x="34" y="90"/>
                  </a:lnTo>
                  <a:lnTo>
                    <a:pt x="45" y="78"/>
                  </a:lnTo>
                  <a:lnTo>
                    <a:pt x="68" y="90"/>
                  </a:lnTo>
                  <a:lnTo>
                    <a:pt x="79" y="78"/>
                  </a:lnTo>
                  <a:lnTo>
                    <a:pt x="101" y="45"/>
                  </a:lnTo>
                  <a:lnTo>
                    <a:pt x="135" y="45"/>
                  </a:lnTo>
                  <a:lnTo>
                    <a:pt x="147" y="45"/>
                  </a:lnTo>
                  <a:lnTo>
                    <a:pt x="135" y="33"/>
                  </a:lnTo>
                  <a:lnTo>
                    <a:pt x="147" y="33"/>
                  </a:lnTo>
                  <a:lnTo>
                    <a:pt x="124" y="22"/>
                  </a:lnTo>
                  <a:lnTo>
                    <a:pt x="124" y="11"/>
                  </a:lnTo>
                  <a:lnTo>
                    <a:pt x="113" y="0"/>
                  </a:lnTo>
                  <a:lnTo>
                    <a:pt x="90" y="22"/>
                  </a:lnTo>
                  <a:lnTo>
                    <a:pt x="90" y="33"/>
                  </a:lnTo>
                </a:path>
              </a:pathLst>
            </a:custGeom>
            <a:solidFill>
              <a:schemeClr val="accent1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14" name="Freeform 71"/>
            <p:cNvSpPr>
              <a:spLocks noChangeAspect="1"/>
            </p:cNvSpPr>
            <p:nvPr>
              <p:custDataLst>
                <p:tags r:id="rId68"/>
              </p:custDataLst>
            </p:nvPr>
          </p:nvSpPr>
          <p:spPr bwMode="auto">
            <a:xfrm>
              <a:off x="5279023" y="5634884"/>
              <a:ext cx="415926" cy="310333"/>
            </a:xfrm>
            <a:custGeom>
              <a:avLst/>
              <a:gdLst>
                <a:gd name="T0" fmla="*/ 0 w 159"/>
                <a:gd name="T1" fmla="*/ 0 h 125"/>
                <a:gd name="T2" fmla="*/ 0 w 159"/>
                <a:gd name="T3" fmla="*/ 0 h 125"/>
                <a:gd name="T4" fmla="*/ 0 w 159"/>
                <a:gd name="T5" fmla="*/ 0 h 125"/>
                <a:gd name="T6" fmla="*/ 0 w 159"/>
                <a:gd name="T7" fmla="*/ 0 h 125"/>
                <a:gd name="T8" fmla="*/ 0 w 159"/>
                <a:gd name="T9" fmla="*/ 0 h 125"/>
                <a:gd name="T10" fmla="*/ 0 w 159"/>
                <a:gd name="T11" fmla="*/ 0 h 125"/>
                <a:gd name="T12" fmla="*/ 0 w 159"/>
                <a:gd name="T13" fmla="*/ 0 h 125"/>
                <a:gd name="T14" fmla="*/ 0 w 159"/>
                <a:gd name="T15" fmla="*/ 0 h 125"/>
                <a:gd name="T16" fmla="*/ 0 w 159"/>
                <a:gd name="T17" fmla="*/ 0 h 125"/>
                <a:gd name="T18" fmla="*/ 0 w 159"/>
                <a:gd name="T19" fmla="*/ 0 h 125"/>
                <a:gd name="T20" fmla="*/ 0 w 159"/>
                <a:gd name="T21" fmla="*/ 0 h 125"/>
                <a:gd name="T22" fmla="*/ 0 w 159"/>
                <a:gd name="T23" fmla="*/ 0 h 125"/>
                <a:gd name="T24" fmla="*/ 0 w 159"/>
                <a:gd name="T25" fmla="*/ 0 h 125"/>
                <a:gd name="T26" fmla="*/ 0 w 159"/>
                <a:gd name="T27" fmla="*/ 0 h 125"/>
                <a:gd name="T28" fmla="*/ 0 w 159"/>
                <a:gd name="T29" fmla="*/ 0 h 125"/>
                <a:gd name="T30" fmla="*/ 0 w 159"/>
                <a:gd name="T31" fmla="*/ 0 h 125"/>
                <a:gd name="T32" fmla="*/ 0 w 159"/>
                <a:gd name="T33" fmla="*/ 0 h 125"/>
                <a:gd name="T34" fmla="*/ 0 w 159"/>
                <a:gd name="T35" fmla="*/ 0 h 125"/>
                <a:gd name="T36" fmla="*/ 0 w 159"/>
                <a:gd name="T37" fmla="*/ 0 h 125"/>
                <a:gd name="T38" fmla="*/ 0 w 159"/>
                <a:gd name="T39" fmla="*/ 0 h 125"/>
                <a:gd name="T40" fmla="*/ 0 w 159"/>
                <a:gd name="T41" fmla="*/ 0 h 125"/>
                <a:gd name="T42" fmla="*/ 0 w 159"/>
                <a:gd name="T43" fmla="*/ 0 h 125"/>
                <a:gd name="T44" fmla="*/ 0 w 159"/>
                <a:gd name="T45" fmla="*/ 0 h 125"/>
                <a:gd name="T46" fmla="*/ 0 w 159"/>
                <a:gd name="T47" fmla="*/ 0 h 125"/>
                <a:gd name="T48" fmla="*/ 0 w 159"/>
                <a:gd name="T49" fmla="*/ 0 h 125"/>
                <a:gd name="T50" fmla="*/ 0 w 159"/>
                <a:gd name="T51" fmla="*/ 0 h 125"/>
                <a:gd name="T52" fmla="*/ 0 w 159"/>
                <a:gd name="T53" fmla="*/ 0 h 125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0" t="0" r="r" b="b"/>
              <a:pathLst>
                <a:path w="159" h="125">
                  <a:moveTo>
                    <a:pt x="11" y="33"/>
                  </a:moveTo>
                  <a:lnTo>
                    <a:pt x="33" y="45"/>
                  </a:lnTo>
                  <a:lnTo>
                    <a:pt x="45" y="45"/>
                  </a:lnTo>
                  <a:lnTo>
                    <a:pt x="56" y="33"/>
                  </a:lnTo>
                  <a:lnTo>
                    <a:pt x="79" y="45"/>
                  </a:lnTo>
                  <a:lnTo>
                    <a:pt x="90" y="33"/>
                  </a:lnTo>
                  <a:lnTo>
                    <a:pt x="112" y="0"/>
                  </a:lnTo>
                  <a:lnTo>
                    <a:pt x="146" y="0"/>
                  </a:lnTo>
                  <a:lnTo>
                    <a:pt x="135" y="11"/>
                  </a:lnTo>
                  <a:lnTo>
                    <a:pt x="146" y="22"/>
                  </a:lnTo>
                  <a:lnTo>
                    <a:pt x="135" y="33"/>
                  </a:lnTo>
                  <a:lnTo>
                    <a:pt x="158" y="45"/>
                  </a:lnTo>
                  <a:lnTo>
                    <a:pt x="146" y="56"/>
                  </a:lnTo>
                  <a:lnTo>
                    <a:pt x="124" y="67"/>
                  </a:lnTo>
                  <a:lnTo>
                    <a:pt x="112" y="90"/>
                  </a:lnTo>
                  <a:lnTo>
                    <a:pt x="124" y="90"/>
                  </a:lnTo>
                  <a:lnTo>
                    <a:pt x="112" y="112"/>
                  </a:lnTo>
                  <a:lnTo>
                    <a:pt x="101" y="124"/>
                  </a:lnTo>
                  <a:lnTo>
                    <a:pt x="90" y="112"/>
                  </a:lnTo>
                  <a:lnTo>
                    <a:pt x="67" y="112"/>
                  </a:lnTo>
                  <a:lnTo>
                    <a:pt x="45" y="112"/>
                  </a:lnTo>
                  <a:lnTo>
                    <a:pt x="45" y="101"/>
                  </a:lnTo>
                  <a:lnTo>
                    <a:pt x="33" y="101"/>
                  </a:lnTo>
                  <a:lnTo>
                    <a:pt x="22" y="79"/>
                  </a:lnTo>
                  <a:lnTo>
                    <a:pt x="11" y="56"/>
                  </a:lnTo>
                  <a:lnTo>
                    <a:pt x="0" y="45"/>
                  </a:lnTo>
                  <a:lnTo>
                    <a:pt x="11" y="33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15" name="Freeform 72"/>
            <p:cNvSpPr>
              <a:spLocks noChangeAspect="1"/>
            </p:cNvSpPr>
            <p:nvPr>
              <p:custDataLst>
                <p:tags r:id="rId69"/>
              </p:custDataLst>
            </p:nvPr>
          </p:nvSpPr>
          <p:spPr bwMode="auto">
            <a:xfrm>
              <a:off x="5978836" y="4228479"/>
              <a:ext cx="125438" cy="198085"/>
            </a:xfrm>
            <a:custGeom>
              <a:avLst/>
              <a:gdLst>
                <a:gd name="T0" fmla="*/ 0 w 47"/>
                <a:gd name="T1" fmla="*/ 0 h 80"/>
                <a:gd name="T2" fmla="*/ 0 w 47"/>
                <a:gd name="T3" fmla="*/ 0 h 80"/>
                <a:gd name="T4" fmla="*/ 0 w 47"/>
                <a:gd name="T5" fmla="*/ 0 h 80"/>
                <a:gd name="T6" fmla="*/ 0 w 47"/>
                <a:gd name="T7" fmla="*/ 0 h 80"/>
                <a:gd name="T8" fmla="*/ 0 w 47"/>
                <a:gd name="T9" fmla="*/ 0 h 80"/>
                <a:gd name="T10" fmla="*/ 0 w 47"/>
                <a:gd name="T11" fmla="*/ 0 h 80"/>
                <a:gd name="T12" fmla="*/ 0 w 47"/>
                <a:gd name="T13" fmla="*/ 0 h 80"/>
                <a:gd name="T14" fmla="*/ 0 w 47"/>
                <a:gd name="T15" fmla="*/ 0 h 80"/>
                <a:gd name="T16" fmla="*/ 0 w 47"/>
                <a:gd name="T17" fmla="*/ 0 h 80"/>
                <a:gd name="T18" fmla="*/ 0 w 47"/>
                <a:gd name="T19" fmla="*/ 0 h 8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7" h="80">
                  <a:moveTo>
                    <a:pt x="0" y="22"/>
                  </a:moveTo>
                  <a:lnTo>
                    <a:pt x="23" y="0"/>
                  </a:lnTo>
                  <a:lnTo>
                    <a:pt x="34" y="22"/>
                  </a:lnTo>
                  <a:lnTo>
                    <a:pt x="46" y="45"/>
                  </a:lnTo>
                  <a:lnTo>
                    <a:pt x="34" y="67"/>
                  </a:lnTo>
                  <a:lnTo>
                    <a:pt x="0" y="79"/>
                  </a:lnTo>
                  <a:lnTo>
                    <a:pt x="0" y="67"/>
                  </a:lnTo>
                  <a:lnTo>
                    <a:pt x="0" y="56"/>
                  </a:lnTo>
                  <a:lnTo>
                    <a:pt x="0" y="33"/>
                  </a:lnTo>
                  <a:lnTo>
                    <a:pt x="0" y="2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16" name="Freeform 73"/>
            <p:cNvSpPr>
              <a:spLocks noChangeAspect="1"/>
            </p:cNvSpPr>
            <p:nvPr>
              <p:custDataLst>
                <p:tags r:id="rId70"/>
              </p:custDataLst>
            </p:nvPr>
          </p:nvSpPr>
          <p:spPr bwMode="auto">
            <a:xfrm>
              <a:off x="5899612" y="4030394"/>
              <a:ext cx="231070" cy="257511"/>
            </a:xfrm>
            <a:custGeom>
              <a:avLst/>
              <a:gdLst>
                <a:gd name="T0" fmla="*/ 0 w 91"/>
                <a:gd name="T1" fmla="*/ 0 h 102"/>
                <a:gd name="T2" fmla="*/ 0 w 91"/>
                <a:gd name="T3" fmla="*/ 0 h 102"/>
                <a:gd name="T4" fmla="*/ 0 w 91"/>
                <a:gd name="T5" fmla="*/ 0 h 102"/>
                <a:gd name="T6" fmla="*/ 0 w 91"/>
                <a:gd name="T7" fmla="*/ 0 h 102"/>
                <a:gd name="T8" fmla="*/ 0 w 91"/>
                <a:gd name="T9" fmla="*/ 0 h 102"/>
                <a:gd name="T10" fmla="*/ 0 w 91"/>
                <a:gd name="T11" fmla="*/ 0 h 102"/>
                <a:gd name="T12" fmla="*/ 0 w 91"/>
                <a:gd name="T13" fmla="*/ 0 h 102"/>
                <a:gd name="T14" fmla="*/ 0 w 91"/>
                <a:gd name="T15" fmla="*/ 0 h 102"/>
                <a:gd name="T16" fmla="*/ 0 w 91"/>
                <a:gd name="T17" fmla="*/ 0 h 102"/>
                <a:gd name="T18" fmla="*/ 0 w 91"/>
                <a:gd name="T19" fmla="*/ 0 h 102"/>
                <a:gd name="T20" fmla="*/ 0 w 91"/>
                <a:gd name="T21" fmla="*/ 0 h 102"/>
                <a:gd name="T22" fmla="*/ 0 w 91"/>
                <a:gd name="T23" fmla="*/ 0 h 102"/>
                <a:gd name="T24" fmla="*/ 0 w 91"/>
                <a:gd name="T25" fmla="*/ 0 h 102"/>
                <a:gd name="T26" fmla="*/ 0 w 91"/>
                <a:gd name="T27" fmla="*/ 0 h 102"/>
                <a:gd name="T28" fmla="*/ 0 w 91"/>
                <a:gd name="T29" fmla="*/ 0 h 102"/>
                <a:gd name="T30" fmla="*/ 0 w 91"/>
                <a:gd name="T31" fmla="*/ 0 h 102"/>
                <a:gd name="T32" fmla="*/ 0 w 91"/>
                <a:gd name="T33" fmla="*/ 0 h 10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1" h="102">
                  <a:moveTo>
                    <a:pt x="90" y="0"/>
                  </a:moveTo>
                  <a:lnTo>
                    <a:pt x="67" y="11"/>
                  </a:lnTo>
                  <a:lnTo>
                    <a:pt x="56" y="11"/>
                  </a:lnTo>
                  <a:lnTo>
                    <a:pt x="45" y="22"/>
                  </a:lnTo>
                  <a:lnTo>
                    <a:pt x="33" y="22"/>
                  </a:lnTo>
                  <a:lnTo>
                    <a:pt x="0" y="56"/>
                  </a:lnTo>
                  <a:lnTo>
                    <a:pt x="11" y="56"/>
                  </a:lnTo>
                  <a:lnTo>
                    <a:pt x="0" y="90"/>
                  </a:lnTo>
                  <a:lnTo>
                    <a:pt x="11" y="101"/>
                  </a:lnTo>
                  <a:lnTo>
                    <a:pt x="22" y="101"/>
                  </a:lnTo>
                  <a:lnTo>
                    <a:pt x="33" y="101"/>
                  </a:lnTo>
                  <a:lnTo>
                    <a:pt x="56" y="79"/>
                  </a:lnTo>
                  <a:lnTo>
                    <a:pt x="33" y="67"/>
                  </a:lnTo>
                  <a:lnTo>
                    <a:pt x="33" y="56"/>
                  </a:lnTo>
                  <a:lnTo>
                    <a:pt x="79" y="45"/>
                  </a:lnTo>
                  <a:lnTo>
                    <a:pt x="79" y="22"/>
                  </a:lnTo>
                  <a:lnTo>
                    <a:pt x="90" y="0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17" name="Freeform 74"/>
            <p:cNvSpPr>
              <a:spLocks noChangeAspect="1"/>
            </p:cNvSpPr>
            <p:nvPr>
              <p:custDataLst>
                <p:tags r:id="rId71"/>
              </p:custDataLst>
            </p:nvPr>
          </p:nvSpPr>
          <p:spPr bwMode="auto">
            <a:xfrm>
              <a:off x="4830087" y="5720720"/>
              <a:ext cx="33010" cy="59426"/>
            </a:xfrm>
            <a:custGeom>
              <a:avLst/>
              <a:gdLst>
                <a:gd name="T0" fmla="*/ 0 w 12"/>
                <a:gd name="T1" fmla="*/ 0 h 24"/>
                <a:gd name="T2" fmla="*/ 0 w 12"/>
                <a:gd name="T3" fmla="*/ 0 h 24"/>
                <a:gd name="T4" fmla="*/ 0 w 12"/>
                <a:gd name="T5" fmla="*/ 0 h 24"/>
                <a:gd name="T6" fmla="*/ 0 w 12"/>
                <a:gd name="T7" fmla="*/ 0 h 2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" h="24">
                  <a:moveTo>
                    <a:pt x="0" y="12"/>
                  </a:moveTo>
                  <a:lnTo>
                    <a:pt x="11" y="23"/>
                  </a:lnTo>
                  <a:lnTo>
                    <a:pt x="0" y="0"/>
                  </a:lnTo>
                  <a:lnTo>
                    <a:pt x="0" y="1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18" name="Freeform 75"/>
            <p:cNvSpPr>
              <a:spLocks noChangeAspect="1"/>
            </p:cNvSpPr>
            <p:nvPr>
              <p:custDataLst>
                <p:tags r:id="rId72"/>
              </p:custDataLst>
            </p:nvPr>
          </p:nvSpPr>
          <p:spPr bwMode="auto">
            <a:xfrm>
              <a:off x="4889505" y="5799955"/>
              <a:ext cx="33010" cy="59426"/>
            </a:xfrm>
            <a:custGeom>
              <a:avLst/>
              <a:gdLst>
                <a:gd name="T0" fmla="*/ 0 w 12"/>
                <a:gd name="T1" fmla="*/ 0 h 24"/>
                <a:gd name="T2" fmla="*/ 0 w 12"/>
                <a:gd name="T3" fmla="*/ 0 h 24"/>
                <a:gd name="T4" fmla="*/ 0 w 12"/>
                <a:gd name="T5" fmla="*/ 0 h 24"/>
                <a:gd name="T6" fmla="*/ 0 w 12"/>
                <a:gd name="T7" fmla="*/ 0 h 24"/>
                <a:gd name="T8" fmla="*/ 0 w 12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2" h="24">
                  <a:moveTo>
                    <a:pt x="0" y="0"/>
                  </a:moveTo>
                  <a:lnTo>
                    <a:pt x="11" y="23"/>
                  </a:lnTo>
                  <a:lnTo>
                    <a:pt x="11" y="12"/>
                  </a:lnTo>
                  <a:lnTo>
                    <a:pt x="11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19" name="Freeform 76"/>
            <p:cNvSpPr>
              <a:spLocks noChangeAspect="1"/>
            </p:cNvSpPr>
            <p:nvPr>
              <p:custDataLst>
                <p:tags r:id="rId73"/>
              </p:custDataLst>
            </p:nvPr>
          </p:nvSpPr>
          <p:spPr bwMode="auto">
            <a:xfrm>
              <a:off x="4156682" y="5416990"/>
              <a:ext cx="85826" cy="138660"/>
            </a:xfrm>
            <a:custGeom>
              <a:avLst/>
              <a:gdLst>
                <a:gd name="T0" fmla="*/ 0 w 34"/>
                <a:gd name="T1" fmla="*/ 0 h 58"/>
                <a:gd name="T2" fmla="*/ 0 w 34"/>
                <a:gd name="T3" fmla="*/ 0 h 58"/>
                <a:gd name="T4" fmla="*/ 0 w 34"/>
                <a:gd name="T5" fmla="*/ 0 h 58"/>
                <a:gd name="T6" fmla="*/ 0 w 34"/>
                <a:gd name="T7" fmla="*/ 0 h 58"/>
                <a:gd name="T8" fmla="*/ 0 w 34"/>
                <a:gd name="T9" fmla="*/ 0 h 58"/>
                <a:gd name="T10" fmla="*/ 0 w 34"/>
                <a:gd name="T11" fmla="*/ 0 h 58"/>
                <a:gd name="T12" fmla="*/ 0 w 34"/>
                <a:gd name="T13" fmla="*/ 0 h 5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4" h="58">
                  <a:moveTo>
                    <a:pt x="0" y="23"/>
                  </a:moveTo>
                  <a:lnTo>
                    <a:pt x="11" y="57"/>
                  </a:lnTo>
                  <a:lnTo>
                    <a:pt x="33" y="57"/>
                  </a:lnTo>
                  <a:lnTo>
                    <a:pt x="33" y="34"/>
                  </a:lnTo>
                  <a:lnTo>
                    <a:pt x="22" y="12"/>
                  </a:lnTo>
                  <a:lnTo>
                    <a:pt x="11" y="0"/>
                  </a:lnTo>
                  <a:lnTo>
                    <a:pt x="0" y="23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20" name="Freeform 77"/>
            <p:cNvSpPr>
              <a:spLocks noChangeAspect="1"/>
            </p:cNvSpPr>
            <p:nvPr>
              <p:custDataLst>
                <p:tags r:id="rId74"/>
              </p:custDataLst>
            </p:nvPr>
          </p:nvSpPr>
          <p:spPr bwMode="auto">
            <a:xfrm>
              <a:off x="5279023" y="5027422"/>
              <a:ext cx="118836" cy="85837"/>
            </a:xfrm>
            <a:custGeom>
              <a:avLst/>
              <a:gdLst>
                <a:gd name="T0" fmla="*/ 0 w 46"/>
                <a:gd name="T1" fmla="*/ 0 h 34"/>
                <a:gd name="T2" fmla="*/ 0 w 46"/>
                <a:gd name="T3" fmla="*/ 0 h 34"/>
                <a:gd name="T4" fmla="*/ 0 w 46"/>
                <a:gd name="T5" fmla="*/ 0 h 34"/>
                <a:gd name="T6" fmla="*/ 0 w 46"/>
                <a:gd name="T7" fmla="*/ 0 h 34"/>
                <a:gd name="T8" fmla="*/ 0 w 46"/>
                <a:gd name="T9" fmla="*/ 0 h 34"/>
                <a:gd name="T10" fmla="*/ 0 w 46"/>
                <a:gd name="T11" fmla="*/ 0 h 34"/>
                <a:gd name="T12" fmla="*/ 0 w 46"/>
                <a:gd name="T13" fmla="*/ 0 h 3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" h="34">
                  <a:moveTo>
                    <a:pt x="0" y="11"/>
                  </a:moveTo>
                  <a:lnTo>
                    <a:pt x="0" y="22"/>
                  </a:lnTo>
                  <a:lnTo>
                    <a:pt x="22" y="33"/>
                  </a:lnTo>
                  <a:lnTo>
                    <a:pt x="33" y="22"/>
                  </a:lnTo>
                  <a:lnTo>
                    <a:pt x="45" y="0"/>
                  </a:lnTo>
                  <a:lnTo>
                    <a:pt x="11" y="0"/>
                  </a:lnTo>
                  <a:lnTo>
                    <a:pt x="0" y="11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21" name="Freeform 78"/>
            <p:cNvSpPr>
              <a:spLocks noChangeAspect="1"/>
            </p:cNvSpPr>
            <p:nvPr>
              <p:custDataLst>
                <p:tags r:id="rId75"/>
              </p:custDataLst>
            </p:nvPr>
          </p:nvSpPr>
          <p:spPr bwMode="auto">
            <a:xfrm>
              <a:off x="6097672" y="4452975"/>
              <a:ext cx="92428" cy="132057"/>
            </a:xfrm>
            <a:custGeom>
              <a:avLst/>
              <a:gdLst>
                <a:gd name="T0" fmla="*/ 0 w 34"/>
                <a:gd name="T1" fmla="*/ 0 h 57"/>
                <a:gd name="T2" fmla="*/ 0 w 34"/>
                <a:gd name="T3" fmla="*/ 0 h 57"/>
                <a:gd name="T4" fmla="*/ 0 w 34"/>
                <a:gd name="T5" fmla="*/ 0 h 57"/>
                <a:gd name="T6" fmla="*/ 0 w 34"/>
                <a:gd name="T7" fmla="*/ 0 h 57"/>
                <a:gd name="T8" fmla="*/ 0 w 34"/>
                <a:gd name="T9" fmla="*/ 0 h 57"/>
                <a:gd name="T10" fmla="*/ 0 w 34"/>
                <a:gd name="T11" fmla="*/ 0 h 57"/>
                <a:gd name="T12" fmla="*/ 0 w 34"/>
                <a:gd name="T13" fmla="*/ 0 h 57"/>
                <a:gd name="T14" fmla="*/ 0 w 34"/>
                <a:gd name="T15" fmla="*/ 0 h 57"/>
                <a:gd name="T16" fmla="*/ 0 w 34"/>
                <a:gd name="T17" fmla="*/ 0 h 57"/>
                <a:gd name="T18" fmla="*/ 0 w 34"/>
                <a:gd name="T19" fmla="*/ 0 h 5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4" h="57">
                  <a:moveTo>
                    <a:pt x="0" y="11"/>
                  </a:moveTo>
                  <a:lnTo>
                    <a:pt x="0" y="22"/>
                  </a:lnTo>
                  <a:lnTo>
                    <a:pt x="11" y="22"/>
                  </a:lnTo>
                  <a:lnTo>
                    <a:pt x="11" y="45"/>
                  </a:lnTo>
                  <a:lnTo>
                    <a:pt x="11" y="56"/>
                  </a:lnTo>
                  <a:lnTo>
                    <a:pt x="22" y="45"/>
                  </a:lnTo>
                  <a:lnTo>
                    <a:pt x="33" y="22"/>
                  </a:lnTo>
                  <a:lnTo>
                    <a:pt x="22" y="11"/>
                  </a:lnTo>
                  <a:lnTo>
                    <a:pt x="11" y="0"/>
                  </a:lnTo>
                  <a:lnTo>
                    <a:pt x="0" y="11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22" name="Freeform 79"/>
            <p:cNvSpPr>
              <a:spLocks noChangeAspect="1"/>
            </p:cNvSpPr>
            <p:nvPr>
              <p:custDataLst>
                <p:tags r:id="rId76"/>
              </p:custDataLst>
            </p:nvPr>
          </p:nvSpPr>
          <p:spPr bwMode="auto">
            <a:xfrm>
              <a:off x="6183498" y="4452975"/>
              <a:ext cx="99030" cy="52823"/>
            </a:xfrm>
            <a:custGeom>
              <a:avLst/>
              <a:gdLst>
                <a:gd name="T0" fmla="*/ 0 w 35"/>
                <a:gd name="T1" fmla="*/ 0 h 23"/>
                <a:gd name="T2" fmla="*/ 0 w 35"/>
                <a:gd name="T3" fmla="*/ 0 h 23"/>
                <a:gd name="T4" fmla="*/ 0 w 35"/>
                <a:gd name="T5" fmla="*/ 0 h 23"/>
                <a:gd name="T6" fmla="*/ 0 w 35"/>
                <a:gd name="T7" fmla="*/ 0 h 23"/>
                <a:gd name="T8" fmla="*/ 0 w 35"/>
                <a:gd name="T9" fmla="*/ 0 h 23"/>
                <a:gd name="T10" fmla="*/ 0 w 35"/>
                <a:gd name="T11" fmla="*/ 0 h 23"/>
                <a:gd name="T12" fmla="*/ 0 w 35"/>
                <a:gd name="T13" fmla="*/ 0 h 23"/>
                <a:gd name="T14" fmla="*/ 0 w 35"/>
                <a:gd name="T15" fmla="*/ 0 h 2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5" h="23">
                  <a:moveTo>
                    <a:pt x="0" y="11"/>
                  </a:moveTo>
                  <a:lnTo>
                    <a:pt x="0" y="22"/>
                  </a:lnTo>
                  <a:lnTo>
                    <a:pt x="12" y="22"/>
                  </a:lnTo>
                  <a:lnTo>
                    <a:pt x="23" y="11"/>
                  </a:lnTo>
                  <a:lnTo>
                    <a:pt x="34" y="11"/>
                  </a:lnTo>
                  <a:lnTo>
                    <a:pt x="34" y="0"/>
                  </a:lnTo>
                  <a:lnTo>
                    <a:pt x="23" y="0"/>
                  </a:lnTo>
                  <a:lnTo>
                    <a:pt x="0" y="11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23" name="Freeform 80"/>
            <p:cNvSpPr>
              <a:spLocks noChangeAspect="1"/>
            </p:cNvSpPr>
            <p:nvPr>
              <p:custDataLst>
                <p:tags r:id="rId77"/>
              </p:custDataLst>
            </p:nvPr>
          </p:nvSpPr>
          <p:spPr bwMode="auto">
            <a:xfrm>
              <a:off x="6130682" y="4089819"/>
              <a:ext cx="448936" cy="389568"/>
            </a:xfrm>
            <a:custGeom>
              <a:avLst/>
              <a:gdLst>
                <a:gd name="T0" fmla="*/ 0 w 170"/>
                <a:gd name="T1" fmla="*/ 0 h 159"/>
                <a:gd name="T2" fmla="*/ 0 w 170"/>
                <a:gd name="T3" fmla="*/ 0 h 159"/>
                <a:gd name="T4" fmla="*/ 0 w 170"/>
                <a:gd name="T5" fmla="*/ 0 h 159"/>
                <a:gd name="T6" fmla="*/ 0 w 170"/>
                <a:gd name="T7" fmla="*/ 0 h 159"/>
                <a:gd name="T8" fmla="*/ 0 w 170"/>
                <a:gd name="T9" fmla="*/ 0 h 159"/>
                <a:gd name="T10" fmla="*/ 0 w 170"/>
                <a:gd name="T11" fmla="*/ 0 h 159"/>
                <a:gd name="T12" fmla="*/ 0 w 170"/>
                <a:gd name="T13" fmla="*/ 0 h 159"/>
                <a:gd name="T14" fmla="*/ 0 w 170"/>
                <a:gd name="T15" fmla="*/ 0 h 159"/>
                <a:gd name="T16" fmla="*/ 0 w 170"/>
                <a:gd name="T17" fmla="*/ 0 h 159"/>
                <a:gd name="T18" fmla="*/ 0 w 170"/>
                <a:gd name="T19" fmla="*/ 0 h 159"/>
                <a:gd name="T20" fmla="*/ 0 w 170"/>
                <a:gd name="T21" fmla="*/ 0 h 159"/>
                <a:gd name="T22" fmla="*/ 0 w 170"/>
                <a:gd name="T23" fmla="*/ 0 h 159"/>
                <a:gd name="T24" fmla="*/ 0 w 170"/>
                <a:gd name="T25" fmla="*/ 0 h 159"/>
                <a:gd name="T26" fmla="*/ 0 w 170"/>
                <a:gd name="T27" fmla="*/ 0 h 159"/>
                <a:gd name="T28" fmla="*/ 0 w 170"/>
                <a:gd name="T29" fmla="*/ 0 h 159"/>
                <a:gd name="T30" fmla="*/ 0 w 170"/>
                <a:gd name="T31" fmla="*/ 0 h 159"/>
                <a:gd name="T32" fmla="*/ 0 w 170"/>
                <a:gd name="T33" fmla="*/ 0 h 159"/>
                <a:gd name="T34" fmla="*/ 0 w 170"/>
                <a:gd name="T35" fmla="*/ 0 h 159"/>
                <a:gd name="T36" fmla="*/ 0 w 170"/>
                <a:gd name="T37" fmla="*/ 0 h 159"/>
                <a:gd name="T38" fmla="*/ 0 w 170"/>
                <a:gd name="T39" fmla="*/ 0 h 159"/>
                <a:gd name="T40" fmla="*/ 0 w 170"/>
                <a:gd name="T41" fmla="*/ 0 h 159"/>
                <a:gd name="T42" fmla="*/ 0 w 170"/>
                <a:gd name="T43" fmla="*/ 0 h 159"/>
                <a:gd name="T44" fmla="*/ 0 w 170"/>
                <a:gd name="T45" fmla="*/ 0 h 159"/>
                <a:gd name="T46" fmla="*/ 0 w 170"/>
                <a:gd name="T47" fmla="*/ 0 h 159"/>
                <a:gd name="T48" fmla="*/ 0 w 170"/>
                <a:gd name="T49" fmla="*/ 0 h 159"/>
                <a:gd name="T50" fmla="*/ 0 w 170"/>
                <a:gd name="T51" fmla="*/ 0 h 159"/>
                <a:gd name="T52" fmla="*/ 0 w 170"/>
                <a:gd name="T53" fmla="*/ 0 h 159"/>
                <a:gd name="T54" fmla="*/ 0 w 170"/>
                <a:gd name="T55" fmla="*/ 0 h 159"/>
                <a:gd name="T56" fmla="*/ 0 w 170"/>
                <a:gd name="T57" fmla="*/ 0 h 159"/>
                <a:gd name="T58" fmla="*/ 0 w 170"/>
                <a:gd name="T59" fmla="*/ 0 h 159"/>
                <a:gd name="T60" fmla="*/ 0 w 170"/>
                <a:gd name="T61" fmla="*/ 0 h 159"/>
                <a:gd name="T62" fmla="*/ 0 w 170"/>
                <a:gd name="T63" fmla="*/ 0 h 159"/>
                <a:gd name="T64" fmla="*/ 0 w 170"/>
                <a:gd name="T65" fmla="*/ 0 h 15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70" h="159">
                  <a:moveTo>
                    <a:pt x="0" y="136"/>
                  </a:moveTo>
                  <a:lnTo>
                    <a:pt x="0" y="147"/>
                  </a:lnTo>
                  <a:lnTo>
                    <a:pt x="22" y="147"/>
                  </a:lnTo>
                  <a:lnTo>
                    <a:pt x="56" y="124"/>
                  </a:lnTo>
                  <a:lnTo>
                    <a:pt x="68" y="136"/>
                  </a:lnTo>
                  <a:lnTo>
                    <a:pt x="68" y="147"/>
                  </a:lnTo>
                  <a:lnTo>
                    <a:pt x="79" y="158"/>
                  </a:lnTo>
                  <a:lnTo>
                    <a:pt x="90" y="136"/>
                  </a:lnTo>
                  <a:lnTo>
                    <a:pt x="90" y="124"/>
                  </a:lnTo>
                  <a:lnTo>
                    <a:pt x="101" y="136"/>
                  </a:lnTo>
                  <a:lnTo>
                    <a:pt x="113" y="136"/>
                  </a:lnTo>
                  <a:lnTo>
                    <a:pt x="113" y="124"/>
                  </a:lnTo>
                  <a:lnTo>
                    <a:pt x="124" y="136"/>
                  </a:lnTo>
                  <a:lnTo>
                    <a:pt x="124" y="124"/>
                  </a:lnTo>
                  <a:lnTo>
                    <a:pt x="135" y="113"/>
                  </a:lnTo>
                  <a:lnTo>
                    <a:pt x="135" y="124"/>
                  </a:lnTo>
                  <a:lnTo>
                    <a:pt x="147" y="124"/>
                  </a:lnTo>
                  <a:lnTo>
                    <a:pt x="158" y="113"/>
                  </a:lnTo>
                  <a:lnTo>
                    <a:pt x="158" y="68"/>
                  </a:lnTo>
                  <a:lnTo>
                    <a:pt x="169" y="68"/>
                  </a:lnTo>
                  <a:lnTo>
                    <a:pt x="169" y="12"/>
                  </a:lnTo>
                  <a:lnTo>
                    <a:pt x="158" y="0"/>
                  </a:lnTo>
                  <a:lnTo>
                    <a:pt x="158" y="12"/>
                  </a:lnTo>
                  <a:lnTo>
                    <a:pt x="147" y="12"/>
                  </a:lnTo>
                  <a:lnTo>
                    <a:pt x="135" y="45"/>
                  </a:lnTo>
                  <a:lnTo>
                    <a:pt x="113" y="79"/>
                  </a:lnTo>
                  <a:lnTo>
                    <a:pt x="101" y="102"/>
                  </a:lnTo>
                  <a:lnTo>
                    <a:pt x="101" y="79"/>
                  </a:lnTo>
                  <a:lnTo>
                    <a:pt x="90" y="90"/>
                  </a:lnTo>
                  <a:lnTo>
                    <a:pt x="79" y="113"/>
                  </a:lnTo>
                  <a:lnTo>
                    <a:pt x="68" y="113"/>
                  </a:lnTo>
                  <a:lnTo>
                    <a:pt x="34" y="113"/>
                  </a:lnTo>
                  <a:lnTo>
                    <a:pt x="0" y="136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24" name="Freeform 81"/>
            <p:cNvSpPr>
              <a:spLocks noChangeAspect="1"/>
            </p:cNvSpPr>
            <p:nvPr>
              <p:custDataLst>
                <p:tags r:id="rId78"/>
              </p:custDataLst>
            </p:nvPr>
          </p:nvSpPr>
          <p:spPr bwMode="auto">
            <a:xfrm>
              <a:off x="6480588" y="3871925"/>
              <a:ext cx="244274" cy="217894"/>
            </a:xfrm>
            <a:custGeom>
              <a:avLst/>
              <a:gdLst>
                <a:gd name="T0" fmla="*/ 0 w 92"/>
                <a:gd name="T1" fmla="*/ 0 h 91"/>
                <a:gd name="T2" fmla="*/ 0 w 92"/>
                <a:gd name="T3" fmla="*/ 0 h 91"/>
                <a:gd name="T4" fmla="*/ 0 w 92"/>
                <a:gd name="T5" fmla="*/ 0 h 91"/>
                <a:gd name="T6" fmla="*/ 0 w 92"/>
                <a:gd name="T7" fmla="*/ 0 h 91"/>
                <a:gd name="T8" fmla="*/ 0 w 92"/>
                <a:gd name="T9" fmla="*/ 0 h 91"/>
                <a:gd name="T10" fmla="*/ 0 w 92"/>
                <a:gd name="T11" fmla="*/ 0 h 91"/>
                <a:gd name="T12" fmla="*/ 0 w 92"/>
                <a:gd name="T13" fmla="*/ 0 h 91"/>
                <a:gd name="T14" fmla="*/ 0 w 92"/>
                <a:gd name="T15" fmla="*/ 0 h 91"/>
                <a:gd name="T16" fmla="*/ 0 w 92"/>
                <a:gd name="T17" fmla="*/ 0 h 91"/>
                <a:gd name="T18" fmla="*/ 0 w 92"/>
                <a:gd name="T19" fmla="*/ 0 h 91"/>
                <a:gd name="T20" fmla="*/ 0 w 92"/>
                <a:gd name="T21" fmla="*/ 0 h 91"/>
                <a:gd name="T22" fmla="*/ 0 w 92"/>
                <a:gd name="T23" fmla="*/ 0 h 91"/>
                <a:gd name="T24" fmla="*/ 0 w 92"/>
                <a:gd name="T25" fmla="*/ 0 h 91"/>
                <a:gd name="T26" fmla="*/ 0 w 92"/>
                <a:gd name="T27" fmla="*/ 0 h 91"/>
                <a:gd name="T28" fmla="*/ 0 w 92"/>
                <a:gd name="T29" fmla="*/ 0 h 91"/>
                <a:gd name="T30" fmla="*/ 0 w 92"/>
                <a:gd name="T31" fmla="*/ 0 h 91"/>
                <a:gd name="T32" fmla="*/ 0 w 92"/>
                <a:gd name="T33" fmla="*/ 0 h 91"/>
                <a:gd name="T34" fmla="*/ 0 w 92"/>
                <a:gd name="T35" fmla="*/ 0 h 91"/>
                <a:gd name="T36" fmla="*/ 0 w 92"/>
                <a:gd name="T37" fmla="*/ 0 h 91"/>
                <a:gd name="T38" fmla="*/ 0 w 92"/>
                <a:gd name="T39" fmla="*/ 0 h 91"/>
                <a:gd name="T40" fmla="*/ 0 w 92"/>
                <a:gd name="T41" fmla="*/ 0 h 91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2" h="91">
                  <a:moveTo>
                    <a:pt x="0" y="68"/>
                  </a:moveTo>
                  <a:lnTo>
                    <a:pt x="0" y="90"/>
                  </a:lnTo>
                  <a:lnTo>
                    <a:pt x="23" y="79"/>
                  </a:lnTo>
                  <a:lnTo>
                    <a:pt x="12" y="79"/>
                  </a:lnTo>
                  <a:lnTo>
                    <a:pt x="12" y="68"/>
                  </a:lnTo>
                  <a:lnTo>
                    <a:pt x="34" y="68"/>
                  </a:lnTo>
                  <a:lnTo>
                    <a:pt x="57" y="79"/>
                  </a:lnTo>
                  <a:lnTo>
                    <a:pt x="68" y="68"/>
                  </a:lnTo>
                  <a:lnTo>
                    <a:pt x="79" y="68"/>
                  </a:lnTo>
                  <a:lnTo>
                    <a:pt x="91" y="56"/>
                  </a:lnTo>
                  <a:lnTo>
                    <a:pt x="79" y="45"/>
                  </a:lnTo>
                  <a:lnTo>
                    <a:pt x="91" y="34"/>
                  </a:lnTo>
                  <a:lnTo>
                    <a:pt x="79" y="45"/>
                  </a:lnTo>
                  <a:lnTo>
                    <a:pt x="57" y="34"/>
                  </a:lnTo>
                  <a:lnTo>
                    <a:pt x="34" y="0"/>
                  </a:lnTo>
                  <a:lnTo>
                    <a:pt x="34" y="11"/>
                  </a:lnTo>
                  <a:lnTo>
                    <a:pt x="34" y="23"/>
                  </a:lnTo>
                  <a:lnTo>
                    <a:pt x="23" y="68"/>
                  </a:lnTo>
                  <a:lnTo>
                    <a:pt x="12" y="56"/>
                  </a:lnTo>
                  <a:lnTo>
                    <a:pt x="12" y="68"/>
                  </a:lnTo>
                  <a:lnTo>
                    <a:pt x="0" y="68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25" name="Freeform 82"/>
            <p:cNvSpPr>
              <a:spLocks noChangeAspect="1"/>
            </p:cNvSpPr>
            <p:nvPr>
              <p:custDataLst>
                <p:tags r:id="rId79"/>
              </p:custDataLst>
            </p:nvPr>
          </p:nvSpPr>
          <p:spPr bwMode="auto">
            <a:xfrm>
              <a:off x="6573016" y="3370110"/>
              <a:ext cx="92428" cy="501816"/>
            </a:xfrm>
            <a:custGeom>
              <a:avLst/>
              <a:gdLst>
                <a:gd name="T0" fmla="*/ 0 w 35"/>
                <a:gd name="T1" fmla="*/ 0 h 204"/>
                <a:gd name="T2" fmla="*/ 0 w 35"/>
                <a:gd name="T3" fmla="*/ 0 h 204"/>
                <a:gd name="T4" fmla="*/ 0 w 35"/>
                <a:gd name="T5" fmla="*/ 0 h 204"/>
                <a:gd name="T6" fmla="*/ 0 w 35"/>
                <a:gd name="T7" fmla="*/ 0 h 204"/>
                <a:gd name="T8" fmla="*/ 0 w 35"/>
                <a:gd name="T9" fmla="*/ 0 h 204"/>
                <a:gd name="T10" fmla="*/ 0 w 35"/>
                <a:gd name="T11" fmla="*/ 0 h 204"/>
                <a:gd name="T12" fmla="*/ 0 w 35"/>
                <a:gd name="T13" fmla="*/ 0 h 204"/>
                <a:gd name="T14" fmla="*/ 0 w 35"/>
                <a:gd name="T15" fmla="*/ 0 h 204"/>
                <a:gd name="T16" fmla="*/ 0 w 35"/>
                <a:gd name="T17" fmla="*/ 0 h 204"/>
                <a:gd name="T18" fmla="*/ 0 w 35"/>
                <a:gd name="T19" fmla="*/ 0 h 204"/>
                <a:gd name="T20" fmla="*/ 0 w 35"/>
                <a:gd name="T21" fmla="*/ 0 h 204"/>
                <a:gd name="T22" fmla="*/ 0 w 35"/>
                <a:gd name="T23" fmla="*/ 0 h 204"/>
                <a:gd name="T24" fmla="*/ 0 w 35"/>
                <a:gd name="T25" fmla="*/ 0 h 204"/>
                <a:gd name="T26" fmla="*/ 0 w 35"/>
                <a:gd name="T27" fmla="*/ 0 h 204"/>
                <a:gd name="T28" fmla="*/ 0 w 35"/>
                <a:gd name="T29" fmla="*/ 0 h 204"/>
                <a:gd name="T30" fmla="*/ 0 w 35"/>
                <a:gd name="T31" fmla="*/ 0 h 204"/>
                <a:gd name="T32" fmla="*/ 0 w 35"/>
                <a:gd name="T33" fmla="*/ 0 h 204"/>
                <a:gd name="T34" fmla="*/ 0 w 35"/>
                <a:gd name="T35" fmla="*/ 0 h 204"/>
                <a:gd name="T36" fmla="*/ 0 w 35"/>
                <a:gd name="T37" fmla="*/ 0 h 204"/>
                <a:gd name="T38" fmla="*/ 0 w 35"/>
                <a:gd name="T39" fmla="*/ 0 h 20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5" h="204">
                  <a:moveTo>
                    <a:pt x="0" y="23"/>
                  </a:moveTo>
                  <a:lnTo>
                    <a:pt x="0" y="68"/>
                  </a:lnTo>
                  <a:lnTo>
                    <a:pt x="0" y="79"/>
                  </a:lnTo>
                  <a:lnTo>
                    <a:pt x="0" y="135"/>
                  </a:lnTo>
                  <a:lnTo>
                    <a:pt x="0" y="158"/>
                  </a:lnTo>
                  <a:lnTo>
                    <a:pt x="0" y="192"/>
                  </a:lnTo>
                  <a:lnTo>
                    <a:pt x="0" y="203"/>
                  </a:lnTo>
                  <a:lnTo>
                    <a:pt x="0" y="192"/>
                  </a:lnTo>
                  <a:lnTo>
                    <a:pt x="23" y="203"/>
                  </a:lnTo>
                  <a:lnTo>
                    <a:pt x="23" y="192"/>
                  </a:lnTo>
                  <a:lnTo>
                    <a:pt x="0" y="158"/>
                  </a:lnTo>
                  <a:lnTo>
                    <a:pt x="12" y="135"/>
                  </a:lnTo>
                  <a:lnTo>
                    <a:pt x="23" y="135"/>
                  </a:lnTo>
                  <a:lnTo>
                    <a:pt x="34" y="135"/>
                  </a:lnTo>
                  <a:lnTo>
                    <a:pt x="12" y="68"/>
                  </a:lnTo>
                  <a:lnTo>
                    <a:pt x="12" y="11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0" y="23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26" name="Freeform 83"/>
            <p:cNvSpPr>
              <a:spLocks noChangeAspect="1"/>
            </p:cNvSpPr>
            <p:nvPr>
              <p:custDataLst>
                <p:tags r:id="rId80"/>
              </p:custDataLst>
            </p:nvPr>
          </p:nvSpPr>
          <p:spPr bwMode="auto">
            <a:xfrm>
              <a:off x="1476268" y="3290876"/>
              <a:ext cx="6602" cy="59426"/>
            </a:xfrm>
            <a:custGeom>
              <a:avLst/>
              <a:gdLst>
                <a:gd name="T0" fmla="*/ 0 w 1"/>
                <a:gd name="T1" fmla="*/ 0 h 24"/>
                <a:gd name="T2" fmla="*/ 0 w 1"/>
                <a:gd name="T3" fmla="*/ 0 h 24"/>
                <a:gd name="T4" fmla="*/ 0 w 1"/>
                <a:gd name="T5" fmla="*/ 0 h 24"/>
                <a:gd name="T6" fmla="*/ 0 w 1"/>
                <a:gd name="T7" fmla="*/ 0 h 24"/>
                <a:gd name="T8" fmla="*/ 0 w 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" h="24">
                  <a:moveTo>
                    <a:pt x="0" y="12"/>
                  </a:moveTo>
                  <a:lnTo>
                    <a:pt x="0" y="23"/>
                  </a:lnTo>
                  <a:lnTo>
                    <a:pt x="0" y="12"/>
                  </a:lnTo>
                  <a:lnTo>
                    <a:pt x="0" y="0"/>
                  </a:lnTo>
                  <a:lnTo>
                    <a:pt x="0" y="1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27" name="Freeform 84"/>
            <p:cNvSpPr>
              <a:spLocks noChangeAspect="1"/>
            </p:cNvSpPr>
            <p:nvPr>
              <p:custDataLst>
                <p:tags r:id="rId81"/>
              </p:custDataLst>
            </p:nvPr>
          </p:nvSpPr>
          <p:spPr bwMode="auto">
            <a:xfrm>
              <a:off x="829271" y="3092790"/>
              <a:ext cx="330100" cy="561241"/>
            </a:xfrm>
            <a:custGeom>
              <a:avLst/>
              <a:gdLst>
                <a:gd name="T0" fmla="*/ 0 w 125"/>
                <a:gd name="T1" fmla="*/ 0 h 227"/>
                <a:gd name="T2" fmla="*/ 0 w 125"/>
                <a:gd name="T3" fmla="*/ 0 h 227"/>
                <a:gd name="T4" fmla="*/ 0 w 125"/>
                <a:gd name="T5" fmla="*/ 0 h 227"/>
                <a:gd name="T6" fmla="*/ 0 w 125"/>
                <a:gd name="T7" fmla="*/ 0 h 227"/>
                <a:gd name="T8" fmla="*/ 0 w 125"/>
                <a:gd name="T9" fmla="*/ 0 h 227"/>
                <a:gd name="T10" fmla="*/ 0 w 125"/>
                <a:gd name="T11" fmla="*/ 0 h 227"/>
                <a:gd name="T12" fmla="*/ 0 w 125"/>
                <a:gd name="T13" fmla="*/ 0 h 227"/>
                <a:gd name="T14" fmla="*/ 0 w 125"/>
                <a:gd name="T15" fmla="*/ 0 h 227"/>
                <a:gd name="T16" fmla="*/ 0 w 125"/>
                <a:gd name="T17" fmla="*/ 0 h 227"/>
                <a:gd name="T18" fmla="*/ 0 w 125"/>
                <a:gd name="T19" fmla="*/ 0 h 227"/>
                <a:gd name="T20" fmla="*/ 0 w 125"/>
                <a:gd name="T21" fmla="*/ 0 h 227"/>
                <a:gd name="T22" fmla="*/ 0 w 125"/>
                <a:gd name="T23" fmla="*/ 0 h 227"/>
                <a:gd name="T24" fmla="*/ 0 w 125"/>
                <a:gd name="T25" fmla="*/ 0 h 227"/>
                <a:gd name="T26" fmla="*/ 0 w 125"/>
                <a:gd name="T27" fmla="*/ 0 h 227"/>
                <a:gd name="T28" fmla="*/ 0 w 125"/>
                <a:gd name="T29" fmla="*/ 0 h 227"/>
                <a:gd name="T30" fmla="*/ 0 w 125"/>
                <a:gd name="T31" fmla="*/ 0 h 227"/>
                <a:gd name="T32" fmla="*/ 0 w 125"/>
                <a:gd name="T33" fmla="*/ 0 h 227"/>
                <a:gd name="T34" fmla="*/ 0 w 125"/>
                <a:gd name="T35" fmla="*/ 0 h 227"/>
                <a:gd name="T36" fmla="*/ 0 w 125"/>
                <a:gd name="T37" fmla="*/ 0 h 227"/>
                <a:gd name="T38" fmla="*/ 0 w 125"/>
                <a:gd name="T39" fmla="*/ 0 h 227"/>
                <a:gd name="T40" fmla="*/ 0 w 125"/>
                <a:gd name="T41" fmla="*/ 0 h 227"/>
                <a:gd name="T42" fmla="*/ 0 w 125"/>
                <a:gd name="T43" fmla="*/ 0 h 227"/>
                <a:gd name="T44" fmla="*/ 0 w 125"/>
                <a:gd name="T45" fmla="*/ 0 h 227"/>
                <a:gd name="T46" fmla="*/ 0 w 125"/>
                <a:gd name="T47" fmla="*/ 0 h 227"/>
                <a:gd name="T48" fmla="*/ 0 w 125"/>
                <a:gd name="T49" fmla="*/ 0 h 227"/>
                <a:gd name="T50" fmla="*/ 0 w 125"/>
                <a:gd name="T51" fmla="*/ 0 h 227"/>
                <a:gd name="T52" fmla="*/ 0 w 125"/>
                <a:gd name="T53" fmla="*/ 0 h 227"/>
                <a:gd name="T54" fmla="*/ 0 w 125"/>
                <a:gd name="T55" fmla="*/ 0 h 227"/>
                <a:gd name="T56" fmla="*/ 0 w 125"/>
                <a:gd name="T57" fmla="*/ 0 h 227"/>
                <a:gd name="T58" fmla="*/ 0 w 125"/>
                <a:gd name="T59" fmla="*/ 0 h 227"/>
                <a:gd name="T60" fmla="*/ 0 w 125"/>
                <a:gd name="T61" fmla="*/ 0 h 227"/>
                <a:gd name="T62" fmla="*/ 0 w 125"/>
                <a:gd name="T63" fmla="*/ 0 h 227"/>
                <a:gd name="T64" fmla="*/ 0 w 125"/>
                <a:gd name="T65" fmla="*/ 0 h 227"/>
                <a:gd name="T66" fmla="*/ 0 w 125"/>
                <a:gd name="T67" fmla="*/ 0 h 227"/>
                <a:gd name="T68" fmla="*/ 0 w 125"/>
                <a:gd name="T69" fmla="*/ 0 h 227"/>
                <a:gd name="T70" fmla="*/ 0 w 125"/>
                <a:gd name="T71" fmla="*/ 0 h 227"/>
                <a:gd name="T72" fmla="*/ 0 w 125"/>
                <a:gd name="T73" fmla="*/ 0 h 227"/>
                <a:gd name="T74" fmla="*/ 0 w 125"/>
                <a:gd name="T75" fmla="*/ 0 h 227"/>
                <a:gd name="T76" fmla="*/ 0 w 125"/>
                <a:gd name="T77" fmla="*/ 0 h 227"/>
                <a:gd name="T78" fmla="*/ 0 w 125"/>
                <a:gd name="T79" fmla="*/ 0 h 227"/>
                <a:gd name="T80" fmla="*/ 0 w 125"/>
                <a:gd name="T81" fmla="*/ 0 h 227"/>
                <a:gd name="T82" fmla="*/ 0 w 125"/>
                <a:gd name="T83" fmla="*/ 0 h 227"/>
                <a:gd name="T84" fmla="*/ 0 w 125"/>
                <a:gd name="T85" fmla="*/ 0 h 227"/>
                <a:gd name="T86" fmla="*/ 0 w 125"/>
                <a:gd name="T87" fmla="*/ 0 h 227"/>
                <a:gd name="T88" fmla="*/ 0 w 125"/>
                <a:gd name="T89" fmla="*/ 0 h 227"/>
                <a:gd name="T90" fmla="*/ 0 w 125"/>
                <a:gd name="T91" fmla="*/ 0 h 227"/>
                <a:gd name="T92" fmla="*/ 0 w 125"/>
                <a:gd name="T93" fmla="*/ 0 h 227"/>
                <a:gd name="T94" fmla="*/ 0 w 125"/>
                <a:gd name="T95" fmla="*/ 0 h 227"/>
                <a:gd name="T96" fmla="*/ 0 w 125"/>
                <a:gd name="T97" fmla="*/ 0 h 227"/>
                <a:gd name="T98" fmla="*/ 0 w 125"/>
                <a:gd name="T99" fmla="*/ 0 h 227"/>
                <a:gd name="T100" fmla="*/ 0 w 125"/>
                <a:gd name="T101" fmla="*/ 0 h 227"/>
                <a:gd name="T102" fmla="*/ 0 w 125"/>
                <a:gd name="T103" fmla="*/ 0 h 227"/>
                <a:gd name="T104" fmla="*/ 0 w 125"/>
                <a:gd name="T105" fmla="*/ 0 h 227"/>
                <a:gd name="T106" fmla="*/ 0 w 125"/>
                <a:gd name="T107" fmla="*/ 0 h 227"/>
                <a:gd name="T108" fmla="*/ 0 w 125"/>
                <a:gd name="T109" fmla="*/ 0 h 22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25" h="227">
                  <a:moveTo>
                    <a:pt x="23" y="226"/>
                  </a:moveTo>
                  <a:lnTo>
                    <a:pt x="23" y="215"/>
                  </a:lnTo>
                  <a:lnTo>
                    <a:pt x="45" y="226"/>
                  </a:lnTo>
                  <a:lnTo>
                    <a:pt x="45" y="215"/>
                  </a:lnTo>
                  <a:lnTo>
                    <a:pt x="56" y="203"/>
                  </a:lnTo>
                  <a:lnTo>
                    <a:pt x="68" y="215"/>
                  </a:lnTo>
                  <a:lnTo>
                    <a:pt x="79" y="203"/>
                  </a:lnTo>
                  <a:lnTo>
                    <a:pt x="113" y="203"/>
                  </a:lnTo>
                  <a:lnTo>
                    <a:pt x="124" y="192"/>
                  </a:lnTo>
                  <a:lnTo>
                    <a:pt x="102" y="192"/>
                  </a:lnTo>
                  <a:lnTo>
                    <a:pt x="124" y="169"/>
                  </a:lnTo>
                  <a:lnTo>
                    <a:pt x="113" y="158"/>
                  </a:lnTo>
                  <a:lnTo>
                    <a:pt x="102" y="158"/>
                  </a:lnTo>
                  <a:lnTo>
                    <a:pt x="90" y="158"/>
                  </a:lnTo>
                  <a:lnTo>
                    <a:pt x="102" y="147"/>
                  </a:lnTo>
                  <a:lnTo>
                    <a:pt x="102" y="136"/>
                  </a:lnTo>
                  <a:lnTo>
                    <a:pt x="90" y="113"/>
                  </a:lnTo>
                  <a:lnTo>
                    <a:pt x="79" y="113"/>
                  </a:lnTo>
                  <a:lnTo>
                    <a:pt x="68" y="79"/>
                  </a:lnTo>
                  <a:lnTo>
                    <a:pt x="45" y="68"/>
                  </a:lnTo>
                  <a:lnTo>
                    <a:pt x="79" y="34"/>
                  </a:lnTo>
                  <a:lnTo>
                    <a:pt x="68" y="23"/>
                  </a:lnTo>
                  <a:lnTo>
                    <a:pt x="34" y="34"/>
                  </a:lnTo>
                  <a:lnTo>
                    <a:pt x="34" y="12"/>
                  </a:lnTo>
                  <a:lnTo>
                    <a:pt x="56" y="0"/>
                  </a:lnTo>
                  <a:lnTo>
                    <a:pt x="45" y="0"/>
                  </a:lnTo>
                  <a:lnTo>
                    <a:pt x="23" y="0"/>
                  </a:lnTo>
                  <a:lnTo>
                    <a:pt x="11" y="34"/>
                  </a:lnTo>
                  <a:lnTo>
                    <a:pt x="0" y="34"/>
                  </a:lnTo>
                  <a:lnTo>
                    <a:pt x="11" y="45"/>
                  </a:lnTo>
                  <a:lnTo>
                    <a:pt x="23" y="45"/>
                  </a:lnTo>
                  <a:lnTo>
                    <a:pt x="11" y="57"/>
                  </a:lnTo>
                  <a:lnTo>
                    <a:pt x="23" y="57"/>
                  </a:lnTo>
                  <a:lnTo>
                    <a:pt x="23" y="68"/>
                  </a:lnTo>
                  <a:lnTo>
                    <a:pt x="11" y="79"/>
                  </a:lnTo>
                  <a:lnTo>
                    <a:pt x="23" y="79"/>
                  </a:lnTo>
                  <a:lnTo>
                    <a:pt x="23" y="91"/>
                  </a:lnTo>
                  <a:lnTo>
                    <a:pt x="23" y="102"/>
                  </a:lnTo>
                  <a:lnTo>
                    <a:pt x="23" y="113"/>
                  </a:lnTo>
                  <a:lnTo>
                    <a:pt x="45" y="102"/>
                  </a:lnTo>
                  <a:lnTo>
                    <a:pt x="45" y="113"/>
                  </a:lnTo>
                  <a:lnTo>
                    <a:pt x="56" y="113"/>
                  </a:lnTo>
                  <a:lnTo>
                    <a:pt x="56" y="136"/>
                  </a:lnTo>
                  <a:lnTo>
                    <a:pt x="23" y="136"/>
                  </a:lnTo>
                  <a:lnTo>
                    <a:pt x="34" y="147"/>
                  </a:lnTo>
                  <a:lnTo>
                    <a:pt x="23" y="158"/>
                  </a:lnTo>
                  <a:lnTo>
                    <a:pt x="34" y="158"/>
                  </a:lnTo>
                  <a:lnTo>
                    <a:pt x="34" y="169"/>
                  </a:lnTo>
                  <a:lnTo>
                    <a:pt x="23" y="181"/>
                  </a:lnTo>
                  <a:lnTo>
                    <a:pt x="34" y="181"/>
                  </a:lnTo>
                  <a:lnTo>
                    <a:pt x="45" y="192"/>
                  </a:lnTo>
                  <a:lnTo>
                    <a:pt x="56" y="181"/>
                  </a:lnTo>
                  <a:lnTo>
                    <a:pt x="56" y="192"/>
                  </a:lnTo>
                  <a:lnTo>
                    <a:pt x="34" y="192"/>
                  </a:lnTo>
                  <a:lnTo>
                    <a:pt x="23" y="226"/>
                  </a:lnTo>
                </a:path>
              </a:pathLst>
            </a:custGeom>
            <a:solidFill>
              <a:schemeClr val="accent1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28" name="Freeform 85"/>
            <p:cNvSpPr>
              <a:spLocks noChangeAspect="1"/>
            </p:cNvSpPr>
            <p:nvPr>
              <p:custDataLst>
                <p:tags r:id="rId82"/>
              </p:custDataLst>
            </p:nvPr>
          </p:nvSpPr>
          <p:spPr bwMode="auto">
            <a:xfrm>
              <a:off x="4777271" y="5582061"/>
              <a:ext cx="415926" cy="415979"/>
            </a:xfrm>
            <a:custGeom>
              <a:avLst/>
              <a:gdLst>
                <a:gd name="T0" fmla="*/ 0 w 159"/>
                <a:gd name="T1" fmla="*/ 0 h 170"/>
                <a:gd name="T2" fmla="*/ 0 w 159"/>
                <a:gd name="T3" fmla="*/ 0 h 170"/>
                <a:gd name="T4" fmla="*/ 0 w 159"/>
                <a:gd name="T5" fmla="*/ 0 h 170"/>
                <a:gd name="T6" fmla="*/ 0 w 159"/>
                <a:gd name="T7" fmla="*/ 0 h 170"/>
                <a:gd name="T8" fmla="*/ 0 w 159"/>
                <a:gd name="T9" fmla="*/ 0 h 170"/>
                <a:gd name="T10" fmla="*/ 0 w 159"/>
                <a:gd name="T11" fmla="*/ 0 h 170"/>
                <a:gd name="T12" fmla="*/ 0 w 159"/>
                <a:gd name="T13" fmla="*/ 0 h 170"/>
                <a:gd name="T14" fmla="*/ 0 w 159"/>
                <a:gd name="T15" fmla="*/ 0 h 170"/>
                <a:gd name="T16" fmla="*/ 0 w 159"/>
                <a:gd name="T17" fmla="*/ 0 h 170"/>
                <a:gd name="T18" fmla="*/ 0 w 159"/>
                <a:gd name="T19" fmla="*/ 0 h 170"/>
                <a:gd name="T20" fmla="*/ 0 w 159"/>
                <a:gd name="T21" fmla="*/ 0 h 170"/>
                <a:gd name="T22" fmla="*/ 0 w 159"/>
                <a:gd name="T23" fmla="*/ 0 h 170"/>
                <a:gd name="T24" fmla="*/ 0 w 159"/>
                <a:gd name="T25" fmla="*/ 0 h 170"/>
                <a:gd name="T26" fmla="*/ 0 w 159"/>
                <a:gd name="T27" fmla="*/ 0 h 170"/>
                <a:gd name="T28" fmla="*/ 0 w 159"/>
                <a:gd name="T29" fmla="*/ 0 h 170"/>
                <a:gd name="T30" fmla="*/ 0 w 159"/>
                <a:gd name="T31" fmla="*/ 0 h 170"/>
                <a:gd name="T32" fmla="*/ 0 w 159"/>
                <a:gd name="T33" fmla="*/ 0 h 170"/>
                <a:gd name="T34" fmla="*/ 0 w 159"/>
                <a:gd name="T35" fmla="*/ 0 h 170"/>
                <a:gd name="T36" fmla="*/ 0 w 159"/>
                <a:gd name="T37" fmla="*/ 0 h 170"/>
                <a:gd name="T38" fmla="*/ 0 w 159"/>
                <a:gd name="T39" fmla="*/ 0 h 170"/>
                <a:gd name="T40" fmla="*/ 0 w 159"/>
                <a:gd name="T41" fmla="*/ 0 h 17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59" h="170">
                  <a:moveTo>
                    <a:pt x="0" y="0"/>
                  </a:moveTo>
                  <a:lnTo>
                    <a:pt x="0" y="11"/>
                  </a:lnTo>
                  <a:lnTo>
                    <a:pt x="11" y="23"/>
                  </a:lnTo>
                  <a:lnTo>
                    <a:pt x="33" y="45"/>
                  </a:lnTo>
                  <a:lnTo>
                    <a:pt x="45" y="56"/>
                  </a:lnTo>
                  <a:lnTo>
                    <a:pt x="56" y="79"/>
                  </a:lnTo>
                  <a:lnTo>
                    <a:pt x="67" y="90"/>
                  </a:lnTo>
                  <a:lnTo>
                    <a:pt x="90" y="135"/>
                  </a:lnTo>
                  <a:lnTo>
                    <a:pt x="124" y="169"/>
                  </a:lnTo>
                  <a:lnTo>
                    <a:pt x="146" y="169"/>
                  </a:lnTo>
                  <a:lnTo>
                    <a:pt x="158" y="135"/>
                  </a:lnTo>
                  <a:lnTo>
                    <a:pt x="146" y="113"/>
                  </a:lnTo>
                  <a:lnTo>
                    <a:pt x="135" y="113"/>
                  </a:lnTo>
                  <a:lnTo>
                    <a:pt x="124" y="90"/>
                  </a:lnTo>
                  <a:lnTo>
                    <a:pt x="124" y="79"/>
                  </a:lnTo>
                  <a:lnTo>
                    <a:pt x="113" y="79"/>
                  </a:lnTo>
                  <a:lnTo>
                    <a:pt x="113" y="68"/>
                  </a:lnTo>
                  <a:lnTo>
                    <a:pt x="79" y="45"/>
                  </a:lnTo>
                  <a:lnTo>
                    <a:pt x="67" y="45"/>
                  </a:lnTo>
                  <a:lnTo>
                    <a:pt x="22" y="11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29" name="Freeform 86"/>
            <p:cNvSpPr>
              <a:spLocks noChangeAspect="1"/>
            </p:cNvSpPr>
            <p:nvPr>
              <p:custDataLst>
                <p:tags r:id="rId83"/>
              </p:custDataLst>
            </p:nvPr>
          </p:nvSpPr>
          <p:spPr bwMode="auto">
            <a:xfrm>
              <a:off x="5160187" y="5991437"/>
              <a:ext cx="356508" cy="118851"/>
            </a:xfrm>
            <a:custGeom>
              <a:avLst/>
              <a:gdLst>
                <a:gd name="T0" fmla="*/ 0 w 137"/>
                <a:gd name="T1" fmla="*/ 0 h 46"/>
                <a:gd name="T2" fmla="*/ 0 w 137"/>
                <a:gd name="T3" fmla="*/ 0 h 46"/>
                <a:gd name="T4" fmla="*/ 0 w 137"/>
                <a:gd name="T5" fmla="*/ 0 h 46"/>
                <a:gd name="T6" fmla="*/ 0 w 137"/>
                <a:gd name="T7" fmla="*/ 0 h 46"/>
                <a:gd name="T8" fmla="*/ 0 w 137"/>
                <a:gd name="T9" fmla="*/ 0 h 46"/>
                <a:gd name="T10" fmla="*/ 0 w 137"/>
                <a:gd name="T11" fmla="*/ 0 h 46"/>
                <a:gd name="T12" fmla="*/ 0 w 137"/>
                <a:gd name="T13" fmla="*/ 0 h 46"/>
                <a:gd name="T14" fmla="*/ 0 w 137"/>
                <a:gd name="T15" fmla="*/ 0 h 46"/>
                <a:gd name="T16" fmla="*/ 0 w 137"/>
                <a:gd name="T17" fmla="*/ 0 h 46"/>
                <a:gd name="T18" fmla="*/ 0 w 137"/>
                <a:gd name="T19" fmla="*/ 0 h 46"/>
                <a:gd name="T20" fmla="*/ 0 w 137"/>
                <a:gd name="T21" fmla="*/ 0 h 46"/>
                <a:gd name="T22" fmla="*/ 0 w 137"/>
                <a:gd name="T23" fmla="*/ 0 h 4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7" h="46">
                  <a:moveTo>
                    <a:pt x="0" y="11"/>
                  </a:moveTo>
                  <a:lnTo>
                    <a:pt x="34" y="34"/>
                  </a:lnTo>
                  <a:lnTo>
                    <a:pt x="136" y="45"/>
                  </a:lnTo>
                  <a:lnTo>
                    <a:pt x="136" y="34"/>
                  </a:lnTo>
                  <a:lnTo>
                    <a:pt x="113" y="34"/>
                  </a:lnTo>
                  <a:lnTo>
                    <a:pt x="102" y="23"/>
                  </a:lnTo>
                  <a:lnTo>
                    <a:pt x="79" y="11"/>
                  </a:lnTo>
                  <a:lnTo>
                    <a:pt x="79" y="23"/>
                  </a:lnTo>
                  <a:lnTo>
                    <a:pt x="57" y="11"/>
                  </a:lnTo>
                  <a:lnTo>
                    <a:pt x="34" y="0"/>
                  </a:lnTo>
                  <a:lnTo>
                    <a:pt x="12" y="0"/>
                  </a:lnTo>
                  <a:lnTo>
                    <a:pt x="0" y="11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30" name="Rectangle 87"/>
            <p:cNvSpPr>
              <a:spLocks noChangeAspect="1" noChangeArrowheads="1"/>
            </p:cNvSpPr>
            <p:nvPr>
              <p:custDataLst>
                <p:tags r:id="rId84"/>
              </p:custDataLst>
            </p:nvPr>
          </p:nvSpPr>
          <p:spPr bwMode="auto">
            <a:xfrm>
              <a:off x="5510093" y="6103685"/>
              <a:ext cx="33010" cy="6603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896386"/>
              <a:endParaRPr lang="da-DK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31" name="Freeform 88"/>
            <p:cNvSpPr>
              <a:spLocks noChangeAspect="1"/>
            </p:cNvSpPr>
            <p:nvPr>
              <p:custDataLst>
                <p:tags r:id="rId85"/>
              </p:custDataLst>
            </p:nvPr>
          </p:nvSpPr>
          <p:spPr bwMode="auto">
            <a:xfrm>
              <a:off x="5160187" y="5832969"/>
              <a:ext cx="59418" cy="79234"/>
            </a:xfrm>
            <a:custGeom>
              <a:avLst/>
              <a:gdLst>
                <a:gd name="T0" fmla="*/ 0 w 24"/>
                <a:gd name="T1" fmla="*/ 0 h 34"/>
                <a:gd name="T2" fmla="*/ 0 w 24"/>
                <a:gd name="T3" fmla="*/ 0 h 34"/>
                <a:gd name="T4" fmla="*/ 0 w 24"/>
                <a:gd name="T5" fmla="*/ 0 h 34"/>
                <a:gd name="T6" fmla="*/ 0 w 24"/>
                <a:gd name="T7" fmla="*/ 0 h 34"/>
                <a:gd name="T8" fmla="*/ 0 w 24"/>
                <a:gd name="T9" fmla="*/ 0 h 34"/>
                <a:gd name="T10" fmla="*/ 0 w 24"/>
                <a:gd name="T11" fmla="*/ 0 h 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" h="34">
                  <a:moveTo>
                    <a:pt x="0" y="11"/>
                  </a:moveTo>
                  <a:lnTo>
                    <a:pt x="12" y="22"/>
                  </a:lnTo>
                  <a:lnTo>
                    <a:pt x="23" y="33"/>
                  </a:lnTo>
                  <a:lnTo>
                    <a:pt x="23" y="22"/>
                  </a:lnTo>
                  <a:lnTo>
                    <a:pt x="12" y="0"/>
                  </a:lnTo>
                  <a:lnTo>
                    <a:pt x="0" y="11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32" name="Rectangle 89"/>
            <p:cNvSpPr>
              <a:spLocks noChangeAspect="1" noChangeArrowheads="1"/>
            </p:cNvSpPr>
            <p:nvPr>
              <p:custDataLst>
                <p:tags r:id="rId86"/>
              </p:custDataLst>
            </p:nvPr>
          </p:nvSpPr>
          <p:spPr bwMode="auto">
            <a:xfrm>
              <a:off x="5239411" y="5879189"/>
              <a:ext cx="13204" cy="33014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896386"/>
              <a:endParaRPr lang="da-DK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33" name="Freeform 90"/>
            <p:cNvSpPr>
              <a:spLocks noChangeAspect="1"/>
            </p:cNvSpPr>
            <p:nvPr>
              <p:custDataLst>
                <p:tags r:id="rId87"/>
              </p:custDataLst>
            </p:nvPr>
          </p:nvSpPr>
          <p:spPr bwMode="auto">
            <a:xfrm>
              <a:off x="1832776" y="4030394"/>
              <a:ext cx="92428" cy="145262"/>
            </a:xfrm>
            <a:custGeom>
              <a:avLst/>
              <a:gdLst>
                <a:gd name="T0" fmla="*/ 0 w 35"/>
                <a:gd name="T1" fmla="*/ 0 h 57"/>
                <a:gd name="T2" fmla="*/ 0 w 35"/>
                <a:gd name="T3" fmla="*/ 0 h 57"/>
                <a:gd name="T4" fmla="*/ 0 w 35"/>
                <a:gd name="T5" fmla="*/ 0 h 57"/>
                <a:gd name="T6" fmla="*/ 0 w 35"/>
                <a:gd name="T7" fmla="*/ 0 h 57"/>
                <a:gd name="T8" fmla="*/ 0 w 35"/>
                <a:gd name="T9" fmla="*/ 0 h 57"/>
                <a:gd name="T10" fmla="*/ 0 w 35"/>
                <a:gd name="T11" fmla="*/ 0 h 57"/>
                <a:gd name="T12" fmla="*/ 0 w 35"/>
                <a:gd name="T13" fmla="*/ 0 h 57"/>
                <a:gd name="T14" fmla="*/ 0 w 35"/>
                <a:gd name="T15" fmla="*/ 0 h 57"/>
                <a:gd name="T16" fmla="*/ 0 w 35"/>
                <a:gd name="T17" fmla="*/ 0 h 57"/>
                <a:gd name="T18" fmla="*/ 0 w 35"/>
                <a:gd name="T19" fmla="*/ 0 h 5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5" h="57">
                  <a:moveTo>
                    <a:pt x="0" y="0"/>
                  </a:moveTo>
                  <a:lnTo>
                    <a:pt x="11" y="0"/>
                  </a:lnTo>
                  <a:lnTo>
                    <a:pt x="22" y="11"/>
                  </a:lnTo>
                  <a:lnTo>
                    <a:pt x="22" y="22"/>
                  </a:lnTo>
                  <a:lnTo>
                    <a:pt x="34" y="34"/>
                  </a:lnTo>
                  <a:lnTo>
                    <a:pt x="34" y="45"/>
                  </a:lnTo>
                  <a:lnTo>
                    <a:pt x="11" y="56"/>
                  </a:lnTo>
                  <a:lnTo>
                    <a:pt x="0" y="56"/>
                  </a:lnTo>
                  <a:lnTo>
                    <a:pt x="0" y="11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34" name="Freeform 91"/>
            <p:cNvSpPr>
              <a:spLocks noChangeAspect="1"/>
            </p:cNvSpPr>
            <p:nvPr>
              <p:custDataLst>
                <p:tags r:id="rId88"/>
              </p:custDataLst>
            </p:nvPr>
          </p:nvSpPr>
          <p:spPr bwMode="auto">
            <a:xfrm>
              <a:off x="1945010" y="3951160"/>
              <a:ext cx="244274" cy="171674"/>
            </a:xfrm>
            <a:custGeom>
              <a:avLst/>
              <a:gdLst>
                <a:gd name="T0" fmla="*/ 0 w 91"/>
                <a:gd name="T1" fmla="*/ 0 h 69"/>
                <a:gd name="T2" fmla="*/ 0 w 91"/>
                <a:gd name="T3" fmla="*/ 0 h 69"/>
                <a:gd name="T4" fmla="*/ 0 w 91"/>
                <a:gd name="T5" fmla="*/ 0 h 69"/>
                <a:gd name="T6" fmla="*/ 0 w 91"/>
                <a:gd name="T7" fmla="*/ 0 h 69"/>
                <a:gd name="T8" fmla="*/ 0 w 91"/>
                <a:gd name="T9" fmla="*/ 0 h 69"/>
                <a:gd name="T10" fmla="*/ 0 w 91"/>
                <a:gd name="T11" fmla="*/ 0 h 69"/>
                <a:gd name="T12" fmla="*/ 0 w 91"/>
                <a:gd name="T13" fmla="*/ 0 h 69"/>
                <a:gd name="T14" fmla="*/ 0 w 91"/>
                <a:gd name="T15" fmla="*/ 0 h 69"/>
                <a:gd name="T16" fmla="*/ 0 w 91"/>
                <a:gd name="T17" fmla="*/ 0 h 69"/>
                <a:gd name="T18" fmla="*/ 0 w 91"/>
                <a:gd name="T19" fmla="*/ 0 h 69"/>
                <a:gd name="T20" fmla="*/ 0 w 91"/>
                <a:gd name="T21" fmla="*/ 0 h 69"/>
                <a:gd name="T22" fmla="*/ 0 w 91"/>
                <a:gd name="T23" fmla="*/ 0 h 69"/>
                <a:gd name="T24" fmla="*/ 0 w 91"/>
                <a:gd name="T25" fmla="*/ 0 h 69"/>
                <a:gd name="T26" fmla="*/ 0 w 91"/>
                <a:gd name="T27" fmla="*/ 0 h 69"/>
                <a:gd name="T28" fmla="*/ 0 w 91"/>
                <a:gd name="T29" fmla="*/ 0 h 69"/>
                <a:gd name="T30" fmla="*/ 0 w 91"/>
                <a:gd name="T31" fmla="*/ 0 h 69"/>
                <a:gd name="T32" fmla="*/ 0 w 91"/>
                <a:gd name="T33" fmla="*/ 0 h 69"/>
                <a:gd name="T34" fmla="*/ 0 w 91"/>
                <a:gd name="T35" fmla="*/ 0 h 69"/>
                <a:gd name="T36" fmla="*/ 0 w 91"/>
                <a:gd name="T37" fmla="*/ 0 h 6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91" h="69">
                  <a:moveTo>
                    <a:pt x="90" y="11"/>
                  </a:moveTo>
                  <a:lnTo>
                    <a:pt x="90" y="22"/>
                  </a:lnTo>
                  <a:lnTo>
                    <a:pt x="79" y="34"/>
                  </a:lnTo>
                  <a:lnTo>
                    <a:pt x="90" y="45"/>
                  </a:lnTo>
                  <a:lnTo>
                    <a:pt x="68" y="45"/>
                  </a:lnTo>
                  <a:lnTo>
                    <a:pt x="56" y="56"/>
                  </a:lnTo>
                  <a:lnTo>
                    <a:pt x="45" y="68"/>
                  </a:lnTo>
                  <a:lnTo>
                    <a:pt x="34" y="56"/>
                  </a:lnTo>
                  <a:lnTo>
                    <a:pt x="11" y="56"/>
                  </a:lnTo>
                  <a:lnTo>
                    <a:pt x="11" y="45"/>
                  </a:lnTo>
                  <a:lnTo>
                    <a:pt x="0" y="34"/>
                  </a:lnTo>
                  <a:lnTo>
                    <a:pt x="11" y="34"/>
                  </a:lnTo>
                  <a:lnTo>
                    <a:pt x="0" y="11"/>
                  </a:lnTo>
                  <a:lnTo>
                    <a:pt x="0" y="0"/>
                  </a:lnTo>
                  <a:lnTo>
                    <a:pt x="11" y="11"/>
                  </a:lnTo>
                  <a:lnTo>
                    <a:pt x="22" y="11"/>
                  </a:lnTo>
                  <a:lnTo>
                    <a:pt x="45" y="22"/>
                  </a:lnTo>
                  <a:lnTo>
                    <a:pt x="68" y="0"/>
                  </a:lnTo>
                  <a:lnTo>
                    <a:pt x="90" y="11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35" name="Freeform 92"/>
            <p:cNvSpPr>
              <a:spLocks noChangeAspect="1"/>
            </p:cNvSpPr>
            <p:nvPr>
              <p:custDataLst>
                <p:tags r:id="rId89"/>
              </p:custDataLst>
            </p:nvPr>
          </p:nvSpPr>
          <p:spPr bwMode="auto">
            <a:xfrm>
              <a:off x="1713940" y="3700252"/>
              <a:ext cx="237672" cy="171674"/>
            </a:xfrm>
            <a:custGeom>
              <a:avLst/>
              <a:gdLst>
                <a:gd name="T0" fmla="*/ 0 w 91"/>
                <a:gd name="T1" fmla="*/ 0 h 69"/>
                <a:gd name="T2" fmla="*/ 0 w 91"/>
                <a:gd name="T3" fmla="*/ 0 h 69"/>
                <a:gd name="T4" fmla="*/ 0 w 91"/>
                <a:gd name="T5" fmla="*/ 0 h 69"/>
                <a:gd name="T6" fmla="*/ 0 w 91"/>
                <a:gd name="T7" fmla="*/ 0 h 69"/>
                <a:gd name="T8" fmla="*/ 0 w 91"/>
                <a:gd name="T9" fmla="*/ 0 h 69"/>
                <a:gd name="T10" fmla="*/ 0 w 91"/>
                <a:gd name="T11" fmla="*/ 0 h 69"/>
                <a:gd name="T12" fmla="*/ 0 w 91"/>
                <a:gd name="T13" fmla="*/ 0 h 69"/>
                <a:gd name="T14" fmla="*/ 0 w 91"/>
                <a:gd name="T15" fmla="*/ 0 h 69"/>
                <a:gd name="T16" fmla="*/ 0 w 91"/>
                <a:gd name="T17" fmla="*/ 0 h 69"/>
                <a:gd name="T18" fmla="*/ 0 w 91"/>
                <a:gd name="T19" fmla="*/ 0 h 69"/>
                <a:gd name="T20" fmla="*/ 0 w 91"/>
                <a:gd name="T21" fmla="*/ 0 h 69"/>
                <a:gd name="T22" fmla="*/ 0 w 91"/>
                <a:gd name="T23" fmla="*/ 0 h 69"/>
                <a:gd name="T24" fmla="*/ 0 w 91"/>
                <a:gd name="T25" fmla="*/ 0 h 6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1" h="69">
                  <a:moveTo>
                    <a:pt x="33" y="68"/>
                  </a:moveTo>
                  <a:lnTo>
                    <a:pt x="56" y="68"/>
                  </a:lnTo>
                  <a:lnTo>
                    <a:pt x="79" y="68"/>
                  </a:lnTo>
                  <a:lnTo>
                    <a:pt x="79" y="23"/>
                  </a:lnTo>
                  <a:lnTo>
                    <a:pt x="90" y="23"/>
                  </a:lnTo>
                  <a:lnTo>
                    <a:pt x="79" y="12"/>
                  </a:lnTo>
                  <a:lnTo>
                    <a:pt x="67" y="0"/>
                  </a:lnTo>
                  <a:lnTo>
                    <a:pt x="22" y="23"/>
                  </a:lnTo>
                  <a:lnTo>
                    <a:pt x="11" y="23"/>
                  </a:lnTo>
                  <a:lnTo>
                    <a:pt x="0" y="45"/>
                  </a:lnTo>
                  <a:lnTo>
                    <a:pt x="0" y="57"/>
                  </a:lnTo>
                  <a:lnTo>
                    <a:pt x="22" y="68"/>
                  </a:lnTo>
                  <a:lnTo>
                    <a:pt x="33" y="68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36" name="Freeform 93"/>
            <p:cNvSpPr>
              <a:spLocks noChangeAspect="1"/>
            </p:cNvSpPr>
            <p:nvPr>
              <p:custDataLst>
                <p:tags r:id="rId90"/>
              </p:custDataLst>
            </p:nvPr>
          </p:nvSpPr>
          <p:spPr bwMode="auto">
            <a:xfrm>
              <a:off x="1628114" y="3812500"/>
              <a:ext cx="92428" cy="59426"/>
            </a:xfrm>
            <a:custGeom>
              <a:avLst/>
              <a:gdLst>
                <a:gd name="T0" fmla="*/ 0 w 35"/>
                <a:gd name="T1" fmla="*/ 0 h 24"/>
                <a:gd name="T2" fmla="*/ 0 w 35"/>
                <a:gd name="T3" fmla="*/ 0 h 24"/>
                <a:gd name="T4" fmla="*/ 0 w 35"/>
                <a:gd name="T5" fmla="*/ 0 h 24"/>
                <a:gd name="T6" fmla="*/ 0 w 35"/>
                <a:gd name="T7" fmla="*/ 0 h 24"/>
                <a:gd name="T8" fmla="*/ 0 w 35"/>
                <a:gd name="T9" fmla="*/ 0 h 24"/>
                <a:gd name="T10" fmla="*/ 0 w 35"/>
                <a:gd name="T11" fmla="*/ 0 h 24"/>
                <a:gd name="T12" fmla="*/ 0 w 35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24">
                  <a:moveTo>
                    <a:pt x="34" y="12"/>
                  </a:moveTo>
                  <a:lnTo>
                    <a:pt x="22" y="12"/>
                  </a:lnTo>
                  <a:lnTo>
                    <a:pt x="11" y="23"/>
                  </a:lnTo>
                  <a:lnTo>
                    <a:pt x="0" y="23"/>
                  </a:lnTo>
                  <a:lnTo>
                    <a:pt x="0" y="12"/>
                  </a:lnTo>
                  <a:lnTo>
                    <a:pt x="34" y="0"/>
                  </a:lnTo>
                  <a:lnTo>
                    <a:pt x="34" y="1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37" name="Freeform 94"/>
            <p:cNvSpPr>
              <a:spLocks noChangeAspect="1"/>
            </p:cNvSpPr>
            <p:nvPr>
              <p:custDataLst>
                <p:tags r:id="rId91"/>
              </p:custDataLst>
            </p:nvPr>
          </p:nvSpPr>
          <p:spPr bwMode="auto">
            <a:xfrm>
              <a:off x="1628114" y="3838911"/>
              <a:ext cx="211264" cy="198085"/>
            </a:xfrm>
            <a:custGeom>
              <a:avLst/>
              <a:gdLst>
                <a:gd name="T0" fmla="*/ 0 w 80"/>
                <a:gd name="T1" fmla="*/ 0 h 80"/>
                <a:gd name="T2" fmla="*/ 0 w 80"/>
                <a:gd name="T3" fmla="*/ 0 h 80"/>
                <a:gd name="T4" fmla="*/ 0 w 80"/>
                <a:gd name="T5" fmla="*/ 0 h 80"/>
                <a:gd name="T6" fmla="*/ 0 w 80"/>
                <a:gd name="T7" fmla="*/ 0 h 80"/>
                <a:gd name="T8" fmla="*/ 0 w 80"/>
                <a:gd name="T9" fmla="*/ 0 h 80"/>
                <a:gd name="T10" fmla="*/ 0 w 80"/>
                <a:gd name="T11" fmla="*/ 0 h 80"/>
                <a:gd name="T12" fmla="*/ 0 w 80"/>
                <a:gd name="T13" fmla="*/ 0 h 80"/>
                <a:gd name="T14" fmla="*/ 0 w 80"/>
                <a:gd name="T15" fmla="*/ 0 h 80"/>
                <a:gd name="T16" fmla="*/ 0 w 80"/>
                <a:gd name="T17" fmla="*/ 0 h 80"/>
                <a:gd name="T18" fmla="*/ 0 w 80"/>
                <a:gd name="T19" fmla="*/ 0 h 80"/>
                <a:gd name="T20" fmla="*/ 0 w 80"/>
                <a:gd name="T21" fmla="*/ 0 h 80"/>
                <a:gd name="T22" fmla="*/ 0 w 80"/>
                <a:gd name="T23" fmla="*/ 0 h 80"/>
                <a:gd name="T24" fmla="*/ 0 w 80"/>
                <a:gd name="T25" fmla="*/ 0 h 80"/>
                <a:gd name="T26" fmla="*/ 0 w 80"/>
                <a:gd name="T27" fmla="*/ 0 h 80"/>
                <a:gd name="T28" fmla="*/ 0 w 80"/>
                <a:gd name="T29" fmla="*/ 0 h 80"/>
                <a:gd name="T30" fmla="*/ 0 w 80"/>
                <a:gd name="T31" fmla="*/ 0 h 80"/>
                <a:gd name="T32" fmla="*/ 0 w 80"/>
                <a:gd name="T33" fmla="*/ 0 h 80"/>
                <a:gd name="T34" fmla="*/ 0 w 80"/>
                <a:gd name="T35" fmla="*/ 0 h 80"/>
                <a:gd name="T36" fmla="*/ 0 w 80"/>
                <a:gd name="T37" fmla="*/ 0 h 80"/>
                <a:gd name="T38" fmla="*/ 0 w 80"/>
                <a:gd name="T39" fmla="*/ 0 h 80"/>
                <a:gd name="T40" fmla="*/ 0 w 80"/>
                <a:gd name="T41" fmla="*/ 0 h 80"/>
                <a:gd name="T42" fmla="*/ 0 w 80"/>
                <a:gd name="T43" fmla="*/ 0 h 80"/>
                <a:gd name="T44" fmla="*/ 0 w 80"/>
                <a:gd name="T45" fmla="*/ 0 h 80"/>
                <a:gd name="T46" fmla="*/ 0 w 80"/>
                <a:gd name="T47" fmla="*/ 0 h 80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80" h="80">
                  <a:moveTo>
                    <a:pt x="34" y="0"/>
                  </a:moveTo>
                  <a:lnTo>
                    <a:pt x="56" y="11"/>
                  </a:lnTo>
                  <a:lnTo>
                    <a:pt x="67" y="11"/>
                  </a:lnTo>
                  <a:lnTo>
                    <a:pt x="79" y="22"/>
                  </a:lnTo>
                  <a:lnTo>
                    <a:pt x="79" y="34"/>
                  </a:lnTo>
                  <a:lnTo>
                    <a:pt x="67" y="34"/>
                  </a:lnTo>
                  <a:lnTo>
                    <a:pt x="67" y="22"/>
                  </a:lnTo>
                  <a:lnTo>
                    <a:pt x="45" y="11"/>
                  </a:lnTo>
                  <a:lnTo>
                    <a:pt x="34" y="22"/>
                  </a:lnTo>
                  <a:lnTo>
                    <a:pt x="34" y="11"/>
                  </a:lnTo>
                  <a:lnTo>
                    <a:pt x="22" y="22"/>
                  </a:lnTo>
                  <a:lnTo>
                    <a:pt x="34" y="34"/>
                  </a:lnTo>
                  <a:lnTo>
                    <a:pt x="56" y="67"/>
                  </a:lnTo>
                  <a:lnTo>
                    <a:pt x="56" y="79"/>
                  </a:lnTo>
                  <a:lnTo>
                    <a:pt x="45" y="67"/>
                  </a:lnTo>
                  <a:lnTo>
                    <a:pt x="34" y="67"/>
                  </a:lnTo>
                  <a:lnTo>
                    <a:pt x="11" y="45"/>
                  </a:lnTo>
                  <a:lnTo>
                    <a:pt x="11" y="22"/>
                  </a:lnTo>
                  <a:lnTo>
                    <a:pt x="0" y="22"/>
                  </a:lnTo>
                  <a:lnTo>
                    <a:pt x="0" y="34"/>
                  </a:lnTo>
                  <a:lnTo>
                    <a:pt x="0" y="11"/>
                  </a:lnTo>
                  <a:lnTo>
                    <a:pt x="11" y="11"/>
                  </a:lnTo>
                  <a:lnTo>
                    <a:pt x="22" y="0"/>
                  </a:lnTo>
                  <a:lnTo>
                    <a:pt x="34" y="0"/>
                  </a:lnTo>
                </a:path>
              </a:pathLst>
            </a:custGeom>
            <a:solidFill>
              <a:schemeClr val="bg1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38" name="Freeform 95"/>
            <p:cNvSpPr>
              <a:spLocks noChangeAspect="1"/>
            </p:cNvSpPr>
            <p:nvPr>
              <p:custDataLst>
                <p:tags r:id="rId92"/>
              </p:custDataLst>
            </p:nvPr>
          </p:nvSpPr>
          <p:spPr bwMode="auto">
            <a:xfrm>
              <a:off x="1773358" y="4010585"/>
              <a:ext cx="85826" cy="52823"/>
            </a:xfrm>
            <a:custGeom>
              <a:avLst/>
              <a:gdLst>
                <a:gd name="T0" fmla="*/ 0 w 35"/>
                <a:gd name="T1" fmla="*/ 0 h 24"/>
                <a:gd name="T2" fmla="*/ 0 w 35"/>
                <a:gd name="T3" fmla="*/ 0 h 24"/>
                <a:gd name="T4" fmla="*/ 0 w 35"/>
                <a:gd name="T5" fmla="*/ 0 h 24"/>
                <a:gd name="T6" fmla="*/ 0 w 35"/>
                <a:gd name="T7" fmla="*/ 0 h 24"/>
                <a:gd name="T8" fmla="*/ 0 w 35"/>
                <a:gd name="T9" fmla="*/ 0 h 24"/>
                <a:gd name="T10" fmla="*/ 0 w 35"/>
                <a:gd name="T11" fmla="*/ 0 h 24"/>
                <a:gd name="T12" fmla="*/ 0 w 35"/>
                <a:gd name="T13" fmla="*/ 0 h 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5" h="24">
                  <a:moveTo>
                    <a:pt x="0" y="12"/>
                  </a:moveTo>
                  <a:lnTo>
                    <a:pt x="23" y="23"/>
                  </a:lnTo>
                  <a:lnTo>
                    <a:pt x="23" y="12"/>
                  </a:lnTo>
                  <a:lnTo>
                    <a:pt x="34" y="12"/>
                  </a:lnTo>
                  <a:lnTo>
                    <a:pt x="23" y="0"/>
                  </a:lnTo>
                  <a:lnTo>
                    <a:pt x="11" y="0"/>
                  </a:lnTo>
                  <a:lnTo>
                    <a:pt x="0" y="12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39" name="Freeform 96"/>
            <p:cNvSpPr>
              <a:spLocks noChangeAspect="1"/>
            </p:cNvSpPr>
            <p:nvPr>
              <p:custDataLst>
                <p:tags r:id="rId93"/>
              </p:custDataLst>
            </p:nvPr>
          </p:nvSpPr>
          <p:spPr bwMode="auto">
            <a:xfrm>
              <a:off x="1799766" y="3871925"/>
              <a:ext cx="184856" cy="191482"/>
            </a:xfrm>
            <a:custGeom>
              <a:avLst/>
              <a:gdLst>
                <a:gd name="T0" fmla="*/ 0 w 69"/>
                <a:gd name="T1" fmla="*/ 0 h 80"/>
                <a:gd name="T2" fmla="*/ 0 w 69"/>
                <a:gd name="T3" fmla="*/ 0 h 80"/>
                <a:gd name="T4" fmla="*/ 0 w 69"/>
                <a:gd name="T5" fmla="*/ 0 h 80"/>
                <a:gd name="T6" fmla="*/ 0 w 69"/>
                <a:gd name="T7" fmla="*/ 0 h 80"/>
                <a:gd name="T8" fmla="*/ 0 w 69"/>
                <a:gd name="T9" fmla="*/ 0 h 80"/>
                <a:gd name="T10" fmla="*/ 0 w 69"/>
                <a:gd name="T11" fmla="*/ 0 h 80"/>
                <a:gd name="T12" fmla="*/ 0 w 69"/>
                <a:gd name="T13" fmla="*/ 0 h 80"/>
                <a:gd name="T14" fmla="*/ 0 w 69"/>
                <a:gd name="T15" fmla="*/ 0 h 80"/>
                <a:gd name="T16" fmla="*/ 0 w 69"/>
                <a:gd name="T17" fmla="*/ 0 h 80"/>
                <a:gd name="T18" fmla="*/ 0 w 69"/>
                <a:gd name="T19" fmla="*/ 0 h 80"/>
                <a:gd name="T20" fmla="*/ 0 w 69"/>
                <a:gd name="T21" fmla="*/ 0 h 80"/>
                <a:gd name="T22" fmla="*/ 0 w 69"/>
                <a:gd name="T23" fmla="*/ 0 h 80"/>
                <a:gd name="T24" fmla="*/ 0 w 69"/>
                <a:gd name="T25" fmla="*/ 0 h 80"/>
                <a:gd name="T26" fmla="*/ 0 w 69"/>
                <a:gd name="T27" fmla="*/ 0 h 80"/>
                <a:gd name="T28" fmla="*/ 0 w 69"/>
                <a:gd name="T29" fmla="*/ 0 h 8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69" h="80">
                  <a:moveTo>
                    <a:pt x="12" y="23"/>
                  </a:moveTo>
                  <a:lnTo>
                    <a:pt x="12" y="11"/>
                  </a:lnTo>
                  <a:lnTo>
                    <a:pt x="0" y="0"/>
                  </a:lnTo>
                  <a:lnTo>
                    <a:pt x="23" y="0"/>
                  </a:lnTo>
                  <a:lnTo>
                    <a:pt x="46" y="23"/>
                  </a:lnTo>
                  <a:lnTo>
                    <a:pt x="57" y="23"/>
                  </a:lnTo>
                  <a:lnTo>
                    <a:pt x="57" y="34"/>
                  </a:lnTo>
                  <a:lnTo>
                    <a:pt x="57" y="45"/>
                  </a:lnTo>
                  <a:lnTo>
                    <a:pt x="68" y="68"/>
                  </a:lnTo>
                  <a:lnTo>
                    <a:pt x="57" y="68"/>
                  </a:lnTo>
                  <a:lnTo>
                    <a:pt x="46" y="68"/>
                  </a:lnTo>
                  <a:lnTo>
                    <a:pt x="34" y="79"/>
                  </a:lnTo>
                  <a:lnTo>
                    <a:pt x="23" y="68"/>
                  </a:lnTo>
                  <a:lnTo>
                    <a:pt x="12" y="56"/>
                  </a:lnTo>
                  <a:lnTo>
                    <a:pt x="12" y="23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240" name="Freeform 97"/>
            <p:cNvSpPr>
              <a:spLocks noChangeAspect="1"/>
            </p:cNvSpPr>
            <p:nvPr>
              <p:custDataLst>
                <p:tags r:id="rId94"/>
              </p:custDataLst>
            </p:nvPr>
          </p:nvSpPr>
          <p:spPr bwMode="auto">
            <a:xfrm>
              <a:off x="1667726" y="3891734"/>
              <a:ext cx="171652" cy="145262"/>
            </a:xfrm>
            <a:custGeom>
              <a:avLst/>
              <a:gdLst>
                <a:gd name="T0" fmla="*/ 0 w 58"/>
                <a:gd name="T1" fmla="*/ 0 h 69"/>
                <a:gd name="T2" fmla="*/ 0 w 58"/>
                <a:gd name="T3" fmla="*/ 0 h 69"/>
                <a:gd name="T4" fmla="*/ 0 w 58"/>
                <a:gd name="T5" fmla="*/ 0 h 69"/>
                <a:gd name="T6" fmla="*/ 0 w 58"/>
                <a:gd name="T7" fmla="*/ 0 h 69"/>
                <a:gd name="T8" fmla="*/ 0 w 58"/>
                <a:gd name="T9" fmla="*/ 0 h 69"/>
                <a:gd name="T10" fmla="*/ 0 w 58"/>
                <a:gd name="T11" fmla="*/ 0 h 69"/>
                <a:gd name="T12" fmla="*/ 0 w 58"/>
                <a:gd name="T13" fmla="*/ 0 h 69"/>
                <a:gd name="T14" fmla="*/ 0 w 58"/>
                <a:gd name="T15" fmla="*/ 0 h 69"/>
                <a:gd name="T16" fmla="*/ 0 w 58"/>
                <a:gd name="T17" fmla="*/ 0 h 69"/>
                <a:gd name="T18" fmla="*/ 0 w 58"/>
                <a:gd name="T19" fmla="*/ 0 h 69"/>
                <a:gd name="T20" fmla="*/ 0 w 58"/>
                <a:gd name="T21" fmla="*/ 0 h 69"/>
                <a:gd name="T22" fmla="*/ 0 w 58"/>
                <a:gd name="T23" fmla="*/ 0 h 69"/>
                <a:gd name="T24" fmla="*/ 0 w 58"/>
                <a:gd name="T25" fmla="*/ 0 h 6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8" h="69">
                  <a:moveTo>
                    <a:pt x="12" y="23"/>
                  </a:moveTo>
                  <a:lnTo>
                    <a:pt x="34" y="56"/>
                  </a:lnTo>
                  <a:lnTo>
                    <a:pt x="34" y="68"/>
                  </a:lnTo>
                  <a:lnTo>
                    <a:pt x="45" y="56"/>
                  </a:lnTo>
                  <a:lnTo>
                    <a:pt x="57" y="56"/>
                  </a:lnTo>
                  <a:lnTo>
                    <a:pt x="57" y="23"/>
                  </a:lnTo>
                  <a:lnTo>
                    <a:pt x="45" y="23"/>
                  </a:lnTo>
                  <a:lnTo>
                    <a:pt x="45" y="11"/>
                  </a:lnTo>
                  <a:lnTo>
                    <a:pt x="23" y="0"/>
                  </a:lnTo>
                  <a:lnTo>
                    <a:pt x="12" y="11"/>
                  </a:lnTo>
                  <a:lnTo>
                    <a:pt x="12" y="0"/>
                  </a:lnTo>
                  <a:lnTo>
                    <a:pt x="0" y="11"/>
                  </a:lnTo>
                  <a:lnTo>
                    <a:pt x="12" y="23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defTabSz="896386"/>
              <a:endParaRPr lang="en-GB" sz="180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48145" name="Picture 108"/>
            <p:cNvPicPr>
              <a:picLocks noChangeAspect="1" noChangeArrowheads="1"/>
            </p:cNvPicPr>
            <p:nvPr/>
          </p:nvPicPr>
          <p:blipFill>
            <a:blip r:embed="rId97" cstate="print">
              <a:clrChange>
                <a:clrFrom>
                  <a:srgbClr val="A1BF36"/>
                </a:clrFrom>
                <a:clrTo>
                  <a:srgbClr val="A1BF3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026" y="4665531"/>
              <a:ext cx="531696" cy="63105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/>
          </p:spPr>
        </p:pic>
        <p:sp>
          <p:nvSpPr>
            <p:cNvPr id="48146" name="Rectangle 2"/>
            <p:cNvSpPr>
              <a:spLocks noChangeArrowheads="1"/>
            </p:cNvSpPr>
            <p:nvPr/>
          </p:nvSpPr>
          <p:spPr bwMode="auto">
            <a:xfrm>
              <a:off x="1532125" y="4617405"/>
              <a:ext cx="542782" cy="672145"/>
            </a:xfrm>
            <a:prstGeom prst="rect">
              <a:avLst/>
            </a:prstGeom>
            <a:noFill/>
            <a:ln w="9525" algn="ctr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896386" eaLnBrk="0" hangingPunct="0"/>
              <a:endParaRPr lang="da-DK" sz="180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8144" name="TextBox 1"/>
            <p:cNvSpPr txBox="1">
              <a:spLocks noChangeArrowheads="1"/>
            </p:cNvSpPr>
            <p:nvPr/>
          </p:nvSpPr>
          <p:spPr bwMode="auto">
            <a:xfrm>
              <a:off x="1575577" y="4586288"/>
              <a:ext cx="632823" cy="2067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itchFamily="34" charset="0"/>
                </a:defRPr>
              </a:lvl9pPr>
            </a:lstStyle>
            <a:p>
              <a:pPr defTabSz="896386" eaLnBrk="1" hangingPunct="1"/>
              <a:r>
                <a:rPr lang="da-DK" sz="600" kern="0"/>
                <a:t>MALAWI</a:t>
              </a:r>
            </a:p>
          </p:txBody>
        </p:sp>
      </p:grpSp>
      <p:sp>
        <p:nvSpPr>
          <p:cNvPr id="48130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808" indent="-285695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2781" indent="-228556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599893" indent="-228556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005" indent="-228556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118" indent="-228556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230" indent="-228556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8341" indent="-228556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5453" indent="-228556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896386"/>
            <a:endParaRPr lang="en-GB" sz="1765" kern="0" dirty="0">
              <a:solidFill>
                <a:srgbClr val="BEBEBE"/>
              </a:solidFill>
            </a:endParaRPr>
          </a:p>
        </p:txBody>
      </p:sp>
      <p:sp>
        <p:nvSpPr>
          <p:cNvPr id="48131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dirty="0"/>
              <a:t>1990 – A small company with a big brand</a:t>
            </a:r>
          </a:p>
        </p:txBody>
      </p:sp>
      <p:sp>
        <p:nvSpPr>
          <p:cNvPr id="48141" name="Text Box 107"/>
          <p:cNvSpPr txBox="1">
            <a:spLocks noChangeArrowheads="1"/>
          </p:cNvSpPr>
          <p:nvPr/>
        </p:nvSpPr>
        <p:spPr bwMode="auto">
          <a:xfrm>
            <a:off x="448485" y="1598264"/>
            <a:ext cx="3151548" cy="159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53C14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accent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896386" eaLnBrk="1" hangingPunct="1">
              <a:spcBef>
                <a:spcPct val="50000"/>
              </a:spcBef>
            </a:pPr>
            <a:r>
              <a:rPr lang="en-GB" sz="1961" kern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rPr>
              <a:t>In</a:t>
            </a:r>
            <a:r>
              <a:rPr lang="da-DK" sz="3921" kern="0" dirty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j-lt"/>
              </a:rPr>
              <a:t>1990</a:t>
            </a:r>
            <a:r>
              <a:rPr lang="en-GB" sz="1961" kern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rPr>
              <a:t> Carlsberg was an international beer brand through export and licensed brewing.</a:t>
            </a:r>
          </a:p>
        </p:txBody>
      </p:sp>
    </p:spTree>
    <p:extLst>
      <p:ext uri="{BB962C8B-B14F-4D97-AF65-F5344CB8AC3E}">
        <p14:creationId xmlns:p14="http://schemas.microsoft.com/office/powerpoint/2010/main" val="367545498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led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85474" y="1793817"/>
            <a:ext cx="7991755" cy="499677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Today – Top 4 international brewer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896386">
              <a:defRPr/>
            </a:pPr>
            <a:r>
              <a:rPr lang="en-GB" sz="1765" kern="0" dirty="0">
                <a:solidFill>
                  <a:sysClr val="windowText" lastClr="000000"/>
                </a:solidFill>
              </a:rPr>
              <a:t> 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335835" y="4944693"/>
            <a:ext cx="2352342" cy="69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896386" eaLnBrk="0" hangingPunct="0"/>
            <a:r>
              <a:rPr lang="en-US" sz="3921" kern="0" dirty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j-lt"/>
              </a:rPr>
              <a:t>140</a:t>
            </a:r>
            <a:r>
              <a:rPr lang="en-US" sz="1961" kern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rPr>
              <a:t> beer brands</a:t>
            </a: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333001" y="6091200"/>
            <a:ext cx="6277278" cy="69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896386" eaLnBrk="0" hangingPunct="0"/>
            <a:r>
              <a:rPr lang="da-DK" sz="3921" kern="0" dirty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j-lt"/>
              </a:rPr>
              <a:t>120.3</a:t>
            </a:r>
            <a:r>
              <a:rPr lang="en-US" sz="1961" kern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rPr>
              <a:t> million hectoliters of beer sold in 2015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8476147" y="4830224"/>
            <a:ext cx="4384103" cy="69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896386" eaLnBrk="0" hangingPunct="0"/>
            <a:r>
              <a:rPr lang="en-US" sz="1961" kern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rPr>
              <a:t>no 1 in Eastern Europe</a:t>
            </a:r>
          </a:p>
          <a:p>
            <a:pPr defTabSz="896386" eaLnBrk="0" hangingPunct="0"/>
            <a:r>
              <a:rPr lang="en-US" sz="1961" kern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rPr>
              <a:t>no 2 in Western Europe</a:t>
            </a:r>
          </a:p>
        </p:txBody>
      </p:sp>
      <p:sp>
        <p:nvSpPr>
          <p:cNvPr id="121" name="Text Box 15"/>
          <p:cNvSpPr txBox="1">
            <a:spLocks noChangeArrowheads="1"/>
          </p:cNvSpPr>
          <p:nvPr/>
        </p:nvSpPr>
        <p:spPr bwMode="auto">
          <a:xfrm>
            <a:off x="338537" y="5520658"/>
            <a:ext cx="3964614" cy="69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896386" eaLnBrk="0" hangingPunct="0"/>
            <a:r>
              <a:rPr lang="da-DK" sz="3921" kern="0" dirty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j-lt"/>
              </a:rPr>
              <a:t>47,000</a:t>
            </a:r>
            <a:r>
              <a:rPr lang="en-US" sz="1961" kern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rPr>
              <a:t> employees in 2015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4873" y="1961381"/>
            <a:ext cx="3351274" cy="2232010"/>
          </a:xfrm>
          <a:prstGeom prst="rect">
            <a:avLst/>
          </a:prstGeom>
        </p:spPr>
      </p:pic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333000" y="4371440"/>
            <a:ext cx="2352342" cy="693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defTabSz="896386" eaLnBrk="0" hangingPunct="0"/>
            <a:r>
              <a:rPr lang="en-US" sz="3921" kern="0" dirty="0">
                <a:gradFill>
                  <a:gsLst>
                    <a:gs pos="1250">
                      <a:schemeClr val="tx2"/>
                    </a:gs>
                    <a:gs pos="99000">
                      <a:schemeClr val="tx2"/>
                    </a:gs>
                  </a:gsLst>
                  <a:lin ang="5400000" scaled="0"/>
                </a:gradFill>
                <a:latin typeface="+mj-lt"/>
              </a:rPr>
              <a:t>31</a:t>
            </a:r>
            <a:r>
              <a:rPr lang="en-US" sz="1961" kern="0" dirty="0">
                <a:gradFill>
                  <a:gsLst>
                    <a:gs pos="1250">
                      <a:schemeClr val="tx1"/>
                    </a:gs>
                    <a:gs pos="100000">
                      <a:schemeClr val="tx1"/>
                    </a:gs>
                  </a:gsLst>
                  <a:lin ang="5400000" scaled="0"/>
                </a:gradFill>
                <a:latin typeface="+mn-lt"/>
              </a:rPr>
              <a:t> markets</a:t>
            </a:r>
          </a:p>
        </p:txBody>
      </p:sp>
    </p:spTree>
    <p:extLst>
      <p:ext uri="{BB962C8B-B14F-4D97-AF65-F5344CB8AC3E}">
        <p14:creationId xmlns:p14="http://schemas.microsoft.com/office/powerpoint/2010/main" val="221915255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2012 challenge</a:t>
            </a:r>
          </a:p>
        </p:txBody>
      </p:sp>
      <p:sp>
        <p:nvSpPr>
          <p:cNvPr id="6" name="Rectangle 5"/>
          <p:cNvSpPr/>
          <p:nvPr/>
        </p:nvSpPr>
        <p:spPr>
          <a:xfrm>
            <a:off x="6394808" y="2756682"/>
            <a:ext cx="3585699" cy="135776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896386"/>
            <a:r>
              <a:rPr lang="da-DK" sz="3921" kern="0" dirty="0">
                <a:gradFill>
                  <a:gsLst>
                    <a:gs pos="1250">
                      <a:srgbClr val="D83B01"/>
                    </a:gs>
                    <a:gs pos="99000">
                      <a:srgbClr val="D83B01"/>
                    </a:gs>
                  </a:gsLst>
                  <a:lin ang="5400000" scaled="0"/>
                </a:gradFill>
                <a:latin typeface="Segoe UI Light"/>
              </a:rPr>
              <a:t>Reality</a:t>
            </a:r>
          </a:p>
          <a:p>
            <a:pPr algn="ctr" defTabSz="896386"/>
            <a:r>
              <a:rPr lang="da-DK" sz="2157" kern="0" dirty="0">
                <a:solidFill>
                  <a:sysClr val="windowText" lastClr="000000"/>
                </a:solidFill>
              </a:rPr>
              <a:t>17 separate infrastructures and IT organizations.</a:t>
            </a:r>
          </a:p>
        </p:txBody>
      </p:sp>
      <p:sp>
        <p:nvSpPr>
          <p:cNvPr id="7" name="Rectangle 6"/>
          <p:cNvSpPr/>
          <p:nvPr/>
        </p:nvSpPr>
        <p:spPr>
          <a:xfrm>
            <a:off x="1987386" y="2756682"/>
            <a:ext cx="3585699" cy="135776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defTabSz="896386"/>
            <a:r>
              <a:rPr lang="da-DK" sz="3921" kern="0" dirty="0">
                <a:gradFill>
                  <a:gsLst>
                    <a:gs pos="1250">
                      <a:srgbClr val="D83B01"/>
                    </a:gs>
                    <a:gs pos="99000">
                      <a:srgbClr val="D83B01"/>
                    </a:gs>
                  </a:gsLst>
                  <a:lin ang="5400000" scaled="0"/>
                </a:gradFill>
                <a:latin typeface="Segoe UI Light"/>
              </a:rPr>
              <a:t>Need</a:t>
            </a:r>
          </a:p>
          <a:p>
            <a:pPr algn="ctr" defTabSz="896386"/>
            <a:r>
              <a:rPr lang="da-DK" sz="2157" kern="0" dirty="0">
                <a:solidFill>
                  <a:sysClr val="windowText" lastClr="000000"/>
                </a:solidFill>
              </a:rPr>
              <a:t>Work as one global company. Yesterday.</a:t>
            </a:r>
          </a:p>
        </p:txBody>
      </p:sp>
    </p:spTree>
    <p:extLst>
      <p:ext uri="{BB962C8B-B14F-4D97-AF65-F5344CB8AC3E}">
        <p14:creationId xmlns:p14="http://schemas.microsoft.com/office/powerpoint/2010/main" val="5669019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oWZIM5XDEa3XVZM.Tgx8g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7avXYoyXr02V6V5snUJpyA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IwGGsxrCkS.qKkQPuOmx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4VLRMeK8U2r92x1HkypQQ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XrCdLOd4km1_1HrqGhbe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j7QMIJ6sEOAEb2.NGiW6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zBmlkQVFESciXTuex6fRA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uUe0zBPJ0.Kp7hpWs28n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iA24n4FgEO0FZCQZbcO_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7V.OLlgP0O7aATiDXAnEw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QelRQWBYkm8W4kAjfYe7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oWZIM5XDEa3XVZM.Tgx8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vhMg3fbs0eoYACKD0mrE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ERpNPbl_xk.0R_E_bzI0tg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cSv01CKOUKD.Q065.HZO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ZzPlZTX8U2Rjk9r_WgHSA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ZUDN1CvNkCNFvpvNFRmSQ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SRhI22vy0q70yKtFIzRy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qLYpPpPn0aId65f3EI3C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gqbGMwb7k604Wehh7id7A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uvCdOXYIE.OIUrLuuCw9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gUcrGcn7kC8x12dtrWCJA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oWZIM5XDEa3XVZM.Tgx8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mMbMLEtU0Kj5J_kHAZHx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4fAWha37UKaN7kopugfB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0Yz5YrZzUauAEqEY5Km3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YhsgWE5eEietB2KfdT1dQ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PLVUV2nJ0eKCy9iKVKjb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1yoqJ1gdkWjEtFw1oSeMQ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oS7CoM2pUmfTvuaqjR1B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ZjTLFmrjkeRH6aQRvHFuQ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zxRQeC1uUKU_74DNoIhvQ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XcLYWgtXESCaBJ_Ml7tQ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yXBXvKgbUW2FFy.t1Svx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dNtdmfF5EKJJAM22CX9Qw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bxKM1RNP0acj77WAt8CdQ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thecSMvK0y3GD42vqcuUg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OwYYrUEXYkCj43VyHi.1W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9Z0xFOsHkie9mJTxG3M2A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jZ2ERHOOCEGhHuFP3cJbyg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DXSBIAte02iZWKRnvrJI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s_1G9UCvOE2mvs02Te1zzQ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Sfe.hGTVUy_eEVsPCwWy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6bBjCAFy0KXc8X4i8dOD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FiGMlH6MU6R16w14MfmKA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2UfWcAj5zUOXCLdYj.Dgdw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3z8CrKol06_p8ZepRcRtg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J6YG.ppRUyMs50Ef23x0Q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WSdcQo5.UmEvU2kd620sg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mxdV6dfPUCJS__pYcWGIA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jwPI9.AqkuzGKWYbWho_A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Bjm5nOsH0OfDjlFRcsfcQ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YZwthpK.UixgC91fIjcAA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i0NFu3.zUmybzMZ_uPeRQ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dF_pcjX80.ue0sfREb4E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xGzDCmrPUyamusrp.lusA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nTxCGP9jY0ypL2Vu7sIi2A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yZXQ0usdEWfumW.8RfyYw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5BaYr_hEl0WIS3onwZqR.g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YhMTUKlXEiIcmkgt8W4jg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L.f_FUwPUO7AhL.IAErMQ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rZ6w5pjb0Sc24mPlYLuFg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c.aluUnwkq.KJnlHugpdA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VMhIHoSnE6k8TERLt4Q9A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oH77_RPWECj4scx7prVbw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h3y9BEK8skOJi_16pJZEj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NDCp4SbFEGnlGhg1CaR.g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0y7Q1_._mUuhh5tP3ChNgw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.Pg76sPwUyVWk4zZ.VwAA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6TBmtEtG8UKXK2rqcmubcg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3HV1z.bujUSqvLyNvGByQg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jth0mtaWE2E8FQgzhka.g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Nxj8rsZXUm.eU4t76s37Q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1zR0acQg2EqKlcvbZ_QAUQ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cDBCt_c1ukCLf5A.Aj9PkQ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3GkrBft.EyV8ZY9UPU77w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7BdIlbPQ0aKeFKY14pTp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YINEUssE4UaQYRm7SLqf1A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ackUlsTzuE.M4GCROpkByQ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prckxvBUk.VRF0fh9gGTQ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WHaAKaksU6I66e3OO4yRg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FjlPOznSkes_vytKyJzQw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oDPxIQbQ06jwdqbUbbqOA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RpIS.rPg0KSy1kKzTF4.w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bAMLLDuKw06M4l8ycoRrjw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GtNuPcWDuEm8TtAvhL8Qtw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goIZlCeS0mlb0dWm4jwWw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.ar3F3hrgEe6uIKH_1L8R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QeNfYMx0YkqAS1sgwMyUrw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9xLD06tdCEOKOydf2oLpgw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MaYyofYdOUmHUb2g3PzBvQ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fhej6mW50maI1BjIotD8g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pXweFE6S7Uq_RrRmlPSEMQ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KdX_LLk4f0CCFke7KItyMQ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LtUzOpBU0qiFzyk9uhIUg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vp9rS0zXKUS4BEch_OlADw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IW1ZLmWmhkqrawk88sY3.w"/>
</p:tagLst>
</file>

<file path=ppt/theme/theme1.xml><?xml version="1.0" encoding="utf-8"?>
<a:theme xmlns:a="http://schemas.openxmlformats.org/drawingml/2006/main" name="Office Theme">
  <a:themeElements>
    <a:clrScheme name="Custom 4">
      <a:dk1>
        <a:srgbClr val="FFFFFF"/>
      </a:dk1>
      <a:lt1>
        <a:srgbClr val="2B2B2B"/>
      </a:lt1>
      <a:dk2>
        <a:srgbClr val="595959"/>
      </a:dk2>
      <a:lt2>
        <a:srgbClr val="AEABAB"/>
      </a:lt2>
      <a:accent1>
        <a:srgbClr val="105622"/>
      </a:accent1>
      <a:accent2>
        <a:srgbClr val="18622B"/>
      </a:accent2>
      <a:accent3>
        <a:srgbClr val="216D35"/>
      </a:accent3>
      <a:accent4>
        <a:srgbClr val="2C763F"/>
      </a:accent4>
      <a:accent5>
        <a:srgbClr val="397D4B"/>
      </a:accent5>
      <a:accent6>
        <a:srgbClr val="96BE0F"/>
      </a:accent6>
      <a:hlink>
        <a:srgbClr val="0563C1"/>
      </a:hlink>
      <a:folHlink>
        <a:srgbClr val="954F72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i9_Green Forest">
      <a:dk1>
        <a:srgbClr val="57565A"/>
      </a:dk1>
      <a:lt1>
        <a:sysClr val="window" lastClr="FFFFFF"/>
      </a:lt1>
      <a:dk2>
        <a:srgbClr val="038A63"/>
      </a:dk2>
      <a:lt2>
        <a:srgbClr val="007D6B"/>
      </a:lt2>
      <a:accent1>
        <a:srgbClr val="B0C615"/>
      </a:accent1>
      <a:accent2>
        <a:srgbClr val="99B332"/>
      </a:accent2>
      <a:accent3>
        <a:srgbClr val="7AAE3B"/>
      </a:accent3>
      <a:accent4>
        <a:srgbClr val="5CA944"/>
      </a:accent4>
      <a:accent5>
        <a:srgbClr val="31A050"/>
      </a:accent5>
      <a:accent6>
        <a:srgbClr val="06975B"/>
      </a:accent6>
      <a:hlink>
        <a:srgbClr val="2F8299"/>
      </a:hlink>
      <a:folHlink>
        <a:srgbClr val="8C8C8C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5-50002_Ignite_Breakout_Template">
  <a:themeElements>
    <a:clrScheme name="Ignite 2016">
      <a:dk1>
        <a:srgbClr val="505050"/>
      </a:dk1>
      <a:lt1>
        <a:srgbClr val="FFFFFF"/>
      </a:lt1>
      <a:dk2>
        <a:srgbClr val="D83B01"/>
      </a:dk2>
      <a:lt2>
        <a:srgbClr val="F8F8F8"/>
      </a:lt2>
      <a:accent1>
        <a:srgbClr val="D83B01"/>
      </a:accent1>
      <a:accent2>
        <a:srgbClr val="0078D7"/>
      </a:accent2>
      <a:accent3>
        <a:srgbClr val="505050"/>
      </a:accent3>
      <a:accent4>
        <a:srgbClr val="D2D2D2"/>
      </a:accent4>
      <a:accent5>
        <a:srgbClr val="FFB900"/>
      </a:accent5>
      <a:accent6>
        <a:srgbClr val="FF8C00"/>
      </a:accent6>
      <a:hlink>
        <a:srgbClr val="0078D7"/>
      </a:hlink>
      <a:folHlink>
        <a:srgbClr val="0078D7"/>
      </a:folHlink>
    </a:clrScheme>
    <a:fontScheme name="Custom 1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noFill/>
          <a:headEnd type="none" w="med" len="med"/>
          <a:tailEnd type="none" w="med" len="med"/>
        </a:ln>
      </a:spPr>
      <a:bodyPr vert="horz" wrap="square" lIns="0" tIns="46637" rIns="0" bIns="46637" numCol="1" rtlCol="0" anchor="ctr" anchorCtr="0" compatLnSpc="1">
        <a:prstTxWarp prst="textNoShape">
          <a:avLst/>
        </a:prstTxWarp>
      </a:bodyPr>
      <a:lstStyle>
        <a:defPPr algn="ctr" defTabSz="932472" fontAlgn="base">
          <a:spcBef>
            <a:spcPct val="0"/>
          </a:spcBef>
          <a:spcAft>
            <a:spcPct val="0"/>
          </a:spcAft>
          <a:defRPr sz="2000" dirty="0">
            <a:gradFill>
              <a:gsLst>
                <a:gs pos="5439">
                  <a:srgbClr val="F8F8F8"/>
                </a:gs>
                <a:gs pos="10000">
                  <a:srgbClr val="F8F8F8"/>
                </a:gs>
              </a:gsLst>
              <a:lin ang="5400000" scaled="0"/>
            </a:gra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  <a:headEnd type="none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2880" tIns="146304" rIns="182880" bIns="146304" rtlCol="0">
        <a:spAutoFit/>
      </a:bodyPr>
      <a:lstStyle>
        <a:defPPr>
          <a:lnSpc>
            <a:spcPct val="90000"/>
          </a:lnSpc>
          <a:spcAft>
            <a:spcPts val="600"/>
          </a:spcAft>
          <a:defRPr sz="2400" dirty="0" err="1" smtClean="0">
            <a:gradFill>
              <a:gsLst>
                <a:gs pos="2917">
                  <a:schemeClr val="tx1"/>
                </a:gs>
                <a:gs pos="30000">
                  <a:schemeClr val="tx1"/>
                </a:gs>
              </a:gsLst>
              <a:lin ang="5400000" scaled="0"/>
            </a:gra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Microsoft_Ignite_2016_16x9_Template" id="{724CCC7E-DAE2-445C-BC5A-A65E0DF5D5E1}" vid="{3692F10D-0335-4FCE-A1C4-82B66353CE1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159369</TotalTime>
  <Words>2059</Words>
  <Application>Microsoft Office PowerPoint</Application>
  <PresentationFormat>Widescreen</PresentationFormat>
  <Paragraphs>411</Paragraphs>
  <Slides>49</Slides>
  <Notes>18</Notes>
  <HiddenSlides>5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49</vt:i4>
      </vt:variant>
    </vt:vector>
  </HeadingPairs>
  <TitlesOfParts>
    <vt:vector size="65" baseType="lpstr">
      <vt:lpstr>Open Sans Light</vt:lpstr>
      <vt:lpstr>Calibri Light</vt:lpstr>
      <vt:lpstr>Segoe UI</vt:lpstr>
      <vt:lpstr>Open Sans</vt:lpstr>
      <vt:lpstr>Carlsberg Sans Light</vt:lpstr>
      <vt:lpstr>Verdana</vt:lpstr>
      <vt:lpstr>Consolas</vt:lpstr>
      <vt:lpstr>Segoe UI Light</vt:lpstr>
      <vt:lpstr>Wingdings</vt:lpstr>
      <vt:lpstr>Arial</vt:lpstr>
      <vt:lpstr>Arial Unicode MS</vt:lpstr>
      <vt:lpstr>Calibri</vt:lpstr>
      <vt:lpstr>Carlsberg Sans Bold</vt:lpstr>
      <vt:lpstr>Office Theme</vt:lpstr>
      <vt:lpstr>1_Office Theme</vt:lpstr>
      <vt:lpstr>5-50002_Ignite_Breakout_Template</vt:lpstr>
      <vt:lpstr>Modern Workplace</vt:lpstr>
      <vt:lpstr>The world has changed</vt:lpstr>
      <vt:lpstr>You cannot fight change</vt:lpstr>
      <vt:lpstr>You need to embrace it</vt:lpstr>
      <vt:lpstr>PowerPoint Presentation</vt:lpstr>
      <vt:lpstr>Beverage industry at a glance</vt:lpstr>
      <vt:lpstr>1990 – A small company with a big brand</vt:lpstr>
      <vt:lpstr>Today – Top 4 international brewer</vt:lpstr>
      <vt:lpstr>Our 2012 challenge</vt:lpstr>
      <vt:lpstr>Options</vt:lpstr>
      <vt:lpstr>Decision</vt:lpstr>
      <vt:lpstr>Journey</vt:lpstr>
      <vt:lpstr>Office 365 project at a glance</vt:lpstr>
      <vt:lpstr>Experience</vt:lpstr>
      <vt:lpstr>Security and Legal</vt:lpstr>
      <vt:lpstr>Migration</vt:lpstr>
      <vt:lpstr>Operations</vt:lpstr>
      <vt:lpstr>Support</vt:lpstr>
      <vt:lpstr>License management</vt:lpstr>
      <vt:lpstr>Maintenance</vt:lpstr>
      <vt:lpstr>Network</vt:lpstr>
      <vt:lpstr>Adoption</vt:lpstr>
      <vt:lpstr>Summary</vt:lpstr>
      <vt:lpstr>PowerPoint Presentation</vt:lpstr>
      <vt:lpstr>It’s no longer about technology</vt:lpstr>
      <vt:lpstr>We are getting great value every day</vt:lpstr>
      <vt:lpstr>But easy availability is not just a good thing</vt:lpstr>
      <vt:lpstr>Todays workplace is noisy and cluttered</vt:lpstr>
      <vt:lpstr>And reduces the value of our investments</vt:lpstr>
      <vt:lpstr>Three challenges</vt:lpstr>
      <vt:lpstr>Forming a negative cycle </vt:lpstr>
      <vt:lpstr>How do we change that?</vt:lpstr>
      <vt:lpstr>Change starts with people</vt:lpstr>
      <vt:lpstr>But change is not getting easier</vt:lpstr>
      <vt:lpstr>It requires deeper understanding</vt:lpstr>
      <vt:lpstr>And more comprehensive execution</vt:lpstr>
      <vt:lpstr>Great technology is no longer enough</vt:lpstr>
      <vt:lpstr>Working separately is no longer an option</vt:lpstr>
      <vt:lpstr>We need a common story</vt:lpstr>
      <vt:lpstr>To turn great technology</vt:lpstr>
      <vt:lpstr>Into a modern workplace</vt:lpstr>
      <vt:lpstr>Summary</vt:lpstr>
      <vt:lpstr>Modern Workplace</vt:lpstr>
      <vt:lpstr>PowerPoint Presentation</vt:lpstr>
      <vt:lpstr>Identify what divides us</vt:lpstr>
      <vt:lpstr>Identify what divides us</vt:lpstr>
      <vt:lpstr>Focus where it matters</vt:lpstr>
      <vt:lpstr>And design for change</vt:lpstr>
      <vt:lpstr>It requires a much deeper understanding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2016 Modern Workplace at Carlsbergion</dc:title>
  <dc:creator>Munck, Anders L.</dc:creator>
  <cp:lastModifiedBy>Anders Munck</cp:lastModifiedBy>
  <cp:revision>1867</cp:revision>
  <dcterms:created xsi:type="dcterms:W3CDTF">2014-10-08T23:03:32Z</dcterms:created>
  <dcterms:modified xsi:type="dcterms:W3CDTF">2016-09-19T09:02:03Z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policyId">
    <vt:lpwstr/>
  </property>
  <property fmtid="{D5CDD505-2E9C-101B-9397-08002B2CF9AE}" pid="3" name="ContentTypeId">
    <vt:lpwstr>0x010100E51BC18905C22F45A83B6F440FC81C69</vt:lpwstr>
  </property>
  <property fmtid="{D5CDD505-2E9C-101B-9397-08002B2CF9AE}" pid="4" name="ItemRetentionFormula">
    <vt:lpwstr/>
  </property>
</Properties>
</file>